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2" r:id="rId2"/>
    <p:sldId id="259" r:id="rId3"/>
    <p:sldId id="271" r:id="rId4"/>
    <p:sldId id="257" r:id="rId5"/>
    <p:sldId id="260" r:id="rId6"/>
    <p:sldId id="262" r:id="rId7"/>
    <p:sldId id="261" r:id="rId8"/>
    <p:sldId id="263" r:id="rId9"/>
    <p:sldId id="264" r:id="rId10"/>
    <p:sldId id="265" r:id="rId11"/>
    <p:sldId id="258" r:id="rId12"/>
    <p:sldId id="269" r:id="rId13"/>
    <p:sldId id="266" r:id="rId14"/>
    <p:sldId id="267" r:id="rId15"/>
    <p:sldId id="273" r:id="rId16"/>
    <p:sldId id="277" r:id="rId17"/>
    <p:sldId id="275" r:id="rId18"/>
    <p:sldId id="276" r:id="rId19"/>
    <p:sldId id="278" r:id="rId20"/>
    <p:sldId id="280" r:id="rId21"/>
    <p:sldId id="282" r:id="rId22"/>
    <p:sldId id="283" r:id="rId23"/>
    <p:sldId id="285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83" autoAdjust="0"/>
  </p:normalViewPr>
  <p:slideViewPr>
    <p:cSldViewPr>
      <p:cViewPr>
        <p:scale>
          <a:sx n="79" d="100"/>
          <a:sy n="79" d="100"/>
        </p:scale>
        <p:origin x="-72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E0D55-7753-4708-B3B5-F9D50CF1DC7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A96826-21A3-447B-9EC9-500F99CF3CD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 </a:t>
          </a:r>
          <a:r>
            <a:rPr lang="ru-RU" sz="2000" b="1" dirty="0" smtClean="0">
              <a:solidFill>
                <a:schemeClr val="tx1"/>
              </a:solidFill>
            </a:rPr>
            <a:t>Содержательно- насыщенной</a:t>
          </a:r>
          <a:endParaRPr lang="ru-RU" sz="2400" b="1" dirty="0">
            <a:solidFill>
              <a:schemeClr val="tx1"/>
            </a:solidFill>
          </a:endParaRPr>
        </a:p>
      </dgm:t>
    </dgm:pt>
    <dgm:pt modelId="{21D9EFDC-7A8E-434D-9DE4-0CBF90B45548}" type="parTrans" cxnId="{8DE8DB31-B74D-41B8-AC9C-5B480A66EF8F}">
      <dgm:prSet/>
      <dgm:spPr/>
      <dgm:t>
        <a:bodyPr/>
        <a:lstStyle/>
        <a:p>
          <a:endParaRPr lang="ru-RU"/>
        </a:p>
      </dgm:t>
    </dgm:pt>
    <dgm:pt modelId="{5D60A4D9-6183-4323-903B-B8CE9B049EF2}" type="sibTrans" cxnId="{8DE8DB31-B74D-41B8-AC9C-5B480A66EF8F}">
      <dgm:prSet/>
      <dgm:spPr/>
      <dgm:t>
        <a:bodyPr/>
        <a:lstStyle/>
        <a:p>
          <a:endParaRPr lang="ru-RU"/>
        </a:p>
      </dgm:t>
    </dgm:pt>
    <dgm:pt modelId="{25D9011F-28C6-41B8-87EB-310E00E688C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Полифункциональной</a:t>
          </a:r>
          <a:endParaRPr lang="ru-RU" sz="2000" b="1" dirty="0">
            <a:solidFill>
              <a:schemeClr val="tx1"/>
            </a:solidFill>
          </a:endParaRPr>
        </a:p>
      </dgm:t>
    </dgm:pt>
    <dgm:pt modelId="{07AF40D5-2E30-4FF3-AA86-D9B47391796F}" type="parTrans" cxnId="{835AB343-61FC-4B22-ACA6-6ACAD62B0698}">
      <dgm:prSet/>
      <dgm:spPr/>
      <dgm:t>
        <a:bodyPr/>
        <a:lstStyle/>
        <a:p>
          <a:endParaRPr lang="ru-RU"/>
        </a:p>
      </dgm:t>
    </dgm:pt>
    <dgm:pt modelId="{F6E21F39-F2B0-47BB-A30C-2CD98D66C6F7}" type="sibTrans" cxnId="{835AB343-61FC-4B22-ACA6-6ACAD62B0698}">
      <dgm:prSet/>
      <dgm:spPr/>
      <dgm:t>
        <a:bodyPr/>
        <a:lstStyle/>
        <a:p>
          <a:endParaRPr lang="ru-RU"/>
        </a:p>
      </dgm:t>
    </dgm:pt>
    <dgm:pt modelId="{0F482500-326B-4278-AEA4-67B6B8B8008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Трансформируемой</a:t>
          </a:r>
          <a:endParaRPr lang="ru-RU" sz="1900" b="1" dirty="0">
            <a:solidFill>
              <a:schemeClr val="tx1"/>
            </a:solidFill>
          </a:endParaRPr>
        </a:p>
      </dgm:t>
    </dgm:pt>
    <dgm:pt modelId="{DFF536BC-5EB3-4BB9-AD5F-3664D6287B48}" type="parTrans" cxnId="{C2A5B71A-8A4C-4FC1-95A3-F15FAE7F0A64}">
      <dgm:prSet/>
      <dgm:spPr/>
      <dgm:t>
        <a:bodyPr/>
        <a:lstStyle/>
        <a:p>
          <a:endParaRPr lang="ru-RU"/>
        </a:p>
      </dgm:t>
    </dgm:pt>
    <dgm:pt modelId="{15149580-4474-476D-A9AF-4A4500238AB2}" type="sibTrans" cxnId="{C2A5B71A-8A4C-4FC1-95A3-F15FAE7F0A64}">
      <dgm:prSet/>
      <dgm:spPr/>
      <dgm:t>
        <a:bodyPr/>
        <a:lstStyle/>
        <a:p>
          <a:endParaRPr lang="ru-RU"/>
        </a:p>
      </dgm:t>
    </dgm:pt>
    <dgm:pt modelId="{057E3AA2-47EC-4694-ADA7-CD45B49C9DB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Доступной</a:t>
          </a:r>
          <a:endParaRPr lang="ru-RU" sz="2000" b="1" dirty="0">
            <a:solidFill>
              <a:schemeClr val="tx1"/>
            </a:solidFill>
          </a:endParaRPr>
        </a:p>
      </dgm:t>
    </dgm:pt>
    <dgm:pt modelId="{B84FF241-039A-4FDD-98C5-0A52A9785BCC}" type="parTrans" cxnId="{26D4CBC9-DC0A-4FB6-B4B6-59AB085A4681}">
      <dgm:prSet/>
      <dgm:spPr/>
      <dgm:t>
        <a:bodyPr/>
        <a:lstStyle/>
        <a:p>
          <a:endParaRPr lang="ru-RU"/>
        </a:p>
      </dgm:t>
    </dgm:pt>
    <dgm:pt modelId="{F001B6CA-1299-421F-89BB-14B1F0B39FB7}" type="sibTrans" cxnId="{26D4CBC9-DC0A-4FB6-B4B6-59AB085A4681}">
      <dgm:prSet/>
      <dgm:spPr/>
      <dgm:t>
        <a:bodyPr/>
        <a:lstStyle/>
        <a:p>
          <a:endParaRPr lang="ru-RU"/>
        </a:p>
      </dgm:t>
    </dgm:pt>
    <dgm:pt modelId="{0BF09BB5-7B44-40B6-8D0F-931B256745A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Безопасной</a:t>
          </a:r>
          <a:endParaRPr lang="ru-RU" sz="2000" b="1" dirty="0">
            <a:solidFill>
              <a:schemeClr val="tx1"/>
            </a:solidFill>
          </a:endParaRPr>
        </a:p>
      </dgm:t>
    </dgm:pt>
    <dgm:pt modelId="{5557951E-EA87-4B81-9019-85F6EABFCAE8}" type="parTrans" cxnId="{4FCE112E-D310-44FC-93A3-BC5441704FF9}">
      <dgm:prSet/>
      <dgm:spPr/>
      <dgm:t>
        <a:bodyPr/>
        <a:lstStyle/>
        <a:p>
          <a:endParaRPr lang="ru-RU"/>
        </a:p>
      </dgm:t>
    </dgm:pt>
    <dgm:pt modelId="{F74E160B-F505-4D8A-BAE6-49BEDF3AAAF6}" type="sibTrans" cxnId="{4FCE112E-D310-44FC-93A3-BC5441704FF9}">
      <dgm:prSet/>
      <dgm:spPr/>
      <dgm:t>
        <a:bodyPr/>
        <a:lstStyle/>
        <a:p>
          <a:endParaRPr lang="ru-RU"/>
        </a:p>
      </dgm:t>
    </dgm:pt>
    <dgm:pt modelId="{79D9FFBF-2E7B-4A6A-ADD1-0834D39FB73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Вариативной</a:t>
          </a:r>
          <a:endParaRPr lang="ru-RU" sz="2000" b="1" dirty="0">
            <a:solidFill>
              <a:schemeClr val="tx1"/>
            </a:solidFill>
          </a:endParaRPr>
        </a:p>
      </dgm:t>
    </dgm:pt>
    <dgm:pt modelId="{C380D6C3-3AD5-463E-ABCD-CF545628BA6F}" type="parTrans" cxnId="{09DDA5F2-55B6-4EED-A58F-D59BEE26240C}">
      <dgm:prSet/>
      <dgm:spPr/>
      <dgm:t>
        <a:bodyPr/>
        <a:lstStyle/>
        <a:p>
          <a:endParaRPr lang="ru-RU"/>
        </a:p>
      </dgm:t>
    </dgm:pt>
    <dgm:pt modelId="{F8F44C38-8C89-46B9-B047-685089546D5F}" type="sibTrans" cxnId="{09DDA5F2-55B6-4EED-A58F-D59BEE26240C}">
      <dgm:prSet/>
      <dgm:spPr/>
      <dgm:t>
        <a:bodyPr/>
        <a:lstStyle/>
        <a:p>
          <a:endParaRPr lang="ru-RU"/>
        </a:p>
      </dgm:t>
    </dgm:pt>
    <dgm:pt modelId="{144F8196-E455-42D7-9D46-2FFA2F32A2E5}" type="pres">
      <dgm:prSet presAssocID="{7F2E0D55-7753-4708-B3B5-F9D50CF1DC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57E0F-A076-421B-8B85-3BC699943515}" type="pres">
      <dgm:prSet presAssocID="{A1A96826-21A3-447B-9EC9-500F99CF3CD0}" presName="node" presStyleLbl="node1" presStyleIdx="0" presStyleCnt="6" custScaleY="94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36EE7-70F6-4480-B1B4-552ACACB9DC8}" type="pres">
      <dgm:prSet presAssocID="{5D60A4D9-6183-4323-903B-B8CE9B049EF2}" presName="sibTrans" presStyleCnt="0"/>
      <dgm:spPr/>
    </dgm:pt>
    <dgm:pt modelId="{C798F090-CFCD-484D-A847-E948198D7E43}" type="pres">
      <dgm:prSet presAssocID="{25D9011F-28C6-41B8-87EB-310E00E688C6}" presName="node" presStyleLbl="node1" presStyleIdx="1" presStyleCnt="6" custScaleX="122313" custScaleY="91971" custLinFactNeighborX="0" custLinFactNeighborY="-1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6171-CD6A-4B58-81C7-F5DA056CC9BE}" type="pres">
      <dgm:prSet presAssocID="{F6E21F39-F2B0-47BB-A30C-2CD98D66C6F7}" presName="sibTrans" presStyleCnt="0"/>
      <dgm:spPr/>
    </dgm:pt>
    <dgm:pt modelId="{4C8C87D6-53E7-4D22-A6C8-1EBD3BEDD2BA}" type="pres">
      <dgm:prSet presAssocID="{0F482500-326B-4278-AEA4-67B6B8B80084}" presName="node" presStyleLbl="node1" presStyleIdx="2" presStyleCnt="6" custScaleX="121137" custLinFactNeighborX="885" custLinFactNeighborY="4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D08E5-3D3C-4DC9-94A2-881C401CA653}" type="pres">
      <dgm:prSet presAssocID="{15149580-4474-476D-A9AF-4A4500238AB2}" presName="sibTrans" presStyleCnt="0"/>
      <dgm:spPr/>
    </dgm:pt>
    <dgm:pt modelId="{EA1F3910-F3A1-43FF-A5B2-30EB34E87148}" type="pres">
      <dgm:prSet presAssocID="{057E3AA2-47EC-4694-ADA7-CD45B49C9DBC}" presName="node" presStyleLbl="node1" presStyleIdx="3" presStyleCnt="6" custScaleY="74306" custLinFactNeighborX="-6669" custLinFactNeighborY="-15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92644-52A8-4F6B-A5F1-2E30994F03ED}" type="pres">
      <dgm:prSet presAssocID="{F001B6CA-1299-421F-89BB-14B1F0B39FB7}" presName="sibTrans" presStyleCnt="0"/>
      <dgm:spPr/>
    </dgm:pt>
    <dgm:pt modelId="{6C595E4A-5424-4963-A76D-2864035456D4}" type="pres">
      <dgm:prSet presAssocID="{0BF09BB5-7B44-40B6-8D0F-931B256745AA}" presName="node" presStyleLbl="node1" presStyleIdx="4" presStyleCnt="6" custScaleX="114362" custScaleY="78774" custLinFactNeighborX="256" custLinFactNeighborY="-13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5EB31-C6A3-43CE-8B28-57E1C7B7CFF7}" type="pres">
      <dgm:prSet presAssocID="{F74E160B-F505-4D8A-BAE6-49BEDF3AAAF6}" presName="sibTrans" presStyleCnt="0"/>
      <dgm:spPr/>
    </dgm:pt>
    <dgm:pt modelId="{8E62EDE2-4157-40AE-BB5F-70F820AC1EA6}" type="pres">
      <dgm:prSet presAssocID="{79D9FFBF-2E7B-4A6A-ADD1-0834D39FB737}" presName="node" presStyleLbl="node1" presStyleIdx="5" presStyleCnt="6" custScaleX="116066" custScaleY="72795" custLinFactNeighborX="5810" custLinFactNeighborY="-11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8DB31-B74D-41B8-AC9C-5B480A66EF8F}" srcId="{7F2E0D55-7753-4708-B3B5-F9D50CF1DC7A}" destId="{A1A96826-21A3-447B-9EC9-500F99CF3CD0}" srcOrd="0" destOrd="0" parTransId="{21D9EFDC-7A8E-434D-9DE4-0CBF90B45548}" sibTransId="{5D60A4D9-6183-4323-903B-B8CE9B049EF2}"/>
    <dgm:cxn modelId="{09DDA5F2-55B6-4EED-A58F-D59BEE26240C}" srcId="{7F2E0D55-7753-4708-B3B5-F9D50CF1DC7A}" destId="{79D9FFBF-2E7B-4A6A-ADD1-0834D39FB737}" srcOrd="5" destOrd="0" parTransId="{C380D6C3-3AD5-463E-ABCD-CF545628BA6F}" sibTransId="{F8F44C38-8C89-46B9-B047-685089546D5F}"/>
    <dgm:cxn modelId="{B4D8A7F3-0EBC-4BBC-BFC8-A732D0407B2A}" type="presOf" srcId="{0F482500-326B-4278-AEA4-67B6B8B80084}" destId="{4C8C87D6-53E7-4D22-A6C8-1EBD3BEDD2BA}" srcOrd="0" destOrd="0" presId="urn:microsoft.com/office/officeart/2005/8/layout/default#1"/>
    <dgm:cxn modelId="{835AB343-61FC-4B22-ACA6-6ACAD62B0698}" srcId="{7F2E0D55-7753-4708-B3B5-F9D50CF1DC7A}" destId="{25D9011F-28C6-41B8-87EB-310E00E688C6}" srcOrd="1" destOrd="0" parTransId="{07AF40D5-2E30-4FF3-AA86-D9B47391796F}" sibTransId="{F6E21F39-F2B0-47BB-A30C-2CD98D66C6F7}"/>
    <dgm:cxn modelId="{C2A5B71A-8A4C-4FC1-95A3-F15FAE7F0A64}" srcId="{7F2E0D55-7753-4708-B3B5-F9D50CF1DC7A}" destId="{0F482500-326B-4278-AEA4-67B6B8B80084}" srcOrd="2" destOrd="0" parTransId="{DFF536BC-5EB3-4BB9-AD5F-3664D6287B48}" sibTransId="{15149580-4474-476D-A9AF-4A4500238AB2}"/>
    <dgm:cxn modelId="{E00CAA7E-63DA-4EC7-BADE-D11256156312}" type="presOf" srcId="{25D9011F-28C6-41B8-87EB-310E00E688C6}" destId="{C798F090-CFCD-484D-A847-E948198D7E43}" srcOrd="0" destOrd="0" presId="urn:microsoft.com/office/officeart/2005/8/layout/default#1"/>
    <dgm:cxn modelId="{E04A045A-6AEC-4024-92B6-69BE5B1993C8}" type="presOf" srcId="{79D9FFBF-2E7B-4A6A-ADD1-0834D39FB737}" destId="{8E62EDE2-4157-40AE-BB5F-70F820AC1EA6}" srcOrd="0" destOrd="0" presId="urn:microsoft.com/office/officeart/2005/8/layout/default#1"/>
    <dgm:cxn modelId="{D90DDF39-E083-4F06-AFF8-8A8FE4CAC0F9}" type="presOf" srcId="{A1A96826-21A3-447B-9EC9-500F99CF3CD0}" destId="{E6757E0F-A076-421B-8B85-3BC699943515}" srcOrd="0" destOrd="0" presId="urn:microsoft.com/office/officeart/2005/8/layout/default#1"/>
    <dgm:cxn modelId="{4FCE112E-D310-44FC-93A3-BC5441704FF9}" srcId="{7F2E0D55-7753-4708-B3B5-F9D50CF1DC7A}" destId="{0BF09BB5-7B44-40B6-8D0F-931B256745AA}" srcOrd="4" destOrd="0" parTransId="{5557951E-EA87-4B81-9019-85F6EABFCAE8}" sibTransId="{F74E160B-F505-4D8A-BAE6-49BEDF3AAAF6}"/>
    <dgm:cxn modelId="{801656C3-9A88-4194-A90B-EF19301D274B}" type="presOf" srcId="{057E3AA2-47EC-4694-ADA7-CD45B49C9DBC}" destId="{EA1F3910-F3A1-43FF-A5B2-30EB34E87148}" srcOrd="0" destOrd="0" presId="urn:microsoft.com/office/officeart/2005/8/layout/default#1"/>
    <dgm:cxn modelId="{9D0709D9-18A6-4336-ACF5-54ED5F24A42B}" type="presOf" srcId="{7F2E0D55-7753-4708-B3B5-F9D50CF1DC7A}" destId="{144F8196-E455-42D7-9D46-2FFA2F32A2E5}" srcOrd="0" destOrd="0" presId="urn:microsoft.com/office/officeart/2005/8/layout/default#1"/>
    <dgm:cxn modelId="{26D4CBC9-DC0A-4FB6-B4B6-59AB085A4681}" srcId="{7F2E0D55-7753-4708-B3B5-F9D50CF1DC7A}" destId="{057E3AA2-47EC-4694-ADA7-CD45B49C9DBC}" srcOrd="3" destOrd="0" parTransId="{B84FF241-039A-4FDD-98C5-0A52A9785BCC}" sibTransId="{F001B6CA-1299-421F-89BB-14B1F0B39FB7}"/>
    <dgm:cxn modelId="{E0434903-F253-4B7A-98B4-866AF684DDBD}" type="presOf" srcId="{0BF09BB5-7B44-40B6-8D0F-931B256745AA}" destId="{6C595E4A-5424-4963-A76D-2864035456D4}" srcOrd="0" destOrd="0" presId="urn:microsoft.com/office/officeart/2005/8/layout/default#1"/>
    <dgm:cxn modelId="{29C2E496-2684-4DB4-A602-BF56BC9623C5}" type="presParOf" srcId="{144F8196-E455-42D7-9D46-2FFA2F32A2E5}" destId="{E6757E0F-A076-421B-8B85-3BC699943515}" srcOrd="0" destOrd="0" presId="urn:microsoft.com/office/officeart/2005/8/layout/default#1"/>
    <dgm:cxn modelId="{A53313BA-05EA-4AA2-BD64-0CB8E9686483}" type="presParOf" srcId="{144F8196-E455-42D7-9D46-2FFA2F32A2E5}" destId="{BDD36EE7-70F6-4480-B1B4-552ACACB9DC8}" srcOrd="1" destOrd="0" presId="urn:microsoft.com/office/officeart/2005/8/layout/default#1"/>
    <dgm:cxn modelId="{BBC698F1-EFDA-49BF-BF81-D2F110B4DB3E}" type="presParOf" srcId="{144F8196-E455-42D7-9D46-2FFA2F32A2E5}" destId="{C798F090-CFCD-484D-A847-E948198D7E43}" srcOrd="2" destOrd="0" presId="urn:microsoft.com/office/officeart/2005/8/layout/default#1"/>
    <dgm:cxn modelId="{F32068BB-A747-40C1-AA3F-C6F8C55CE27B}" type="presParOf" srcId="{144F8196-E455-42D7-9D46-2FFA2F32A2E5}" destId="{DE3B6171-CD6A-4B58-81C7-F5DA056CC9BE}" srcOrd="3" destOrd="0" presId="urn:microsoft.com/office/officeart/2005/8/layout/default#1"/>
    <dgm:cxn modelId="{5598D2A4-DEBF-4708-ACD7-05F970E91566}" type="presParOf" srcId="{144F8196-E455-42D7-9D46-2FFA2F32A2E5}" destId="{4C8C87D6-53E7-4D22-A6C8-1EBD3BEDD2BA}" srcOrd="4" destOrd="0" presId="urn:microsoft.com/office/officeart/2005/8/layout/default#1"/>
    <dgm:cxn modelId="{7AC71805-F146-4511-85F3-6EBF1AC3E3DD}" type="presParOf" srcId="{144F8196-E455-42D7-9D46-2FFA2F32A2E5}" destId="{4C4D08E5-3D3C-4DC9-94A2-881C401CA653}" srcOrd="5" destOrd="0" presId="urn:microsoft.com/office/officeart/2005/8/layout/default#1"/>
    <dgm:cxn modelId="{B290FE88-C150-4763-9B1D-5084909A7D69}" type="presParOf" srcId="{144F8196-E455-42D7-9D46-2FFA2F32A2E5}" destId="{EA1F3910-F3A1-43FF-A5B2-30EB34E87148}" srcOrd="6" destOrd="0" presId="urn:microsoft.com/office/officeart/2005/8/layout/default#1"/>
    <dgm:cxn modelId="{F9E94D5D-94C1-4366-BB54-8F7C5F1AB746}" type="presParOf" srcId="{144F8196-E455-42D7-9D46-2FFA2F32A2E5}" destId="{7BB92644-52A8-4F6B-A5F1-2E30994F03ED}" srcOrd="7" destOrd="0" presId="urn:microsoft.com/office/officeart/2005/8/layout/default#1"/>
    <dgm:cxn modelId="{C8635033-C6CE-4EEF-BD83-F7654434BAC6}" type="presParOf" srcId="{144F8196-E455-42D7-9D46-2FFA2F32A2E5}" destId="{6C595E4A-5424-4963-A76D-2864035456D4}" srcOrd="8" destOrd="0" presId="urn:microsoft.com/office/officeart/2005/8/layout/default#1"/>
    <dgm:cxn modelId="{04AC418A-14D0-4542-A9D0-65AC03B49F55}" type="presParOf" srcId="{144F8196-E455-42D7-9D46-2FFA2F32A2E5}" destId="{F345EB31-C6A3-43CE-8B28-57E1C7B7CFF7}" srcOrd="9" destOrd="0" presId="urn:microsoft.com/office/officeart/2005/8/layout/default#1"/>
    <dgm:cxn modelId="{43B5B13D-087C-4C92-B9E3-8662E60A5896}" type="presParOf" srcId="{144F8196-E455-42D7-9D46-2FFA2F32A2E5}" destId="{8E62EDE2-4157-40AE-BB5F-70F820AC1EA6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757E0F-A076-421B-8B85-3BC699943515}">
      <dsp:nvSpPr>
        <dsp:cNvPr id="0" name=""/>
        <dsp:cNvSpPr/>
      </dsp:nvSpPr>
      <dsp:spPr>
        <a:xfrm>
          <a:off x="3497" y="320275"/>
          <a:ext cx="2217058" cy="1258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smtClean="0">
              <a:solidFill>
                <a:schemeClr val="tx1"/>
              </a:solidFill>
            </a:rPr>
            <a:t>Содержательно- насыщенной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497" y="320275"/>
        <a:ext cx="2217058" cy="1258216"/>
      </dsp:txXfrm>
    </dsp:sp>
    <dsp:sp modelId="{C798F090-CFCD-484D-A847-E948198D7E43}">
      <dsp:nvSpPr>
        <dsp:cNvPr id="0" name=""/>
        <dsp:cNvSpPr/>
      </dsp:nvSpPr>
      <dsp:spPr>
        <a:xfrm>
          <a:off x="2442262" y="321199"/>
          <a:ext cx="2711751" cy="1223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Полифункциональной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442262" y="321199"/>
        <a:ext cx="2711751" cy="1223430"/>
      </dsp:txXfrm>
    </dsp:sp>
    <dsp:sp modelId="{4C8C87D6-53E7-4D22-A6C8-1EBD3BEDD2BA}">
      <dsp:nvSpPr>
        <dsp:cNvPr id="0" name=""/>
        <dsp:cNvSpPr/>
      </dsp:nvSpPr>
      <dsp:spPr>
        <a:xfrm>
          <a:off x="5379217" y="344112"/>
          <a:ext cx="2685678" cy="1330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Трансформируемой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5379217" y="344112"/>
        <a:ext cx="2685678" cy="1330235"/>
      </dsp:txXfrm>
    </dsp:sp>
    <dsp:sp modelId="{EA1F3910-F3A1-43FF-A5B2-30EB34E87148}">
      <dsp:nvSpPr>
        <dsp:cNvPr id="0" name=""/>
        <dsp:cNvSpPr/>
      </dsp:nvSpPr>
      <dsp:spPr>
        <a:xfrm>
          <a:off x="0" y="1656186"/>
          <a:ext cx="2217058" cy="988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Доступной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1656186"/>
        <a:ext cx="2217058" cy="988444"/>
      </dsp:txXfrm>
    </dsp:sp>
    <dsp:sp modelId="{6C595E4A-5424-4963-A76D-2864035456D4}">
      <dsp:nvSpPr>
        <dsp:cNvPr id="0" name=""/>
        <dsp:cNvSpPr/>
      </dsp:nvSpPr>
      <dsp:spPr>
        <a:xfrm>
          <a:off x="2592290" y="1656186"/>
          <a:ext cx="2535472" cy="1047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Безопасной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592290" y="1656186"/>
        <a:ext cx="2535472" cy="1047879"/>
      </dsp:txXfrm>
    </dsp:sp>
    <dsp:sp modelId="{8E62EDE2-4157-40AE-BB5F-70F820AC1EA6}">
      <dsp:nvSpPr>
        <dsp:cNvPr id="0" name=""/>
        <dsp:cNvSpPr/>
      </dsp:nvSpPr>
      <dsp:spPr>
        <a:xfrm>
          <a:off x="5472605" y="1728198"/>
          <a:ext cx="2573251" cy="968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Вариативной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472605" y="1728198"/>
        <a:ext cx="2573251" cy="968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harpenSoften amount="7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" Target="slide15.xml"/><Relationship Id="rId7" Type="http://schemas.openxmlformats.org/officeDocument/2006/relationships/image" Target="../media/image1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slide" Target="slide17.xml"/><Relationship Id="rId4" Type="http://schemas.openxmlformats.org/officeDocument/2006/relationships/slide" Target="slide16.xml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563888" y="4005064"/>
            <a:ext cx="5139506" cy="1008063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Старший воспитатель МБДОУ №4 «Ласточка» г.Армянска</a:t>
            </a:r>
          </a:p>
          <a:p>
            <a:pPr marL="0" indent="0" algn="r">
              <a:buNone/>
            </a:pPr>
            <a:r>
              <a:rPr lang="ru-RU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Паламарчук О</a:t>
            </a:r>
            <a:r>
              <a:rPr lang="ru-RU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.В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536" y="338138"/>
            <a:ext cx="8424936" cy="352266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ПРОСТРАНСТВЕННАЯ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СРЕДА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ДОУ В СООТВЕТСТВИИ С ФГОС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3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268760"/>
            <a:ext cx="7408333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Соответствие </a:t>
            </a:r>
            <a:r>
              <a:rPr lang="ru-RU" dirty="0"/>
              <a:t>всех её элементов по обеспечению надёжности и безопасности, т. е. на игрушки должны быть сертификаты и декларации соответствия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/>
              </a:rPr>
              <a:t>Безопасность 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РПП среды</a:t>
            </a:r>
            <a:r>
              <a:rPr lang="ru-RU" sz="3600" b="1" dirty="0">
                <a:solidFill>
                  <a:srgbClr val="C00000"/>
                </a:solidFill>
                <a:effectLst/>
              </a:rPr>
              <a:t>: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8842348"/>
      </p:ext>
    </p:extLst>
  </p:cSld>
  <p:clrMapOvr>
    <a:masterClrMapping/>
  </p:clrMapOvr>
  <p:transition spd="slow" advTm="4686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08134030"/>
              </p:ext>
            </p:extLst>
          </p:nvPr>
        </p:nvGraphicFramePr>
        <p:xfrm>
          <a:off x="251520" y="1340768"/>
          <a:ext cx="835292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2712301"/>
                <a:gridCol w="2928326"/>
              </a:tblGrid>
              <a:tr h="801907">
                <a:tc>
                  <a:txBody>
                    <a:bodyPr/>
                    <a:lstStyle/>
                    <a:p>
                      <a:r>
                        <a:rPr lang="ru-RU" dirty="0" smtClean="0"/>
                        <a:t>Младший 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Старший и подготовительный возраст</a:t>
                      </a:r>
                      <a:endParaRPr lang="ru-RU" dirty="0"/>
                    </a:p>
                  </a:txBody>
                  <a:tcPr/>
                </a:tc>
              </a:tr>
              <a:tr h="2726485">
                <a:tc>
                  <a:txBody>
                    <a:bodyPr/>
                    <a:lstStyle/>
                    <a:p>
                      <a:r>
                        <a:rPr lang="ru-RU" dirty="0" smtClean="0"/>
                        <a:t>-Накопление</a:t>
                      </a:r>
                      <a:r>
                        <a:rPr lang="ru-RU" baseline="0" dirty="0" smtClean="0"/>
                        <a:t> опыта предметно- познавательной и коммуникативной деятельности.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Формирование опыта совместного со сверстниками действия, развитие познавательных интересов</a:t>
                      </a:r>
                      <a:r>
                        <a:rPr lang="ru-RU" baseline="0" dirty="0" smtClean="0"/>
                        <a:t> и творческое отражение впечатлений в различных видах продуктивной деятельности.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-Формирование</a:t>
                      </a:r>
                      <a:r>
                        <a:rPr lang="ru-RU" baseline="0" dirty="0" smtClean="0"/>
                        <a:t> познавательной активности, самостоятельности, ответственности и инициативы</a:t>
                      </a:r>
                    </a:p>
                    <a:p>
                      <a:r>
                        <a:rPr lang="ru-RU" baseline="0" dirty="0" smtClean="0"/>
                        <a:t>- Участие в преобразовании предметно- пространственной среды.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Особенности организации развивающей предметно- пространственной среды в группе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3269231"/>
      </p:ext>
    </p:extLst>
  </p:cSld>
  <p:clrMapOvr>
    <a:masterClrMapping/>
  </p:clrMapOvr>
  <p:transition spd="slow" advTm="15969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94330076"/>
              </p:ext>
            </p:extLst>
          </p:nvPr>
        </p:nvGraphicFramePr>
        <p:xfrm>
          <a:off x="251520" y="836712"/>
          <a:ext cx="8784976" cy="4716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1988979"/>
                <a:gridCol w="1716834"/>
                <a:gridCol w="1630201"/>
                <a:gridCol w="132354"/>
                <a:gridCol w="1588416"/>
              </a:tblGrid>
              <a:tr h="42212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Образовательные</a:t>
                      </a:r>
                      <a:r>
                        <a:rPr lang="ru-RU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области в соответствии с ФГОС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6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Речевое 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 – коммуникативное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развитие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 – эстетическое развитие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06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Центры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7683">
                <a:tc>
                  <a:txBody>
                    <a:bodyPr/>
                    <a:lstStyle/>
                    <a:p>
                      <a:pPr marL="841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75000"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ru-RU" alt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Центр физического развития;</a:t>
                      </a:r>
                    </a:p>
                    <a:p>
                      <a:pPr marL="841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66"/>
                        </a:buClr>
                        <a:buSzPct val="75000"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Центр сохранения здоровья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l" defTabSz="7937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76425" algn="l"/>
                          <a:tab pos="1973263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- Центр математики;</a:t>
                      </a:r>
                    </a:p>
                    <a:p>
                      <a:pPr marL="0" indent="0" algn="l" defTabSz="7937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76425" algn="l"/>
                          <a:tab pos="1973263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-Центр конструктивной деятельности;</a:t>
                      </a:r>
                    </a:p>
                    <a:p>
                      <a:pPr marL="0" indent="0" algn="l" defTabSz="7937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76425" algn="l"/>
                          <a:tab pos="1973263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-Центр науки, экологии и экспериментирования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-Центр книги;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Центр речевого развития или уголок речи, грамотности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Центр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игры;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социально-эмоционального развития 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-Центр ПДД;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-Центр ПБ;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-Центр труда, уголок дежурств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изобразительной деятельности;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-Центр музыкально- театрализованной деятельности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Примерные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центры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развития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587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4192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84784"/>
            <a:ext cx="8280920" cy="3960440"/>
          </a:xfrm>
        </p:spPr>
        <p:txBody>
          <a:bodyPr>
            <a:normAutofit fontScale="92500" lnSpcReduction="20000"/>
          </a:bodyPr>
          <a:lstStyle/>
          <a:p>
            <a:pPr marL="265113" indent="-265113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Среда должна выполнять образовательную, развивающую, воспитывающую, стимулирующую, организованную, коммуникативную функции. Но самое главное – она должна работать на развитие самостоятельности и самодеятельности ребенка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Необходимо гибкое и вариативное использование пространства. Среда должна служить удовлетворению потребностей и интересов ребенка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Форма и дизайн предметов ориентирована на безопасность и возраст детей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Элементы декора должны быть легко сменяемыми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 каждой группе необходимо предусмотреть место для детской экспериментальной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4000" b="1" dirty="0">
                <a:solidFill>
                  <a:srgbClr val="C00000"/>
                </a:solidFill>
                <a:effectLst/>
              </a:rPr>
              <a:t/>
            </a:r>
            <a:br>
              <a:rPr lang="ru-RU" sz="4000" b="1" dirty="0">
                <a:solidFill>
                  <a:srgbClr val="C00000"/>
                </a:solidFill>
                <a:effectLst/>
              </a:rPr>
            </a:br>
            <a:r>
              <a:rPr lang="ru-RU" sz="3100" b="1" dirty="0" smtClean="0">
                <a:solidFill>
                  <a:srgbClr val="C00000"/>
                </a:solidFill>
                <a:effectLst/>
              </a:rPr>
              <a:t>Создавая </a:t>
            </a:r>
            <a:r>
              <a:rPr lang="ru-RU" sz="3100" b="1" dirty="0" smtClean="0">
                <a:solidFill>
                  <a:srgbClr val="C00000"/>
                </a:solidFill>
              </a:rPr>
              <a:t>развивающую предметно- </a:t>
            </a:r>
            <a:r>
              <a:rPr lang="ru-RU" sz="3100" b="1" dirty="0" err="1" smtClean="0">
                <a:solidFill>
                  <a:srgbClr val="C00000"/>
                </a:solidFill>
              </a:rPr>
              <a:t>пространсвенную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effectLst/>
              </a:rPr>
              <a:t>среду, </a:t>
            </a:r>
            <a:r>
              <a:rPr lang="ru-RU" sz="3100" b="1" dirty="0">
                <a:solidFill>
                  <a:srgbClr val="C00000"/>
                </a:solidFill>
                <a:effectLst/>
              </a:rPr>
              <a:t>необходимо </a:t>
            </a:r>
            <a:r>
              <a:rPr lang="ru-RU" sz="3100" b="1" dirty="0" smtClean="0">
                <a:solidFill>
                  <a:srgbClr val="C00000"/>
                </a:solidFill>
                <a:effectLst/>
              </a:rPr>
              <a:t>помнить:</a:t>
            </a:r>
            <a:r>
              <a:rPr lang="ru-RU" sz="3100" dirty="0" smtClean="0">
                <a:effectLst/>
              </a:rPr>
              <a:t>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8157951"/>
      </p:ext>
    </p:extLst>
  </p:cSld>
  <p:clrMapOvr>
    <a:masterClrMapping/>
  </p:clrMapOvr>
  <p:transition spd="slow" advTm="15672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20688"/>
            <a:ext cx="8352928" cy="4824535"/>
          </a:xfrm>
        </p:spPr>
        <p:txBody>
          <a:bodyPr>
            <a:normAutofit lnSpcReduction="10000"/>
          </a:bodyPr>
          <a:lstStyle/>
          <a:p>
            <a:pPr marL="265113" indent="-265113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Организуя предметную среду в групповом помещении необходимо учитывать закономерности психического развития, показатели их здоровья, психофизиологические и коммуникативные особенности, уровень общего и речевого развития, а также показатели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эмоционально-востребованной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сферы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Цветовая палитра должна быть представлена теплыми, пастельными тонами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При создании развивающего пространства в групповом помещении необходимо учитывать ведущую роль игровой деятельности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Предметно-развивающая среда группы должна меняться в зависимости от возрастных особенностей детей, периода обучения, образовательной программы.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2494086"/>
      </p:ext>
    </p:extLst>
  </p:cSld>
  <p:clrMapOvr>
    <a:masterClrMapping/>
  </p:clrMapOvr>
  <p:transition spd="slow" advTm="10869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43204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гендерного подхода в педагогике является воспитание детей разного пола, одинаково способных к самореализации и раскрытию своих потенциальных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возможностей.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реализации данной цели необходимо решение следующих задач: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накопление игрового материала (отдельно для мальчиков и девочек) для развития психофизического, умственного, речевого, нравственного потенциала дошкольников и их творческих способностей;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подбор и изготовление дидактических игр, способствующих формированию гендерных представлений у детей и желание использовать полученные знания и умения в игровых ситуациях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быту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организация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предметно-развивающего пространства в группах, способствующего формированию гендерной идентичности и гендерной социализации дошкольников.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/>
              </a:rPr>
              <a:t>О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>рганизация </a:t>
            </a:r>
            <a:r>
              <a:rPr lang="ru-RU" sz="2800" b="1" dirty="0">
                <a:solidFill>
                  <a:srgbClr val="C00000"/>
                </a:solidFill>
                <a:effectLst/>
              </a:rPr>
              <a:t>предметно-развивающей 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>среды </a:t>
            </a:r>
            <a:r>
              <a:rPr lang="ru-RU" sz="2800" b="1" dirty="0">
                <a:solidFill>
                  <a:srgbClr val="C00000"/>
                </a:solidFill>
                <a:effectLst/>
              </a:rPr>
              <a:t>с учётом </a:t>
            </a:r>
            <a:r>
              <a:rPr lang="ru-RU" sz="2800" b="1" dirty="0" err="1">
                <a:solidFill>
                  <a:srgbClr val="C00000"/>
                </a:solidFill>
                <a:effectLst/>
              </a:rPr>
              <a:t>гендерного</a:t>
            </a:r>
            <a:r>
              <a:rPr lang="ru-RU" sz="28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>подхода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87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79208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Построение </a:t>
            </a:r>
            <a:r>
              <a:rPr lang="ru-RU" sz="3600" b="1" dirty="0" smtClean="0">
                <a:solidFill>
                  <a:srgbClr val="FF0000"/>
                </a:solidFill>
              </a:rPr>
              <a:t>РПП среды в группе: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позитивная социализация детей дошкольного возраста, приобщение к социокультурным нормам, традициям семьи, общества и государства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девочек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Центр 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мальчиков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ПДД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32411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xim\Desktop\Ксюша\IMG_8658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387475" cy="2036790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Maxim\Desktop\Ксюша\IMG_8658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40585"/>
            <a:ext cx="2260694" cy="3592472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522" y="1052736"/>
            <a:ext cx="3317832" cy="2211888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Maxim\Desktop\Ксюша\IMG_836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581128"/>
            <a:ext cx="2992978" cy="1995318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8064" y="4149080"/>
            <a:ext cx="3600400" cy="2400266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8235" y="2492896"/>
            <a:ext cx="2952175" cy="1968116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3609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7434" y="2924943"/>
            <a:ext cx="3834563" cy="255637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048" y="2958862"/>
            <a:ext cx="3621531" cy="241435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31841" y="295231"/>
            <a:ext cx="3692542" cy="24616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9625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052736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развитие познавательных интересов и познавательных способностей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природы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«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Мини-лаборатория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сенсорики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конструирования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396216">
            <a:off x="5423180" y="2004712"/>
            <a:ext cx="3252359" cy="1675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922944">
            <a:off x="315569" y="3580802"/>
            <a:ext cx="2448834" cy="1632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760703">
            <a:off x="3179718" y="3718841"/>
            <a:ext cx="2852443" cy="1901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Администратор\Desktop\20160201_111840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5145">
            <a:off x="6476853" y="3936112"/>
            <a:ext cx="1915717" cy="143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0723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204864"/>
            <a:ext cx="7992888" cy="2874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Понятие </a:t>
            </a:r>
            <a:r>
              <a:rPr lang="ru-RU" dirty="0" smtClean="0"/>
              <a:t>развивающая предметно-пространственная </a:t>
            </a:r>
            <a:r>
              <a:rPr lang="ru-RU" dirty="0"/>
              <a:t>среда определяется как «система материальных объектов деятельности ребенка, функционально моделирующая содержание его духовного и физического развития</a:t>
            </a:r>
            <a:r>
              <a:rPr lang="ru-RU" dirty="0" smtClean="0"/>
              <a:t>»</a:t>
            </a:r>
          </a:p>
          <a:p>
            <a:pPr marL="0" indent="0" algn="just">
              <a:buNone/>
            </a:pPr>
            <a:r>
              <a:rPr lang="ru-RU" dirty="0" smtClean="0"/>
              <a:t>					 </a:t>
            </a:r>
            <a:r>
              <a:rPr lang="ru-RU" dirty="0"/>
              <a:t>(С. Л. Новоселова).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Развивающая предметно-пространственная среда – часть образовательной среды, представленная специально организованным пространством </a:t>
            </a:r>
          </a:p>
        </p:txBody>
      </p:sp>
    </p:spTree>
    <p:extLst>
      <p:ext uri="{BB962C8B-B14F-4D97-AF65-F5344CB8AC3E}">
        <p14:creationId xmlns="" xmlns:p14="http://schemas.microsoft.com/office/powerpoint/2010/main" val="1214108023"/>
      </p:ext>
    </p:extLst>
  </p:cSld>
  <p:clrMapOvr>
    <a:masterClrMapping/>
  </p:clrMapOvr>
  <p:transition spd="slow" advTm="19096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260648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Речевое развитие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83671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устной речи и навыков речевого общения с окружающими на основе овладения литературным языком своего народа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0608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книги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дидактических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5856" y="3212976"/>
            <a:ext cx="2952328" cy="196822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для работы\фото\вторая младшая\РППС\20151109_10165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2592287" cy="194421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8" name="Picture 2" descr="D:\для работы\фото\вторая младшая\РППС\20151209_16190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060848"/>
            <a:ext cx="2143140" cy="290854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69941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04664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         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развитие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556792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53834" y="25895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творчества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музыки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театра</a:t>
            </a:r>
          </a:p>
        </p:txBody>
      </p:sp>
    </p:spTree>
    <p:extLst>
      <p:ext uri="{BB962C8B-B14F-4D97-AF65-F5344CB8AC3E}">
        <p14:creationId xmlns="" xmlns:p14="http://schemas.microsoft.com/office/powerpoint/2010/main" val="268996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1868" y="334338"/>
            <a:ext cx="2697779" cy="179851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2479775"/>
            <a:ext cx="2736304" cy="201622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540" y="334338"/>
            <a:ext cx="2697779" cy="179851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68858" y="338693"/>
            <a:ext cx="2704311" cy="180287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7865" y="2492896"/>
            <a:ext cx="2736304" cy="201622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28184" y="2492896"/>
            <a:ext cx="2736304" cy="201622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4878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980728"/>
            <a:ext cx="74168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altLang="ru-RU" sz="2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гармоничное физическое развитие, формирование интереса и ценностного отношения к занятиям физической культурой, формирование основ здорового образа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спорта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здоровья</a:t>
            </a:r>
          </a:p>
        </p:txBody>
      </p:sp>
      <p:pic>
        <p:nvPicPr>
          <p:cNvPr id="7" name="Picture 5" descr="C:\Users\Администратор\Desktop\20160201_1232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598128"/>
            <a:ext cx="2520280" cy="1910992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D:\для работы\фото\вторая младшая\РППС\20160202_1056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484924"/>
            <a:ext cx="2784386" cy="201107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https://img.klubok.com/img/used/2015/11/25/8570/l/8570513_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2754188" cy="275418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0380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4545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6468">
        <p:split orient="vert"/>
      </p:transition>
    </mc:Choice>
    <mc:Fallback>
      <p:transition spd="slow" advTm="646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76872"/>
            <a:ext cx="8147248" cy="3730419"/>
          </a:xfrm>
        </p:spPr>
        <p:txBody>
          <a:bodyPr/>
          <a:lstStyle/>
          <a:p>
            <a:r>
              <a:rPr lang="ru-RU" dirty="0" smtClean="0"/>
              <a:t>Возможность общения и совместной деятельности детей и взрослых;</a:t>
            </a:r>
          </a:p>
          <a:p>
            <a:r>
              <a:rPr lang="ru-RU" dirty="0" smtClean="0"/>
              <a:t>Возможность двигательной активности детей;</a:t>
            </a:r>
          </a:p>
          <a:p>
            <a:r>
              <a:rPr lang="ru-RU" dirty="0" smtClean="0"/>
              <a:t>Возможность для уединения.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Развивающая предметно- пространственная среда должна обеспечивать: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4488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1454564"/>
              </p:ext>
            </p:extLst>
          </p:nvPr>
        </p:nvGraphicFramePr>
        <p:xfrm>
          <a:off x="755576" y="2204864"/>
          <a:ext cx="806489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368152"/>
          </a:xfrm>
        </p:spPr>
        <p:txBody>
          <a:bodyPr>
            <a:normAutofit fontScale="90000"/>
          </a:bodyPr>
          <a:lstStyle/>
          <a:p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err="1" smtClean="0">
                <a:solidFill>
                  <a:srgbClr val="C00000"/>
                </a:solidFill>
              </a:rPr>
              <a:t>Психолого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>
                <a:solidFill>
                  <a:srgbClr val="C00000"/>
                </a:solidFill>
              </a:rPr>
              <a:t>– педагогические требования к </a:t>
            </a:r>
            <a:r>
              <a:rPr lang="ru-RU" sz="3100" b="1" dirty="0" smtClean="0">
                <a:solidFill>
                  <a:srgbClr val="C00000"/>
                </a:solidFill>
              </a:rPr>
              <a:t>развивающей предметно-пространственной  среде </a:t>
            </a:r>
            <a:r>
              <a:rPr lang="ru-RU" sz="4000" dirty="0" smtClean="0"/>
              <a:t>сре</a:t>
            </a:r>
            <a:r>
              <a:rPr lang="ru-RU" dirty="0" smtClean="0"/>
              <a:t>ды.</a:t>
            </a:r>
            <a:br>
              <a:rPr lang="ru-RU" dirty="0" smtClean="0"/>
            </a:br>
            <a:endParaRPr lang="ru-RU" sz="36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499992" y="1340768"/>
            <a:ext cx="26860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205536"/>
      </p:ext>
    </p:extLst>
  </p:cSld>
  <p:clrMapOvr>
    <a:masterClrMapping/>
  </p:clrMapOvr>
  <p:transition spd="slow" advTm="9756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151562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Разнообразие материалов, оборудования, инвентаря в </a:t>
            </a:r>
            <a:r>
              <a:rPr lang="ru-RU" dirty="0" smtClean="0"/>
              <a:t>группе;</a:t>
            </a:r>
            <a:endParaRPr lang="ru-RU" dirty="0"/>
          </a:p>
          <a:p>
            <a:r>
              <a:rPr lang="ru-RU" dirty="0"/>
              <a:t>Должна соответствовать возрастным особенностям и содержанию </a:t>
            </a:r>
            <a:r>
              <a:rPr lang="ru-RU" dirty="0" smtClean="0"/>
              <a:t>Программы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Насыщенность РПП среды предполагает: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79" y="2950467"/>
            <a:ext cx="3715997" cy="2346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602464" cy="2310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04469658"/>
      </p:ext>
    </p:extLst>
  </p:cSld>
  <p:clrMapOvr>
    <a:masterClrMapping/>
  </p:clrMapOvr>
  <p:transition spd="slow" advTm="2249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672" y="2204863"/>
            <a:ext cx="7139136" cy="2664297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образовательной ситуации;</a:t>
            </a:r>
            <a:endParaRPr lang="ru-RU" dirty="0"/>
          </a:p>
          <a:p>
            <a:r>
              <a:rPr lang="ru-RU" dirty="0" smtClean="0"/>
              <a:t>меняющихся </a:t>
            </a:r>
            <a:r>
              <a:rPr lang="ru-RU" dirty="0"/>
              <a:t>интересов </a:t>
            </a:r>
            <a:r>
              <a:rPr lang="ru-RU" dirty="0" smtClean="0"/>
              <a:t>детей;</a:t>
            </a:r>
            <a:endParaRPr lang="ru-RU" dirty="0"/>
          </a:p>
          <a:p>
            <a:r>
              <a:rPr lang="ru-RU" dirty="0" smtClean="0"/>
              <a:t>возможностей детей.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8820472" cy="15064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</a:rPr>
              <a:t>Трансформируемость </a:t>
            </a:r>
            <a:r>
              <a:rPr lang="ru-RU" sz="2800" b="1" dirty="0">
                <a:solidFill>
                  <a:srgbClr val="C00000"/>
                </a:solidFill>
                <a:effectLst/>
              </a:rPr>
              <a:t>пространства 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</a:rPr>
              <a:t>обеспечивает </a:t>
            </a:r>
            <a:r>
              <a:rPr lang="ru-RU" sz="2800" b="1" dirty="0">
                <a:solidFill>
                  <a:srgbClr val="C00000"/>
                </a:solidFill>
                <a:effectLst/>
              </a:rPr>
              <a:t>возможность изменений РПП среды 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</a:rPr>
              <a:t>в зависимости от: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9444590"/>
      </p:ext>
    </p:extLst>
  </p:cSld>
  <p:clrMapOvr>
    <a:masterClrMapping/>
  </p:clrMapOvr>
  <p:transition spd="slow" advTm="6427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00808"/>
            <a:ext cx="7992887" cy="3450696"/>
          </a:xfrm>
        </p:spPr>
        <p:txBody>
          <a:bodyPr/>
          <a:lstStyle/>
          <a:p>
            <a:r>
              <a:rPr lang="ru-RU" dirty="0"/>
              <a:t>Возможность разнообразного использования различных составляющих предметной среды (детская мебель, маты, мягкие модули, ширмы и т. д.)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effectLst/>
              </a:rPr>
              <a:t>Полифункциональность</a:t>
            </a:r>
            <a:r>
              <a:rPr lang="ru-RU" sz="3600" b="1" dirty="0">
                <a:solidFill>
                  <a:srgbClr val="C00000"/>
                </a:solidFill>
                <a:effectLst/>
              </a:rPr>
              <a:t> материалов предполагает: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2996952"/>
            <a:ext cx="3384377" cy="225625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2996952"/>
            <a:ext cx="3384376" cy="225625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618687017"/>
      </p:ext>
    </p:extLst>
  </p:cSld>
  <p:clrMapOvr>
    <a:masterClrMapping/>
  </p:clrMapOvr>
  <p:transition spd="slow" advTm="1044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700808"/>
            <a:ext cx="7920880" cy="28803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Наличие различных пространств(для игры, конструирования, уединения и пр</a:t>
            </a:r>
            <a:r>
              <a:rPr lang="ru-RU" dirty="0" smtClean="0"/>
              <a:t>.);</a:t>
            </a:r>
            <a:endParaRPr lang="ru-RU" dirty="0"/>
          </a:p>
          <a:p>
            <a:r>
              <a:rPr lang="ru-RU" dirty="0"/>
              <a:t>Периодическую сменяемость игрового </a:t>
            </a:r>
            <a:r>
              <a:rPr lang="ru-RU" dirty="0" smtClean="0"/>
              <a:t>материала;</a:t>
            </a:r>
            <a:endParaRPr lang="ru-RU" dirty="0"/>
          </a:p>
          <a:p>
            <a:r>
              <a:rPr lang="ru-RU" dirty="0"/>
              <a:t>Разнообразие материалов и игрушек для обеспечения свободного выбора </a:t>
            </a:r>
            <a:r>
              <a:rPr lang="ru-RU" dirty="0" smtClean="0"/>
              <a:t>детьми;</a:t>
            </a:r>
            <a:endParaRPr lang="ru-RU" dirty="0"/>
          </a:p>
          <a:p>
            <a:r>
              <a:rPr lang="ru-RU" dirty="0"/>
              <a:t>Появление новых </a:t>
            </a:r>
            <a:r>
              <a:rPr lang="ru-RU" dirty="0" smtClean="0"/>
              <a:t>предметов, стимулирующих </a:t>
            </a:r>
            <a:r>
              <a:rPr lang="ru-RU" dirty="0"/>
              <a:t>игровую, двигательную, познавательную и исследовательскую активность детей.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/>
              </a:rPr>
              <a:t>Вариативность среды 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предполагает:</a:t>
            </a:r>
            <a:r>
              <a:rPr lang="ru-RU" sz="3600" b="1" dirty="0" smtClean="0">
                <a:effectLst/>
              </a:rPr>
              <a:t>: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1904447319"/>
      </p:ext>
    </p:extLst>
  </p:cSld>
  <p:clrMapOvr>
    <a:masterClrMapping/>
  </p:clrMapOvr>
  <p:transition spd="slow" advTm="5398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2448272"/>
          </a:xfrm>
        </p:spPr>
        <p:txBody>
          <a:bodyPr>
            <a:normAutofit fontScale="92500"/>
          </a:bodyPr>
          <a:lstStyle/>
          <a:p>
            <a:r>
              <a:rPr lang="ru-RU" dirty="0"/>
              <a:t>Доступность для воспитанников всех помещений, где осуществляется </a:t>
            </a:r>
            <a:r>
              <a:rPr lang="ru-RU" dirty="0" smtClean="0"/>
              <a:t>воспитательно-образовательная деятельность;</a:t>
            </a:r>
            <a:endParaRPr lang="ru-RU" dirty="0"/>
          </a:p>
          <a:p>
            <a:r>
              <a:rPr lang="ru-RU" dirty="0"/>
              <a:t>Свободный доступ к играм, игрушкам, пособиям, обеспечивающим все виды детской </a:t>
            </a:r>
            <a:r>
              <a:rPr lang="ru-RU" dirty="0" smtClean="0"/>
              <a:t>активности;</a:t>
            </a:r>
            <a:endParaRPr lang="ru-RU" dirty="0"/>
          </a:p>
          <a:p>
            <a:r>
              <a:rPr lang="ru-RU" dirty="0"/>
              <a:t>Исправность и сохранность материалов и </a:t>
            </a:r>
            <a:r>
              <a:rPr lang="ru-RU" dirty="0" smtClean="0"/>
              <a:t>оборудования.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/>
              </a:rPr>
              <a:t>Доступность среды </a:t>
            </a:r>
            <a:r>
              <a:rPr lang="ru-RU" sz="4000" b="1" dirty="0" smtClean="0">
                <a:solidFill>
                  <a:srgbClr val="C00000"/>
                </a:solidFill>
                <a:effectLst/>
              </a:rPr>
              <a:t>предполагает:</a:t>
            </a:r>
            <a:r>
              <a:rPr lang="ru-RU" b="0" dirty="0" smtClean="0">
                <a:effectLst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0322071"/>
      </p:ext>
    </p:extLst>
  </p:cSld>
  <p:clrMapOvr>
    <a:masterClrMapping/>
  </p:clrMapOvr>
  <p:transition spd="slow" advTm="6271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592</TotalTime>
  <Words>651</Words>
  <Application>Microsoft Office PowerPoint</Application>
  <PresentationFormat>Экран (4:3)</PresentationFormat>
  <Paragraphs>107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РАЗВИВАЮЩАЯ ПРЕДМЕТНО- ПРОСТРАНСТВЕННАЯ СРЕДА В ДОУ В СООТВЕТСТВИИ С ФГОС</vt:lpstr>
      <vt:lpstr>Развивающая предметно-пространственная среда – часть образовательной среды, представленная специально организованным пространством </vt:lpstr>
      <vt:lpstr>Развивающая предметно- пространственная среда должна обеспечивать:</vt:lpstr>
      <vt:lpstr>.   Психолого – педагогические требования к развивающей предметно-пространственной  среде среды. </vt:lpstr>
      <vt:lpstr>Насыщенность РПП среды предполагает:</vt:lpstr>
      <vt:lpstr>Трансформируемость пространства  обеспечивает возможность изменений РПП среды  в зависимости от:</vt:lpstr>
      <vt:lpstr>Полифункциональность материалов предполагает:</vt:lpstr>
      <vt:lpstr>Вариативность среды предполагает::</vt:lpstr>
      <vt:lpstr>Доступность среды предполагает::</vt:lpstr>
      <vt:lpstr>Безопасность РПП среды:</vt:lpstr>
      <vt:lpstr>Особенности организации развивающей предметно- пространственной среды в группе</vt:lpstr>
      <vt:lpstr>Примерные центры развития</vt:lpstr>
      <vt:lpstr>  Создавая развивающую предметно- пространсвенную среду, необходимо помнить:: </vt:lpstr>
      <vt:lpstr>Слайд 14</vt:lpstr>
      <vt:lpstr>Организация предметно-развивающей среды с учётом гендерного подхода</vt:lpstr>
      <vt:lpstr>Слайд 16</vt:lpstr>
      <vt:lpstr>Слайд 17</vt:lpstr>
      <vt:lpstr>Слайд 18</vt:lpstr>
      <vt:lpstr>Познавательное развитие</vt:lpstr>
      <vt:lpstr>Слайд 20</vt:lpstr>
      <vt:lpstr>Слайд 21</vt:lpstr>
      <vt:lpstr>Слайд 22</vt:lpstr>
      <vt:lpstr>  Физическое развитие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 РАЗВИВАЮЩАЯ СРЕДА В ДОУ В СООТВЕТСТВИИ С ФГОС</dc:title>
  <dc:creator>Мария</dc:creator>
  <cp:lastModifiedBy>User</cp:lastModifiedBy>
  <cp:revision>54</cp:revision>
  <dcterms:created xsi:type="dcterms:W3CDTF">2015-02-08T05:13:41Z</dcterms:created>
  <dcterms:modified xsi:type="dcterms:W3CDTF">2022-07-27T07:52:13Z</dcterms:modified>
</cp:coreProperties>
</file>