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61" r:id="rId3"/>
    <p:sldId id="262" r:id="rId4"/>
    <p:sldId id="258" r:id="rId5"/>
    <p:sldId id="259" r:id="rId6"/>
    <p:sldId id="260" r:id="rId7"/>
    <p:sldId id="263" r:id="rId8"/>
    <p:sldId id="276" r:id="rId9"/>
    <p:sldId id="277" r:id="rId10"/>
    <p:sldId id="264" r:id="rId11"/>
    <p:sldId id="265" r:id="rId12"/>
    <p:sldId id="266" r:id="rId13"/>
    <p:sldId id="284" r:id="rId14"/>
    <p:sldId id="267" r:id="rId15"/>
    <p:sldId id="275" r:id="rId16"/>
    <p:sldId id="282" r:id="rId17"/>
    <p:sldId id="283" r:id="rId18"/>
    <p:sldId id="292" r:id="rId19"/>
    <p:sldId id="269" r:id="rId20"/>
    <p:sldId id="273" r:id="rId21"/>
    <p:sldId id="274" r:id="rId22"/>
    <p:sldId id="288" r:id="rId23"/>
    <p:sldId id="297" r:id="rId24"/>
    <p:sldId id="287" r:id="rId25"/>
    <p:sldId id="291" r:id="rId26"/>
    <p:sldId id="298" r:id="rId27"/>
    <p:sldId id="294" r:id="rId28"/>
  </p:sldIdLst>
  <p:sldSz cx="9144000" cy="6858000" type="screen4x3"/>
  <p:notesSz cx="6889750" cy="96075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8" d="100"/>
          <a:sy n="118" d="100"/>
        </p:scale>
        <p:origin x="-143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3658D44-C1FF-459B-BF6B-E1B3875CEBD6}" type="datetimeFigureOut">
              <a:rPr lang="ru-RU" smtClean="0"/>
              <a:t>24.09.2022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F298A-399E-4CE5-855F-540478AB80B3}"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3658D44-C1FF-459B-BF6B-E1B3875CEBD6}" type="datetimeFigureOut">
              <a:rPr lang="ru-RU" smtClean="0"/>
              <a:t>24.09.2022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F298A-399E-4CE5-855F-540478AB80B3}"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3658D44-C1FF-459B-BF6B-E1B3875CEBD6}" type="datetimeFigureOut">
              <a:rPr lang="ru-RU" smtClean="0"/>
              <a:t>24.09.2022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F298A-399E-4CE5-855F-540478AB80B3}"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3658D44-C1FF-459B-BF6B-E1B3875CEBD6}" type="datetimeFigureOut">
              <a:rPr lang="ru-RU" smtClean="0"/>
              <a:t>24.09.2022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F298A-399E-4CE5-855F-540478AB80B3}"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3658D44-C1FF-459B-BF6B-E1B3875CEBD6}" type="datetimeFigureOut">
              <a:rPr lang="ru-RU" smtClean="0"/>
              <a:t>24.09.2022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0DF298A-399E-4CE5-855F-540478AB80B3}"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93658D44-C1FF-459B-BF6B-E1B3875CEBD6}" type="datetimeFigureOut">
              <a:rPr lang="ru-RU" smtClean="0"/>
              <a:t>24.09.2022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DF298A-399E-4CE5-855F-540478AB80B3}"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3658D44-C1FF-459B-BF6B-E1B3875CEBD6}" type="datetimeFigureOut">
              <a:rPr lang="ru-RU" smtClean="0"/>
              <a:t>24.09.2022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0DF298A-399E-4CE5-855F-540478AB80B3}"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3658D44-C1FF-459B-BF6B-E1B3875CEBD6}" type="datetimeFigureOut">
              <a:rPr lang="ru-RU" smtClean="0"/>
              <a:t>24.09.2022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0DF298A-399E-4CE5-855F-540478AB80B3}"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93658D44-C1FF-459B-BF6B-E1B3875CEBD6}" type="datetimeFigureOut">
              <a:rPr lang="ru-RU" smtClean="0"/>
              <a:t>24.09.2022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0DF298A-399E-4CE5-855F-540478AB80B3}"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93658D44-C1FF-459B-BF6B-E1B3875CEBD6}" type="datetimeFigureOut">
              <a:rPr lang="ru-RU" smtClean="0"/>
              <a:t>24.09.2022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DF298A-399E-4CE5-855F-540478AB80B3}"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3658D44-C1FF-459B-BF6B-E1B3875CEBD6}" type="datetimeFigureOut">
              <a:rPr lang="ru-RU" smtClean="0"/>
              <a:t>24.09.2022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0DF298A-399E-4CE5-855F-540478AB80B3}"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3658D44-C1FF-459B-BF6B-E1B3875CEBD6}" type="datetimeFigureOut">
              <a:rPr lang="ru-RU" smtClean="0"/>
              <a:t>24.09.2022</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0DF298A-399E-4CE5-855F-540478AB80B3}"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8640"/>
            <a:ext cx="9040063" cy="67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15816" y="827626"/>
            <a:ext cx="5723715" cy="2677656"/>
          </a:xfrm>
          <a:prstGeom prst="rect">
            <a:avLst/>
          </a:prstGeom>
          <a:noFill/>
        </p:spPr>
        <p:txBody>
          <a:bodyPr wrap="square" rtlCol="0">
            <a:spAutoFit/>
          </a:bodyPr>
          <a:lstStyle/>
          <a:p>
            <a:endParaRPr lang="ru-RU" sz="2400" dirty="0" smtClean="0">
              <a:solidFill>
                <a:srgbClr val="C00000"/>
              </a:solidFill>
            </a:endParaRPr>
          </a:p>
          <a:p>
            <a:endParaRPr lang="ru-RU" sz="2400" dirty="0">
              <a:solidFill>
                <a:srgbClr val="C00000"/>
              </a:solidFill>
            </a:endParaRPr>
          </a:p>
          <a:p>
            <a:endParaRPr lang="ru-RU" sz="2400" dirty="0" smtClean="0">
              <a:solidFill>
                <a:srgbClr val="C00000"/>
              </a:solidFill>
            </a:endParaRPr>
          </a:p>
          <a:p>
            <a:endParaRPr lang="ru-RU" sz="2400" dirty="0" smtClean="0">
              <a:solidFill>
                <a:srgbClr val="C00000"/>
              </a:solidFill>
            </a:endParaRPr>
          </a:p>
          <a:p>
            <a:endParaRPr lang="ru-RU" sz="2400" dirty="0" smtClean="0">
              <a:solidFill>
                <a:srgbClr val="C00000"/>
              </a:solidFill>
            </a:endParaRPr>
          </a:p>
          <a:p>
            <a:r>
              <a:rPr lang="ru-RU" sz="2400" dirty="0">
                <a:solidFill>
                  <a:srgbClr val="C00000"/>
                </a:solidFill>
              </a:rPr>
              <a:t>Т</a:t>
            </a:r>
            <a:r>
              <a:rPr lang="ru-RU" sz="2400" dirty="0" smtClean="0">
                <a:solidFill>
                  <a:srgbClr val="C00000"/>
                </a:solidFill>
              </a:rPr>
              <a:t>ворческий проект в старшей группе «А»</a:t>
            </a:r>
          </a:p>
          <a:p>
            <a:r>
              <a:rPr lang="ru-RU" sz="2400" dirty="0" smtClean="0">
                <a:solidFill>
                  <a:srgbClr val="C00000"/>
                </a:solidFill>
              </a:rPr>
              <a:t>                « Наши добрые сказки»</a:t>
            </a:r>
            <a:endParaRPr lang="ru-RU" sz="2400" dirty="0">
              <a:solidFill>
                <a:srgbClr val="C00000"/>
              </a:solidFill>
            </a:endParaRPr>
          </a:p>
        </p:txBody>
      </p:sp>
      <p:sp>
        <p:nvSpPr>
          <p:cNvPr id="6" name="TextBox 5"/>
          <p:cNvSpPr txBox="1"/>
          <p:nvPr/>
        </p:nvSpPr>
        <p:spPr>
          <a:xfrm>
            <a:off x="4067944" y="2557027"/>
            <a:ext cx="4725974" cy="2308324"/>
          </a:xfrm>
          <a:prstGeom prst="rect">
            <a:avLst/>
          </a:prstGeom>
          <a:noFill/>
        </p:spPr>
        <p:txBody>
          <a:bodyPr wrap="none" rtlCol="0">
            <a:spAutoFit/>
          </a:bodyPr>
          <a:lstStyle/>
          <a:p>
            <a:endParaRPr lang="ru-RU" dirty="0" smtClean="0"/>
          </a:p>
          <a:p>
            <a:endParaRPr lang="ru-RU" dirty="0" smtClean="0"/>
          </a:p>
          <a:p>
            <a:endParaRPr lang="ru-RU" dirty="0" smtClean="0"/>
          </a:p>
          <a:p>
            <a:endParaRPr lang="ru-RU" dirty="0"/>
          </a:p>
          <a:p>
            <a:endParaRPr lang="ru-RU" dirty="0" smtClean="0"/>
          </a:p>
          <a:p>
            <a:endParaRPr lang="ru-RU" dirty="0"/>
          </a:p>
          <a:p>
            <a:r>
              <a:rPr lang="ru-RU" dirty="0" smtClean="0"/>
              <a:t>Воспитатель Козлова Татьяна Владимировна</a:t>
            </a:r>
            <a:endParaRPr lang="ru-RU" dirty="0" smtClean="0"/>
          </a:p>
          <a:p>
            <a:r>
              <a:rPr lang="ru-RU" dirty="0" smtClean="0"/>
              <a:t>                     </a:t>
            </a:r>
            <a:endParaRPr lang="ru-RU"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39897">
            <a:off x="1043035" y="2728972"/>
            <a:ext cx="2044824" cy="2769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27584" y="548680"/>
            <a:ext cx="554960" cy="369332"/>
          </a:xfrm>
          <a:prstGeom prst="rect">
            <a:avLst/>
          </a:prstGeom>
          <a:noFill/>
        </p:spPr>
        <p:txBody>
          <a:bodyPr wrap="none" rtlCol="0">
            <a:spAutoFit/>
          </a:bodyPr>
          <a:lstStyle/>
          <a:p>
            <a:r>
              <a:rPr lang="ru-RU" dirty="0" smtClean="0"/>
              <a:t>       </a:t>
            </a:r>
          </a:p>
        </p:txBody>
      </p:sp>
    </p:spTree>
    <p:extLst>
      <p:ext uri="{BB962C8B-B14F-4D97-AF65-F5344CB8AC3E}">
        <p14:creationId xmlns:p14="http://schemas.microsoft.com/office/powerpoint/2010/main" val="2171254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7144"/>
            <a:ext cx="8784976" cy="65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71600" y="2132856"/>
            <a:ext cx="7272808" cy="2308324"/>
          </a:xfrm>
          <a:prstGeom prst="rect">
            <a:avLst/>
          </a:prstGeom>
          <a:noFill/>
        </p:spPr>
        <p:txBody>
          <a:bodyPr wrap="square" rtlCol="0">
            <a:spAutoFit/>
          </a:bodyPr>
          <a:lstStyle/>
          <a:p>
            <a:r>
              <a:rPr lang="ru-RU" dirty="0" smtClean="0"/>
              <a:t>                                 </a:t>
            </a:r>
            <a:r>
              <a:rPr lang="ru-RU" dirty="0" smtClean="0">
                <a:solidFill>
                  <a:srgbClr val="FF0066"/>
                </a:solidFill>
              </a:rPr>
              <a:t>Предполагаемый результат.</a:t>
            </a:r>
          </a:p>
          <a:p>
            <a:r>
              <a:rPr lang="ru-RU" b="1" dirty="0" smtClean="0"/>
              <a:t>  Дети должны:</a:t>
            </a:r>
          </a:p>
          <a:p>
            <a:r>
              <a:rPr lang="ru-RU" dirty="0" smtClean="0"/>
              <a:t>- проявлять любовь к сказкам и театральной  деятельности; </a:t>
            </a:r>
          </a:p>
          <a:p>
            <a:r>
              <a:rPr lang="ru-RU" dirty="0" smtClean="0"/>
              <a:t>- знать и называть прочитанные сказочные произведения, их авторов, тексты, персонажей, мораль ;</a:t>
            </a:r>
          </a:p>
          <a:p>
            <a:r>
              <a:rPr lang="ru-RU" dirty="0" smtClean="0"/>
              <a:t>знать различные виды театров и уметь показывать их;</a:t>
            </a:r>
          </a:p>
          <a:p>
            <a:r>
              <a:rPr lang="ru-RU" dirty="0" smtClean="0"/>
              <a:t>- уметь самостоятельно выбирать сказку, проводить предварительную работу к ее показу, вживаться в свою роль.</a:t>
            </a:r>
            <a:endParaRPr lang="ru-RU" dirty="0"/>
          </a:p>
        </p:txBody>
      </p:sp>
    </p:spTree>
    <p:extLst>
      <p:ext uri="{BB962C8B-B14F-4D97-AF65-F5344CB8AC3E}">
        <p14:creationId xmlns:p14="http://schemas.microsoft.com/office/powerpoint/2010/main" val="39311697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3112"/>
            <a:ext cx="8856984" cy="664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5577" y="1916832"/>
            <a:ext cx="7560840" cy="3970318"/>
          </a:xfrm>
          <a:prstGeom prst="rect">
            <a:avLst/>
          </a:prstGeom>
          <a:noFill/>
        </p:spPr>
        <p:txBody>
          <a:bodyPr wrap="square" rtlCol="0">
            <a:spAutoFit/>
          </a:bodyPr>
          <a:lstStyle/>
          <a:p>
            <a:r>
              <a:rPr lang="ru-RU" dirty="0" smtClean="0">
                <a:solidFill>
                  <a:srgbClr val="FF0066"/>
                </a:solidFill>
              </a:rPr>
              <a:t>                                        Содержание работы с детьми.</a:t>
            </a:r>
          </a:p>
          <a:p>
            <a:r>
              <a:rPr lang="ru-RU" dirty="0" smtClean="0"/>
              <a:t>•Беседы «Сказки–добрые друзья», «Мои любимые сказки» , «какие сказки вам читают дома»</a:t>
            </a:r>
          </a:p>
          <a:p>
            <a:r>
              <a:rPr lang="ru-RU" dirty="0" smtClean="0"/>
              <a:t>•Чтение разных сказок </a:t>
            </a:r>
          </a:p>
          <a:p>
            <a:r>
              <a:rPr lang="ru-RU" dirty="0" smtClean="0"/>
              <a:t>•Разучивание присказок, поговорок, пословиц о сказках, сказочных героях.</a:t>
            </a:r>
          </a:p>
          <a:p>
            <a:r>
              <a:rPr lang="ru-RU" dirty="0" smtClean="0"/>
              <a:t>•Пересказ прочитанных сказок, их </a:t>
            </a:r>
            <a:r>
              <a:rPr lang="ru-RU" dirty="0" err="1" smtClean="0"/>
              <a:t>инсценированние</a:t>
            </a:r>
            <a:r>
              <a:rPr lang="ru-RU" dirty="0" smtClean="0"/>
              <a:t>.</a:t>
            </a:r>
          </a:p>
          <a:p>
            <a:r>
              <a:rPr lang="ru-RU" dirty="0" smtClean="0"/>
              <a:t>•Самостоятельное составление сказок.</a:t>
            </a:r>
          </a:p>
          <a:p>
            <a:r>
              <a:rPr lang="ru-RU" dirty="0" smtClean="0"/>
              <a:t>•Иллюстрирование прочитанных сказок.</a:t>
            </a:r>
          </a:p>
          <a:p>
            <a:r>
              <a:rPr lang="ru-RU" dirty="0" smtClean="0"/>
              <a:t> Сопровождение рассматривания готовых работ словесными рассказами и пояснениями.</a:t>
            </a:r>
          </a:p>
          <a:p>
            <a:r>
              <a:rPr lang="ru-RU" dirty="0" smtClean="0"/>
              <a:t>•Рассматривание иллюстраций к разнообразным сказкам.</a:t>
            </a:r>
          </a:p>
          <a:p>
            <a:r>
              <a:rPr lang="ru-RU" dirty="0" smtClean="0"/>
              <a:t>•Загадки о сказках, героях сказок.</a:t>
            </a:r>
          </a:p>
          <a:p>
            <a:r>
              <a:rPr lang="ru-RU" dirty="0" smtClean="0"/>
              <a:t>•Инсценировка сказки « Доверчивый ежик»</a:t>
            </a:r>
            <a:endParaRPr lang="ru-RU" dirty="0"/>
          </a:p>
        </p:txBody>
      </p:sp>
    </p:spTree>
    <p:extLst>
      <p:ext uri="{BB962C8B-B14F-4D97-AF65-F5344CB8AC3E}">
        <p14:creationId xmlns:p14="http://schemas.microsoft.com/office/powerpoint/2010/main" val="774692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7144"/>
            <a:ext cx="8784976" cy="65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7585" y="1988840"/>
            <a:ext cx="7416824" cy="3139321"/>
          </a:xfrm>
          <a:prstGeom prst="rect">
            <a:avLst/>
          </a:prstGeom>
          <a:noFill/>
        </p:spPr>
        <p:txBody>
          <a:bodyPr wrap="square" rtlCol="0">
            <a:spAutoFit/>
          </a:bodyPr>
          <a:lstStyle/>
          <a:p>
            <a:r>
              <a:rPr lang="ru-RU" dirty="0" smtClean="0"/>
              <a:t>                                   </a:t>
            </a:r>
            <a:r>
              <a:rPr lang="ru-RU" dirty="0" smtClean="0">
                <a:solidFill>
                  <a:srgbClr val="FF0066"/>
                </a:solidFill>
              </a:rPr>
              <a:t>Содержание работы с родителями.</a:t>
            </a:r>
          </a:p>
          <a:p>
            <a:r>
              <a:rPr lang="ru-RU" dirty="0" smtClean="0"/>
              <a:t>•Беседа с родителями «Знакомство с проектом».</a:t>
            </a:r>
          </a:p>
          <a:p>
            <a:r>
              <a:rPr lang="ru-RU" dirty="0" smtClean="0"/>
              <a:t>•Домашние задания для родителей и детей (изготовление поделок, рисование иллюстраций к сказкам).</a:t>
            </a:r>
          </a:p>
          <a:p>
            <a:r>
              <a:rPr lang="ru-RU" dirty="0" smtClean="0"/>
              <a:t>•Помощь в пополнении книжного уголка сказками.</a:t>
            </a:r>
          </a:p>
          <a:p>
            <a:r>
              <a:rPr lang="ru-RU" dirty="0" smtClean="0"/>
              <a:t>•Консультация для родителей «Какие сказки читать ребёнку на ночь», «</a:t>
            </a:r>
            <a:r>
              <a:rPr lang="ru-RU" dirty="0" err="1" smtClean="0"/>
              <a:t>Сказкотерапия</a:t>
            </a:r>
            <a:r>
              <a:rPr lang="ru-RU" dirty="0" smtClean="0"/>
              <a:t>».</a:t>
            </a:r>
          </a:p>
          <a:p>
            <a:r>
              <a:rPr lang="ru-RU" dirty="0" smtClean="0"/>
              <a:t>•Информация для родителей в папке - передвижке: «Читаем детям сказки »</a:t>
            </a:r>
          </a:p>
          <a:p>
            <a:r>
              <a:rPr lang="ru-RU" dirty="0" smtClean="0"/>
              <a:t>•Совместная творческая работа с детьми: Изготовить атрибуты для театрального уголка (маски, шляпы) </a:t>
            </a:r>
            <a:endParaRPr lang="ru-RU" dirty="0"/>
          </a:p>
        </p:txBody>
      </p:sp>
    </p:spTree>
    <p:extLst>
      <p:ext uri="{BB962C8B-B14F-4D97-AF65-F5344CB8AC3E}">
        <p14:creationId xmlns:p14="http://schemas.microsoft.com/office/powerpoint/2010/main" val="2634485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596" y="-15292"/>
            <a:ext cx="8980900" cy="68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059832" y="1772816"/>
            <a:ext cx="3225563" cy="523220"/>
          </a:xfrm>
          <a:prstGeom prst="rect">
            <a:avLst/>
          </a:prstGeom>
          <a:noFill/>
        </p:spPr>
        <p:txBody>
          <a:bodyPr wrap="none" rtlCol="0">
            <a:spAutoFit/>
          </a:bodyPr>
          <a:lstStyle/>
          <a:p>
            <a:r>
              <a:rPr lang="ru-RU" dirty="0" smtClean="0">
                <a:solidFill>
                  <a:srgbClr val="FF0066"/>
                </a:solidFill>
              </a:rPr>
              <a:t>   </a:t>
            </a:r>
            <a:r>
              <a:rPr lang="ru-RU" sz="2800" dirty="0" smtClean="0">
                <a:solidFill>
                  <a:srgbClr val="FF0066"/>
                </a:solidFill>
              </a:rPr>
              <a:t>Мини-библиотека </a:t>
            </a:r>
            <a:endParaRPr lang="ru-RU" sz="2800" dirty="0">
              <a:solidFill>
                <a:srgbClr val="FF0066"/>
              </a:solidFill>
            </a:endParaRPr>
          </a:p>
        </p:txBody>
      </p:sp>
      <p:pic>
        <p:nvPicPr>
          <p:cNvPr id="12291" name="Picture 3" descr="C:\Users\марина\Desktop\Презентация1\IMG-3491986ae081654169cee421301aa6eb-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296036"/>
            <a:ext cx="2991345" cy="398846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марина\Desktop\Презентация1\IMG-4ef3e5e9d5122ce808e8a60c144317b9-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95" y="2492896"/>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8268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584"/>
            <a:ext cx="9108504" cy="683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марина\Desktop\Презентация1\IMG-4fec38e2c0311b3e31f721a38ea9bca9-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701988"/>
            <a:ext cx="3966645" cy="28510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марина\Desktop\Презентация1\IMG-242d5223f9c000272c393a4e41c878cd-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719539"/>
            <a:ext cx="3552825" cy="2486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марина\Desktop\Презентация1\IMG-b8227fc871f8fe18a6ec96131f187acb-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7292" y="3415684"/>
            <a:ext cx="4068736" cy="28154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31840" y="332656"/>
            <a:ext cx="4642296" cy="369332"/>
          </a:xfrm>
          <a:prstGeom prst="rect">
            <a:avLst/>
          </a:prstGeom>
          <a:noFill/>
        </p:spPr>
        <p:txBody>
          <a:bodyPr wrap="none" rtlCol="0">
            <a:spAutoFit/>
          </a:bodyPr>
          <a:lstStyle/>
          <a:p>
            <a:r>
              <a:rPr lang="ru-RU" dirty="0">
                <a:solidFill>
                  <a:srgbClr val="FF0066"/>
                </a:solidFill>
              </a:rPr>
              <a:t>Конкурс стенгазет  «Самая читающая семья» </a:t>
            </a:r>
          </a:p>
        </p:txBody>
      </p:sp>
      <p:pic>
        <p:nvPicPr>
          <p:cNvPr id="1031" name="Picture 7" descr="C:\Users\марина\Desktop\Презентация1\IMG-c3be42d498dd3a7e82a0e066ca4cb6f1-V.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3645024"/>
            <a:ext cx="3874720" cy="278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349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36492"/>
            <a:ext cx="8926954"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2051" name="Picture 3" descr="C:\Users\марина\Desktop\Презентация1\IMG-c24a9e839402eed1d78b7e79f5a76fcf-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5532"/>
            <a:ext cx="4267200" cy="3152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марина\Desktop\Презентация1\IMG-d8a042bb36bfe16d5194d1a0a6d867ea-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6969"/>
            <a:ext cx="42672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марина\Desktop\Презентация1\IMG-e0e6a8d5a2e2359b14a9d58cd22426b0-V — копия.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3451378"/>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7936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272383"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C:\Users\марина\Desktop\Презентация1\IMG-0f3a991b6cb5a3225faeb86da3f7220e-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8864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марина\Desktop\Презентация1\IMG-6c2d7c0d6716009e0cc7294f218cb0b5-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147" y="980728"/>
            <a:ext cx="2924175" cy="413385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марина\Desktop\Презентация1\IMG-13686ef934b9bb3ddef917cc2c2ba79e-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007" y="3559797"/>
            <a:ext cx="2498322" cy="3331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3638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399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C:\Users\марина\Desktop\Презентация1\IMG-ada5ef38ed6011b4f09661187fa9a96f-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559"/>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марина\Desktop\Презентация1\IMG-fa71f8687d1e8f6b9dff808e328227ad-V.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3072"/>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Users\марина\Desktop\Презентация1\IMG-fb1692abbd17b714c1d983e8a7c61e17-V.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058" y="3423739"/>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472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 y="34925"/>
            <a:ext cx="9059863"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2135"/>
            <a:ext cx="2359025"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C:\Users\марина\Desktop\Новая папка (5)\20171211_1139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4622304" y="-589076"/>
            <a:ext cx="3073400" cy="4902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марина\Desktop\Новая папка (5)\20171211_114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139728" y="2485910"/>
            <a:ext cx="3048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5303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3112"/>
            <a:ext cx="8856984" cy="664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19672" y="1772816"/>
            <a:ext cx="4764638" cy="369332"/>
          </a:xfrm>
          <a:prstGeom prst="rect">
            <a:avLst/>
          </a:prstGeom>
          <a:noFill/>
        </p:spPr>
        <p:txBody>
          <a:bodyPr wrap="none" rtlCol="0">
            <a:spAutoFit/>
          </a:bodyPr>
          <a:lstStyle/>
          <a:p>
            <a:r>
              <a:rPr lang="ru-RU" dirty="0" smtClean="0"/>
              <a:t>                        </a:t>
            </a:r>
            <a:r>
              <a:rPr lang="ru-RU" dirty="0" smtClean="0">
                <a:solidFill>
                  <a:srgbClr val="FF0066"/>
                </a:solidFill>
              </a:rPr>
              <a:t>Конкурс поделок «Наши сказки»</a:t>
            </a:r>
            <a:endParaRPr lang="ru-RU" dirty="0">
              <a:solidFill>
                <a:srgbClr val="FF0066"/>
              </a:solidFill>
            </a:endParaRPr>
          </a:p>
        </p:txBody>
      </p:sp>
      <p:pic>
        <p:nvPicPr>
          <p:cNvPr id="3074" name="Picture 2" descr="C:\Users\марина\Desktop\Новая папка (4)\20171204_132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52" y="2251860"/>
            <a:ext cx="4281444" cy="24083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марина\Desktop\Новая папка (4)\20171204_1325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073" y="3140968"/>
            <a:ext cx="3780904" cy="212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573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98" y="116632"/>
            <a:ext cx="8921505" cy="669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3" y="2060848"/>
            <a:ext cx="7776863" cy="2308324"/>
          </a:xfrm>
          <a:prstGeom prst="rect">
            <a:avLst/>
          </a:prstGeom>
          <a:noFill/>
        </p:spPr>
        <p:txBody>
          <a:bodyPr wrap="square" rtlCol="0">
            <a:spAutoFit/>
          </a:bodyPr>
          <a:lstStyle/>
          <a:p>
            <a:r>
              <a:rPr lang="ru-RU" dirty="0" smtClean="0">
                <a:solidFill>
                  <a:srgbClr val="FF0066"/>
                </a:solidFill>
              </a:rPr>
              <a:t>                                                      Проблема:</a:t>
            </a:r>
            <a:r>
              <a:rPr lang="ru-RU" dirty="0" smtClean="0"/>
              <a:t> </a:t>
            </a:r>
          </a:p>
          <a:p>
            <a:r>
              <a:rPr lang="ru-RU" dirty="0"/>
              <a:t>В</a:t>
            </a:r>
            <a:r>
              <a:rPr lang="ru-RU" dirty="0" smtClean="0"/>
              <a:t> силу жизненных обстоятельств, а именно занятости родителей, у детей слабо сформирован интерес к сказкам, особенно авторским. Порой уровень знаний детей в этом направлении остаётся низким, дети знают только сказки для маленьких, не знают героев, не могут отгадывать загадки по сказкам, не могут по иллюстрации назвать персонаж. Дома мало книг, книги не по возрасту, иллюстрации не рассматриваются, не беседуют по сказкам.</a:t>
            </a:r>
            <a:endParaRPr lang="ru-RU" dirty="0"/>
          </a:p>
        </p:txBody>
      </p:sp>
    </p:spTree>
    <p:extLst>
      <p:ext uri="{BB962C8B-B14F-4D97-AF65-F5344CB8AC3E}">
        <p14:creationId xmlns:p14="http://schemas.microsoft.com/office/powerpoint/2010/main" val="2164510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475" y="90488"/>
            <a:ext cx="8907463" cy="668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C:\Users\марина\Desktop\Новая папка (4)\20171204_1759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796015"/>
            <a:ext cx="4252956" cy="239228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марина\Desktop\Новая папка (4)\20171204_13234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796015"/>
            <a:ext cx="4252956" cy="239228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марина\Desktop\Новая папка (4)\20171204_1323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2014" y="4276269"/>
            <a:ext cx="3796834" cy="2135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91880" y="1412776"/>
            <a:ext cx="2734531" cy="369332"/>
          </a:xfrm>
          <a:prstGeom prst="rect">
            <a:avLst/>
          </a:prstGeom>
          <a:noFill/>
        </p:spPr>
        <p:txBody>
          <a:bodyPr wrap="none" rtlCol="0">
            <a:spAutoFit/>
          </a:bodyPr>
          <a:lstStyle/>
          <a:p>
            <a:r>
              <a:rPr lang="ru-RU" dirty="0" smtClean="0">
                <a:solidFill>
                  <a:srgbClr val="FF0066"/>
                </a:solidFill>
              </a:rPr>
              <a:t>Вот что у нас получилось. </a:t>
            </a:r>
            <a:endParaRPr lang="ru-RU" dirty="0">
              <a:solidFill>
                <a:srgbClr val="FF0066"/>
              </a:solidFill>
            </a:endParaRPr>
          </a:p>
        </p:txBody>
      </p:sp>
    </p:spTree>
    <p:extLst>
      <p:ext uri="{BB962C8B-B14F-4D97-AF65-F5344CB8AC3E}">
        <p14:creationId xmlns:p14="http://schemas.microsoft.com/office/powerpoint/2010/main" val="42794501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3111"/>
            <a:ext cx="8902904" cy="668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C:\Users\марина\Desktop\Презентация1\20171206_094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15473"/>
            <a:ext cx="3586741" cy="32137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марина\Desktop\Презентация1\20171206_0945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372" y="548680"/>
            <a:ext cx="4233458" cy="285380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марина\Desktop\Презентация1\20171206_09462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368" y="3762524"/>
            <a:ext cx="3461225" cy="24259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марина\Desktop\Презентация1\20171206_0951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6886" y="3720424"/>
            <a:ext cx="4064000" cy="241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2506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755" y="36286"/>
            <a:ext cx="8898576" cy="6669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C:\Users\марина\Desktop\Новая папка (4)\20171128_1127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3128144" cy="22640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марина\Desktop\Новая папка (4)\20171128_1127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116632"/>
            <a:ext cx="1626385" cy="2342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7" y="2271001"/>
            <a:ext cx="3528393" cy="646331"/>
          </a:xfrm>
          <a:prstGeom prst="rect">
            <a:avLst/>
          </a:prstGeom>
          <a:noFill/>
        </p:spPr>
        <p:txBody>
          <a:bodyPr wrap="square" rtlCol="0">
            <a:spAutoFit/>
          </a:bodyPr>
          <a:lstStyle/>
          <a:p>
            <a:r>
              <a:rPr lang="ru-RU" sz="1400" dirty="0" smtClean="0">
                <a:solidFill>
                  <a:srgbClr val="0070C0"/>
                </a:solidFill>
              </a:rPr>
              <a:t>  </a:t>
            </a:r>
            <a:r>
              <a:rPr lang="ru-RU" dirty="0" smtClean="0">
                <a:solidFill>
                  <a:srgbClr val="0070C0"/>
                </a:solidFill>
              </a:rPr>
              <a:t>Книжка « Времена года»</a:t>
            </a:r>
          </a:p>
          <a:p>
            <a:r>
              <a:rPr lang="ru-RU" dirty="0" smtClean="0">
                <a:solidFill>
                  <a:srgbClr val="0070C0"/>
                </a:solidFill>
              </a:rPr>
              <a:t>   </a:t>
            </a:r>
            <a:r>
              <a:rPr lang="ru-RU" dirty="0" err="1" smtClean="0">
                <a:solidFill>
                  <a:srgbClr val="0070C0"/>
                </a:solidFill>
              </a:rPr>
              <a:t>Винюкова</a:t>
            </a:r>
            <a:r>
              <a:rPr lang="ru-RU" dirty="0" smtClean="0">
                <a:solidFill>
                  <a:srgbClr val="0070C0"/>
                </a:solidFill>
              </a:rPr>
              <a:t> Виктория</a:t>
            </a:r>
            <a:endParaRPr lang="ru-RU" dirty="0">
              <a:solidFill>
                <a:srgbClr val="0070C0"/>
              </a:solidFill>
            </a:endParaRPr>
          </a:p>
        </p:txBody>
      </p:sp>
      <p:pic>
        <p:nvPicPr>
          <p:cNvPr id="2053" name="Picture 5" descr="C:\Users\марина\Desktop\Новая папка (4)\20171128_1127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641" y="3008654"/>
            <a:ext cx="3261103" cy="22322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марина\Desktop\Новая папка (4)\20171128_1127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470" y="5258526"/>
            <a:ext cx="3592371" cy="1385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63744" y="3717032"/>
            <a:ext cx="2044360" cy="646331"/>
          </a:xfrm>
          <a:prstGeom prst="rect">
            <a:avLst/>
          </a:prstGeom>
          <a:noFill/>
        </p:spPr>
        <p:txBody>
          <a:bodyPr wrap="square" rtlCol="0">
            <a:spAutoFit/>
          </a:bodyPr>
          <a:lstStyle/>
          <a:p>
            <a:r>
              <a:rPr lang="ru-RU" dirty="0" smtClean="0">
                <a:solidFill>
                  <a:srgbClr val="0070C0"/>
                </a:solidFill>
              </a:rPr>
              <a:t>Сказка « Колобок</a:t>
            </a:r>
          </a:p>
          <a:p>
            <a:r>
              <a:rPr lang="ru-RU" dirty="0" smtClean="0">
                <a:solidFill>
                  <a:srgbClr val="0070C0"/>
                </a:solidFill>
              </a:rPr>
              <a:t>Глухих Виктория»</a:t>
            </a:r>
            <a:endParaRPr lang="ru-RU" dirty="0">
              <a:solidFill>
                <a:srgbClr val="0070C0"/>
              </a:solidFill>
            </a:endParaRPr>
          </a:p>
        </p:txBody>
      </p:sp>
      <p:pic>
        <p:nvPicPr>
          <p:cNvPr id="2055" name="Picture 7" descr="C:\Users\марина\Desktop\Новая папка (4)\20171128_11283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5538454" y="620688"/>
            <a:ext cx="3316539" cy="22991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марина\Desktop\Новая папка (4)\20171128_11284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21516" y="3109255"/>
            <a:ext cx="3202984" cy="226199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538454" y="5517232"/>
            <a:ext cx="2993986" cy="646331"/>
          </a:xfrm>
          <a:prstGeom prst="rect">
            <a:avLst/>
          </a:prstGeom>
          <a:noFill/>
        </p:spPr>
        <p:txBody>
          <a:bodyPr wrap="square" rtlCol="0">
            <a:spAutoFit/>
          </a:bodyPr>
          <a:lstStyle/>
          <a:p>
            <a:r>
              <a:rPr lang="ru-RU" dirty="0" smtClean="0">
                <a:solidFill>
                  <a:srgbClr val="0070C0"/>
                </a:solidFill>
              </a:rPr>
              <a:t>Сказка «Душа красок света»</a:t>
            </a:r>
          </a:p>
          <a:p>
            <a:r>
              <a:rPr lang="ru-RU" dirty="0" smtClean="0">
                <a:solidFill>
                  <a:srgbClr val="0070C0"/>
                </a:solidFill>
              </a:rPr>
              <a:t>              </a:t>
            </a:r>
            <a:r>
              <a:rPr lang="ru-RU" dirty="0" err="1" smtClean="0">
                <a:solidFill>
                  <a:srgbClr val="0070C0"/>
                </a:solidFill>
              </a:rPr>
              <a:t>Пихур</a:t>
            </a:r>
            <a:r>
              <a:rPr lang="ru-RU" dirty="0" smtClean="0">
                <a:solidFill>
                  <a:srgbClr val="0070C0"/>
                </a:solidFill>
              </a:rPr>
              <a:t> Андрей»</a:t>
            </a:r>
            <a:endParaRPr lang="ru-RU" dirty="0">
              <a:solidFill>
                <a:srgbClr val="0070C0"/>
              </a:solidFill>
            </a:endParaRPr>
          </a:p>
        </p:txBody>
      </p:sp>
    </p:spTree>
    <p:extLst>
      <p:ext uri="{BB962C8B-B14F-4D97-AF65-F5344CB8AC3E}">
        <p14:creationId xmlns:p14="http://schemas.microsoft.com/office/powerpoint/2010/main" val="2196473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902" y="-54768"/>
            <a:ext cx="9221096" cy="69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descr="C:\Users\марина\Desktop\Новая папка (5)\20171211_1808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5689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марина\Desktop\Новая папка (5)\20171212_1712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389040"/>
            <a:ext cx="56896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00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80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марина\Desktop\фото с телефона\20171116_11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8"/>
            <a:ext cx="5184576" cy="291632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марина\Desktop\фото с телефона\20171116_110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750" y="3356992"/>
            <a:ext cx="4921515" cy="27683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153455"/>
            <a:ext cx="3060700" cy="338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52120" y="1844824"/>
            <a:ext cx="2754280" cy="1569660"/>
          </a:xfrm>
          <a:prstGeom prst="rect">
            <a:avLst/>
          </a:prstGeom>
          <a:noFill/>
        </p:spPr>
        <p:txBody>
          <a:bodyPr wrap="none" rtlCol="0">
            <a:spAutoFit/>
          </a:bodyPr>
          <a:lstStyle/>
          <a:p>
            <a:r>
              <a:rPr lang="ru-RU" sz="3200" dirty="0" smtClean="0">
                <a:solidFill>
                  <a:srgbClr val="FF0066"/>
                </a:solidFill>
              </a:rPr>
              <a:t>Консультация</a:t>
            </a:r>
          </a:p>
          <a:p>
            <a:r>
              <a:rPr lang="ru-RU" sz="3200" dirty="0" smtClean="0">
                <a:solidFill>
                  <a:srgbClr val="FF0066"/>
                </a:solidFill>
              </a:rPr>
              <a:t>           для </a:t>
            </a:r>
          </a:p>
          <a:p>
            <a:r>
              <a:rPr lang="ru-RU" sz="3200" dirty="0" smtClean="0">
                <a:solidFill>
                  <a:srgbClr val="FF0066"/>
                </a:solidFill>
              </a:rPr>
              <a:t>    родителей</a:t>
            </a:r>
            <a:r>
              <a:rPr lang="ru-RU" sz="3200" dirty="0" smtClean="0"/>
              <a:t>.</a:t>
            </a:r>
            <a:endParaRPr lang="ru-RU" sz="3200" dirty="0"/>
          </a:p>
        </p:txBody>
      </p:sp>
    </p:spTree>
    <p:extLst>
      <p:ext uri="{BB962C8B-B14F-4D97-AF65-F5344CB8AC3E}">
        <p14:creationId xmlns:p14="http://schemas.microsoft.com/office/powerpoint/2010/main" val="25140928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1"/>
            <a:ext cx="8856984" cy="66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марина\Desktop\Новая папка (5)\20171212_0807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3501008"/>
            <a:ext cx="4636999" cy="26083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марина\Desktop\Новая папка (5)\20171212_0807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62957"/>
            <a:ext cx="2205335" cy="291680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марина\Desktop\Новая папка (5)\20171212_0807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7766" y="1688538"/>
            <a:ext cx="3564880" cy="200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252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19" y="0"/>
            <a:ext cx="9114481" cy="683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992313"/>
            <a:ext cx="5943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84993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79"/>
            <a:ext cx="9036496" cy="6774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91680" y="3068960"/>
            <a:ext cx="6056466" cy="830997"/>
          </a:xfrm>
          <a:prstGeom prst="rect">
            <a:avLst/>
          </a:prstGeom>
          <a:noFill/>
        </p:spPr>
        <p:txBody>
          <a:bodyPr wrap="none" rtlCol="0">
            <a:spAutoFit/>
          </a:bodyPr>
          <a:lstStyle/>
          <a:p>
            <a:r>
              <a:rPr lang="ru-RU" sz="4800" dirty="0" smtClean="0">
                <a:solidFill>
                  <a:srgbClr val="FF0066"/>
                </a:solidFill>
              </a:rPr>
              <a:t>Спасибо за внимание!</a:t>
            </a:r>
            <a:endParaRPr lang="ru-RU" sz="4800" dirty="0">
              <a:solidFill>
                <a:srgbClr val="FF0066"/>
              </a:solidFill>
            </a:endParaRPr>
          </a:p>
        </p:txBody>
      </p:sp>
    </p:spTree>
    <p:extLst>
      <p:ext uri="{BB962C8B-B14F-4D97-AF65-F5344CB8AC3E}">
        <p14:creationId xmlns:p14="http://schemas.microsoft.com/office/powerpoint/2010/main" val="2414318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3112"/>
            <a:ext cx="8784976" cy="6591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27585" y="2060848"/>
            <a:ext cx="7488831" cy="2308324"/>
          </a:xfrm>
          <a:prstGeom prst="rect">
            <a:avLst/>
          </a:prstGeom>
          <a:noFill/>
        </p:spPr>
        <p:txBody>
          <a:bodyPr wrap="square" rtlCol="0">
            <a:spAutoFit/>
          </a:bodyPr>
          <a:lstStyle/>
          <a:p>
            <a:r>
              <a:rPr lang="ru-RU" dirty="0" smtClean="0"/>
              <a:t>                                     </a:t>
            </a:r>
            <a:r>
              <a:rPr lang="ru-RU" dirty="0" smtClean="0">
                <a:solidFill>
                  <a:srgbClr val="FF0066"/>
                </a:solidFill>
              </a:rPr>
              <a:t>АКТУАЛЬНОСТЬ  ПРОЕКТА:</a:t>
            </a:r>
          </a:p>
          <a:p>
            <a:r>
              <a:rPr lang="ru-RU" dirty="0" smtClean="0"/>
              <a:t>Дети перестали читать. Телевизор, видео, компьютер поглощают ребенка, завоевывая заповедные уголки его сознания и души.</a:t>
            </a:r>
          </a:p>
          <a:p>
            <a:r>
              <a:rPr lang="ru-RU" dirty="0" smtClean="0"/>
              <a:t> </a:t>
            </a:r>
            <a:r>
              <a:rPr lang="ru-RU" b="1" dirty="0" smtClean="0"/>
              <a:t>В. Сухомлинский говорил: </a:t>
            </a:r>
            <a:r>
              <a:rPr lang="ru-RU" dirty="0" smtClean="0"/>
              <a:t>«Чтение в годы детства — это прежде воспитание сердца, прикосновение человеческого благородства к сокровенным уголкам детской души». </a:t>
            </a:r>
          </a:p>
          <a:p>
            <a:r>
              <a:rPr lang="ru-RU" dirty="0" smtClean="0"/>
              <a:t>Развитие речи становится все более актуальной проблемой в нашем обществе.</a:t>
            </a:r>
            <a:endParaRPr lang="ru-RU" dirty="0"/>
          </a:p>
        </p:txBody>
      </p:sp>
    </p:spTree>
    <p:extLst>
      <p:ext uri="{BB962C8B-B14F-4D97-AF65-F5344CB8AC3E}">
        <p14:creationId xmlns:p14="http://schemas.microsoft.com/office/powerpoint/2010/main" val="3540743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52" y="52295"/>
            <a:ext cx="8902904" cy="6680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87624" y="1988840"/>
            <a:ext cx="6840760" cy="1730217"/>
          </a:xfrm>
          <a:prstGeom prst="rect">
            <a:avLst/>
          </a:prstGeom>
          <a:noFill/>
        </p:spPr>
        <p:txBody>
          <a:bodyPr wrap="square" rtlCol="0">
            <a:spAutoFit/>
          </a:bodyPr>
          <a:lstStyle/>
          <a:p>
            <a:r>
              <a:rPr lang="ru-RU" dirty="0" smtClean="0"/>
              <a:t>                                                   </a:t>
            </a:r>
            <a:r>
              <a:rPr lang="ru-RU" dirty="0" smtClean="0">
                <a:solidFill>
                  <a:srgbClr val="FF0066"/>
                </a:solidFill>
              </a:rPr>
              <a:t>Цель проекта: </a:t>
            </a:r>
          </a:p>
          <a:p>
            <a:pPr>
              <a:lnSpc>
                <a:spcPct val="115000"/>
              </a:lnSpc>
              <a:spcAft>
                <a:spcPts val="1000"/>
              </a:spcAft>
            </a:pPr>
            <a:r>
              <a:rPr lang="ru-RU" dirty="0" smtClean="0">
                <a:latin typeface="Calibri"/>
                <a:ea typeface="Calibri"/>
                <a:cs typeface="Times New Roman"/>
              </a:rPr>
              <a:t>Создать условие для развития </a:t>
            </a:r>
            <a:r>
              <a:rPr lang="ru-RU" dirty="0">
                <a:latin typeface="Calibri"/>
                <a:ea typeface="Calibri"/>
                <a:cs typeface="Times New Roman"/>
              </a:rPr>
              <a:t>познавательных, коммуникативных и творческих способностей детей через художественную литературу, театрализованную деятельность.</a:t>
            </a:r>
          </a:p>
          <a:p>
            <a:endParaRPr lang="ru-RU" dirty="0"/>
          </a:p>
        </p:txBody>
      </p:sp>
    </p:spTree>
    <p:extLst>
      <p:ext uri="{BB962C8B-B14F-4D97-AF65-F5344CB8AC3E}">
        <p14:creationId xmlns:p14="http://schemas.microsoft.com/office/powerpoint/2010/main" val="3845586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878947" cy="666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592" y="2420888"/>
            <a:ext cx="184731" cy="369332"/>
          </a:xfrm>
          <a:prstGeom prst="rect">
            <a:avLst/>
          </a:prstGeom>
          <a:noFill/>
        </p:spPr>
        <p:txBody>
          <a:bodyPr wrap="none" rtlCol="0">
            <a:spAutoFit/>
          </a:bodyPr>
          <a:lstStyle/>
          <a:p>
            <a:endParaRPr lang="ru-RU" dirty="0"/>
          </a:p>
        </p:txBody>
      </p:sp>
      <p:sp>
        <p:nvSpPr>
          <p:cNvPr id="5" name="TextBox 4"/>
          <p:cNvSpPr txBox="1"/>
          <p:nvPr/>
        </p:nvSpPr>
        <p:spPr>
          <a:xfrm>
            <a:off x="683569" y="2204864"/>
            <a:ext cx="8208912" cy="369332"/>
          </a:xfrm>
          <a:prstGeom prst="rect">
            <a:avLst/>
          </a:prstGeom>
          <a:noFill/>
        </p:spPr>
        <p:txBody>
          <a:bodyPr wrap="square" rtlCol="0">
            <a:spAutoFit/>
          </a:bodyPr>
          <a:lstStyle/>
          <a:p>
            <a:endParaRPr lang="ru-RU" dirty="0" smtClean="0">
              <a:solidFill>
                <a:srgbClr val="FF0066"/>
              </a:solidFill>
            </a:endParaRPr>
          </a:p>
        </p:txBody>
      </p:sp>
      <p:sp>
        <p:nvSpPr>
          <p:cNvPr id="8" name="TextBox 7"/>
          <p:cNvSpPr txBox="1"/>
          <p:nvPr/>
        </p:nvSpPr>
        <p:spPr>
          <a:xfrm>
            <a:off x="3563888" y="1412776"/>
            <a:ext cx="184731" cy="369332"/>
          </a:xfrm>
          <a:prstGeom prst="rect">
            <a:avLst/>
          </a:prstGeom>
          <a:noFill/>
        </p:spPr>
        <p:txBody>
          <a:bodyPr wrap="none" rtlCol="0">
            <a:spAutoFit/>
          </a:bodyPr>
          <a:lstStyle/>
          <a:p>
            <a:endParaRPr lang="ru-RU" dirty="0"/>
          </a:p>
        </p:txBody>
      </p:sp>
      <p:sp>
        <p:nvSpPr>
          <p:cNvPr id="10" name="Прямоугольник 9"/>
          <p:cNvSpPr/>
          <p:nvPr/>
        </p:nvSpPr>
        <p:spPr>
          <a:xfrm>
            <a:off x="323528" y="908720"/>
            <a:ext cx="8352928" cy="4801314"/>
          </a:xfrm>
          <a:prstGeom prst="rect">
            <a:avLst/>
          </a:prstGeom>
        </p:spPr>
        <p:txBody>
          <a:bodyPr wrap="square">
            <a:spAutoFit/>
          </a:bodyPr>
          <a:lstStyle/>
          <a:p>
            <a:r>
              <a:rPr lang="ru-RU" dirty="0" smtClean="0"/>
              <a:t>                                                     </a:t>
            </a:r>
          </a:p>
          <a:p>
            <a:endParaRPr lang="ru-RU" dirty="0"/>
          </a:p>
          <a:p>
            <a:r>
              <a:rPr lang="ru-RU" dirty="0" smtClean="0"/>
              <a:t>                                                           </a:t>
            </a:r>
          </a:p>
          <a:p>
            <a:r>
              <a:rPr lang="ru-RU" dirty="0" smtClean="0"/>
              <a:t>                                                                  </a:t>
            </a:r>
            <a:r>
              <a:rPr lang="ru-RU" dirty="0" smtClean="0">
                <a:solidFill>
                  <a:srgbClr val="FF0066"/>
                </a:solidFill>
              </a:rPr>
              <a:t>ЗАДАЧИ </a:t>
            </a:r>
            <a:r>
              <a:rPr lang="ru-RU" dirty="0">
                <a:solidFill>
                  <a:srgbClr val="FF0066"/>
                </a:solidFill>
              </a:rPr>
              <a:t>ПРОЕКТА:</a:t>
            </a:r>
          </a:p>
          <a:p>
            <a:r>
              <a:rPr lang="ru-RU" b="1" dirty="0" smtClean="0"/>
              <a:t>Образовательные:</a:t>
            </a:r>
            <a:endParaRPr lang="ru-RU" b="1" dirty="0"/>
          </a:p>
          <a:p>
            <a:r>
              <a:rPr lang="ru-RU" dirty="0" smtClean="0"/>
              <a:t>    Создавать </a:t>
            </a:r>
            <a:r>
              <a:rPr lang="ru-RU" dirty="0"/>
              <a:t>условия для детей, способствующие освоению сказок;</a:t>
            </a:r>
          </a:p>
          <a:p>
            <a:r>
              <a:rPr lang="ru-RU" dirty="0" smtClean="0"/>
              <a:t>     Закрепить </a:t>
            </a:r>
            <a:r>
              <a:rPr lang="ru-RU" dirty="0"/>
              <a:t>и расширить знания детей о сказках;</a:t>
            </a:r>
          </a:p>
          <a:p>
            <a:r>
              <a:rPr lang="ru-RU" dirty="0" smtClean="0"/>
              <a:t>     Способствовать </a:t>
            </a:r>
            <a:r>
              <a:rPr lang="ru-RU" dirty="0"/>
              <a:t>поддержанию традиции семейного чтения;</a:t>
            </a:r>
          </a:p>
          <a:p>
            <a:r>
              <a:rPr lang="ru-RU" dirty="0" smtClean="0"/>
              <a:t>     Продолжать </a:t>
            </a:r>
            <a:r>
              <a:rPr lang="ru-RU" dirty="0"/>
              <a:t>вовлекать детей, родителей   в совместную деятельность </a:t>
            </a:r>
            <a:r>
              <a:rPr lang="ru-RU" dirty="0" smtClean="0"/>
              <a:t> по      знакомству </a:t>
            </a:r>
            <a:r>
              <a:rPr lang="ru-RU" dirty="0"/>
              <a:t>со сказками, показать ценность и значимость совместного творчества детей и родителей;</a:t>
            </a:r>
          </a:p>
          <a:p>
            <a:r>
              <a:rPr lang="ru-RU" dirty="0" smtClean="0"/>
              <a:t>      Создавать </a:t>
            </a:r>
            <a:r>
              <a:rPr lang="ru-RU" dirty="0"/>
              <a:t>атмосферу эмоционального комфорта, взаимопонимания и поддержки.</a:t>
            </a:r>
          </a:p>
          <a:p>
            <a:r>
              <a:rPr lang="ru-RU" b="1" dirty="0" smtClean="0"/>
              <a:t>Развивающая:</a:t>
            </a:r>
            <a:endParaRPr lang="ru-RU" b="1" dirty="0"/>
          </a:p>
          <a:p>
            <a:r>
              <a:rPr lang="ru-RU" dirty="0" smtClean="0"/>
              <a:t>        Развивать </a:t>
            </a:r>
            <a:r>
              <a:rPr lang="ru-RU" dirty="0"/>
              <a:t>творческие навыки, коммуникативные умения;</a:t>
            </a:r>
          </a:p>
          <a:p>
            <a:r>
              <a:rPr lang="ru-RU" b="1" dirty="0" smtClean="0"/>
              <a:t>Воспитательная:</a:t>
            </a:r>
            <a:endParaRPr lang="ru-RU" b="1" dirty="0"/>
          </a:p>
          <a:p>
            <a:r>
              <a:rPr lang="ru-RU" dirty="0" smtClean="0"/>
              <a:t>        Воспитывать </a:t>
            </a:r>
            <a:r>
              <a:rPr lang="ru-RU" dirty="0"/>
              <a:t>интерес к художественной литературе</a:t>
            </a:r>
          </a:p>
        </p:txBody>
      </p:sp>
    </p:spTree>
    <p:extLst>
      <p:ext uri="{BB962C8B-B14F-4D97-AF65-F5344CB8AC3E}">
        <p14:creationId xmlns:p14="http://schemas.microsoft.com/office/powerpoint/2010/main" val="1628746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6" y="135023"/>
            <a:ext cx="8878947" cy="666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51887" y="2006569"/>
            <a:ext cx="7992888" cy="2031325"/>
          </a:xfrm>
          <a:prstGeom prst="rect">
            <a:avLst/>
          </a:prstGeom>
          <a:noFill/>
        </p:spPr>
        <p:txBody>
          <a:bodyPr wrap="square" rtlCol="0">
            <a:spAutoFit/>
          </a:bodyPr>
          <a:lstStyle/>
          <a:p>
            <a:r>
              <a:rPr lang="ru-RU" dirty="0" smtClean="0">
                <a:solidFill>
                  <a:srgbClr val="FF0066"/>
                </a:solidFill>
              </a:rPr>
              <a:t>УЧАСТНИКИ ПРОЕКТА</a:t>
            </a:r>
            <a:r>
              <a:rPr lang="ru-RU" dirty="0" smtClean="0"/>
              <a:t>: Дети старшей группы, воспитатели, родители</a:t>
            </a:r>
            <a:r>
              <a:rPr lang="ru-RU" dirty="0"/>
              <a:t>.</a:t>
            </a:r>
            <a:endParaRPr lang="ru-RU" dirty="0" smtClean="0"/>
          </a:p>
          <a:p>
            <a:endParaRPr lang="ru-RU" dirty="0" smtClean="0"/>
          </a:p>
          <a:p>
            <a:r>
              <a:rPr lang="ru-RU" dirty="0" smtClean="0">
                <a:solidFill>
                  <a:srgbClr val="FF0066"/>
                </a:solidFill>
              </a:rPr>
              <a:t>ПРОДОЛЖИТЕЛЬНОСТЬ ПРОЕКТА: </a:t>
            </a:r>
            <a:r>
              <a:rPr lang="ru-RU" dirty="0" smtClean="0"/>
              <a:t>краткосрочный с </a:t>
            </a:r>
            <a:r>
              <a:rPr lang="ru-RU" dirty="0" smtClean="0"/>
              <a:t>7.11.21-30.11.21 </a:t>
            </a:r>
            <a:r>
              <a:rPr lang="ru-RU" dirty="0" smtClean="0"/>
              <a:t>год.</a:t>
            </a:r>
          </a:p>
          <a:p>
            <a:endParaRPr lang="ru-RU" dirty="0" smtClean="0"/>
          </a:p>
          <a:p>
            <a:r>
              <a:rPr lang="ru-RU" dirty="0" smtClean="0">
                <a:solidFill>
                  <a:srgbClr val="FF0066"/>
                </a:solidFill>
              </a:rPr>
              <a:t>Проект осуществлялся  через образовательные области: </a:t>
            </a:r>
            <a:r>
              <a:rPr lang="ru-RU" dirty="0" smtClean="0"/>
              <a:t>социально-коммуникативное развитие, познавательное развитие, речевое развитие, художественно-эстетическое развитие, физическое развитие.</a:t>
            </a:r>
          </a:p>
        </p:txBody>
      </p:sp>
    </p:spTree>
    <p:extLst>
      <p:ext uri="{BB962C8B-B14F-4D97-AF65-F5344CB8AC3E}">
        <p14:creationId xmlns:p14="http://schemas.microsoft.com/office/powerpoint/2010/main" val="25458828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sp>
        <p:nvSpPr>
          <p:cNvPr id="2" name="Заголовок 1"/>
          <p:cNvSpPr>
            <a:spLocks noGrp="1"/>
          </p:cNvSpPr>
          <p:nvPr>
            <p:ph type="title"/>
          </p:nvPr>
        </p:nvSpPr>
        <p:spPr/>
        <p:txBody>
          <a:bodyPr/>
          <a:lstStyle/>
          <a:p>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5121"/>
            <a:ext cx="8780622" cy="6588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27584" y="2060847"/>
            <a:ext cx="7569797" cy="3416320"/>
          </a:xfrm>
          <a:prstGeom prst="rect">
            <a:avLst/>
          </a:prstGeom>
          <a:noFill/>
        </p:spPr>
        <p:txBody>
          <a:bodyPr wrap="square" rtlCol="0">
            <a:spAutoFit/>
          </a:bodyPr>
          <a:lstStyle/>
          <a:p>
            <a:r>
              <a:rPr lang="ru-RU" dirty="0" smtClean="0"/>
              <a:t>                                </a:t>
            </a:r>
            <a:r>
              <a:rPr lang="ru-RU" dirty="0" smtClean="0">
                <a:solidFill>
                  <a:srgbClr val="FF0066"/>
                </a:solidFill>
              </a:rPr>
              <a:t>Этапы  работы  над  проектом</a:t>
            </a:r>
          </a:p>
          <a:p>
            <a:r>
              <a:rPr lang="ru-RU" sz="2000" b="1" dirty="0" smtClean="0"/>
              <a:t>I этап. Подготовительно-информационный:</a:t>
            </a:r>
          </a:p>
          <a:p>
            <a:r>
              <a:rPr lang="ru-RU" sz="2000" dirty="0" smtClean="0"/>
              <a:t>Определение темы, цели, задачи.</a:t>
            </a:r>
          </a:p>
          <a:p>
            <a:r>
              <a:rPr lang="ru-RU" sz="2000" dirty="0"/>
              <a:t>Вызвать интерес детей и родителей к теме проекта.</a:t>
            </a:r>
          </a:p>
          <a:p>
            <a:r>
              <a:rPr lang="ru-RU" sz="2000" dirty="0"/>
              <a:t>Сбор информации, литературы, дополнительного материала.</a:t>
            </a:r>
          </a:p>
          <a:p>
            <a:r>
              <a:rPr lang="ru-RU" sz="2000" dirty="0"/>
              <a:t>Информирование родителей о реализации данного проекта. Подборка методической, справочной, художественной литературы, пословиц, поговорок. Подбор материала и оборудования для занятий, бесед, сюжетно-ролевых игр с детьми.</a:t>
            </a:r>
          </a:p>
          <a:p>
            <a:endParaRPr lang="ru-RU" dirty="0" smtClean="0"/>
          </a:p>
        </p:txBody>
      </p:sp>
    </p:spTree>
    <p:extLst>
      <p:ext uri="{BB962C8B-B14F-4D97-AF65-F5344CB8AC3E}">
        <p14:creationId xmlns:p14="http://schemas.microsoft.com/office/powerpoint/2010/main" val="36306539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314"/>
            <a:ext cx="9144000" cy="677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8" name="TextBox 7"/>
          <p:cNvSpPr txBox="1"/>
          <p:nvPr/>
        </p:nvSpPr>
        <p:spPr>
          <a:xfrm>
            <a:off x="611560" y="1052736"/>
            <a:ext cx="8208912" cy="4821833"/>
          </a:xfrm>
          <a:prstGeom prst="rect">
            <a:avLst/>
          </a:prstGeom>
          <a:noFill/>
        </p:spPr>
        <p:txBody>
          <a:bodyPr wrap="square" rtlCol="0">
            <a:spAutoFit/>
          </a:bodyPr>
          <a:lstStyle/>
          <a:p>
            <a:endParaRPr lang="ru-RU" sz="2000" dirty="0" smtClean="0"/>
          </a:p>
          <a:p>
            <a:r>
              <a:rPr lang="en-US" sz="2000" dirty="0" smtClean="0"/>
              <a:t>II </a:t>
            </a:r>
            <a:r>
              <a:rPr lang="ru-RU" sz="2000" dirty="0"/>
              <a:t>этап. Практический- познавательный</a:t>
            </a:r>
            <a:r>
              <a:rPr lang="ru-RU" sz="2000" dirty="0" smtClean="0"/>
              <a:t>:</a:t>
            </a:r>
          </a:p>
          <a:p>
            <a:pPr>
              <a:lnSpc>
                <a:spcPts val="1840"/>
              </a:lnSpc>
              <a:spcBef>
                <a:spcPts val="375"/>
              </a:spcBef>
              <a:spcAft>
                <a:spcPts val="375"/>
              </a:spcAft>
            </a:pPr>
            <a:r>
              <a:rPr lang="ru-RU" sz="1400" b="1" dirty="0" smtClean="0">
                <a:solidFill>
                  <a:srgbClr val="000000"/>
                </a:solidFill>
                <a:latin typeface="Arial"/>
                <a:ea typeface="Times New Roman"/>
                <a:cs typeface="Times New Roman"/>
              </a:rPr>
              <a:t>Создание </a:t>
            </a:r>
            <a:r>
              <a:rPr lang="ru-RU" sz="1400" b="1" dirty="0">
                <a:solidFill>
                  <a:srgbClr val="000000"/>
                </a:solidFill>
                <a:latin typeface="Arial"/>
                <a:ea typeface="Times New Roman"/>
                <a:cs typeface="Times New Roman"/>
              </a:rPr>
              <a:t>мини – библиотеки по сказкам.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Познавательные беседы </a:t>
            </a:r>
            <a:r>
              <a:rPr lang="ru-RU" sz="1400" b="1" i="1" dirty="0">
                <a:solidFill>
                  <a:srgbClr val="000000"/>
                </a:solidFill>
                <a:latin typeface="Arial"/>
                <a:ea typeface="Times New Roman"/>
                <a:cs typeface="Times New Roman"/>
              </a:rPr>
              <a:t>«Сказки - добрые друзья»</a:t>
            </a:r>
            <a:r>
              <a:rPr lang="ru-RU" sz="1400" b="1" dirty="0">
                <a:solidFill>
                  <a:srgbClr val="000000"/>
                </a:solidFill>
                <a:latin typeface="Arial"/>
                <a:ea typeface="Times New Roman"/>
                <a:cs typeface="Times New Roman"/>
              </a:rPr>
              <a:t>, «Мои любимые сказки».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Отгадывание загадок о сказочных героях.</a:t>
            </a:r>
            <a:endParaRPr lang="ru-RU" sz="1400" b="1" dirty="0">
              <a:ea typeface="Calibri"/>
              <a:cs typeface="Times New Roman"/>
            </a:endParaRPr>
          </a:p>
          <a:p>
            <a:pPr>
              <a:lnSpc>
                <a:spcPts val="1840"/>
              </a:lnSpc>
              <a:spcBef>
                <a:spcPts val="375"/>
              </a:spcBef>
              <a:spcAft>
                <a:spcPts val="375"/>
              </a:spcAft>
            </a:pPr>
            <a:r>
              <a:rPr lang="ru-RU" sz="1400" b="1" dirty="0" smtClean="0">
                <a:solidFill>
                  <a:srgbClr val="000000"/>
                </a:solidFill>
                <a:latin typeface="Arial"/>
                <a:ea typeface="Times New Roman"/>
                <a:cs typeface="Times New Roman"/>
              </a:rPr>
              <a:t>Рассматривание </a:t>
            </a:r>
            <a:r>
              <a:rPr lang="ru-RU" sz="1400" b="1" dirty="0">
                <a:solidFill>
                  <a:srgbClr val="000000"/>
                </a:solidFill>
                <a:latin typeface="Arial"/>
                <a:ea typeface="Times New Roman"/>
                <a:cs typeface="Times New Roman"/>
              </a:rPr>
              <a:t>иллюстраций разных художников к сказкам.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Совместная деятельность дома.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Совместно с ребёнком нарисовать рисунок «Любимая сказка».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Консультация для родителей «Какие сказки читать ребёнку на ночь», «</a:t>
            </a:r>
            <a:r>
              <a:rPr lang="ru-RU" sz="1400" b="1" dirty="0" err="1">
                <a:solidFill>
                  <a:srgbClr val="000000"/>
                </a:solidFill>
                <a:latin typeface="Arial"/>
                <a:ea typeface="Times New Roman"/>
                <a:cs typeface="Times New Roman"/>
              </a:rPr>
              <a:t>Сказкотерапия</a:t>
            </a:r>
            <a:r>
              <a:rPr lang="ru-RU" sz="1400" b="1" dirty="0">
                <a:solidFill>
                  <a:srgbClr val="000000"/>
                </a:solidFill>
                <a:latin typeface="Arial"/>
                <a:ea typeface="Times New Roman"/>
                <a:cs typeface="Times New Roman"/>
              </a:rPr>
              <a:t>».</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Мероприятия по работе с детьми: чтение художественной литературы, просмотр мультфильмов,</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 Занятие , изготовление сказочных персонажей из </a:t>
            </a:r>
            <a:r>
              <a:rPr lang="ru-RU" sz="1400" b="1" dirty="0" smtClean="0">
                <a:solidFill>
                  <a:srgbClr val="000000"/>
                </a:solidFill>
                <a:latin typeface="Arial"/>
                <a:ea typeface="Times New Roman"/>
                <a:cs typeface="Times New Roman"/>
              </a:rPr>
              <a:t>пластилина.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дидактические и сюжетно-ролевые игры, </a:t>
            </a:r>
            <a:endParaRPr lang="ru-RU" sz="1400" b="1" dirty="0">
              <a:ea typeface="Calibri"/>
              <a:cs typeface="Times New Roman"/>
            </a:endParaRPr>
          </a:p>
          <a:p>
            <a:pPr>
              <a:lnSpc>
                <a:spcPts val="1840"/>
              </a:lnSpc>
              <a:spcBef>
                <a:spcPts val="375"/>
              </a:spcBef>
              <a:spcAft>
                <a:spcPts val="375"/>
              </a:spcAft>
            </a:pPr>
            <a:r>
              <a:rPr lang="ru-RU" sz="1400" b="1" dirty="0">
                <a:solidFill>
                  <a:srgbClr val="000000"/>
                </a:solidFill>
                <a:latin typeface="Arial"/>
                <a:ea typeface="Times New Roman"/>
                <a:cs typeface="Times New Roman"/>
              </a:rPr>
              <a:t>утренние беседы «Рассказ о прочитанной сказке дома»(ежедневно)</a:t>
            </a:r>
            <a:endParaRPr lang="ru-RU" sz="1400" b="1" dirty="0">
              <a:ea typeface="Calibri"/>
              <a:cs typeface="Times New Roman"/>
            </a:endParaRPr>
          </a:p>
          <a:p>
            <a:endParaRPr lang="ru-RU" sz="1400" dirty="0"/>
          </a:p>
        </p:txBody>
      </p:sp>
    </p:spTree>
    <p:extLst>
      <p:ext uri="{BB962C8B-B14F-4D97-AF65-F5344CB8AC3E}">
        <p14:creationId xmlns:p14="http://schemas.microsoft.com/office/powerpoint/2010/main" val="29719916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297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5616" y="1772816"/>
            <a:ext cx="6888424" cy="2585323"/>
          </a:xfrm>
          <a:prstGeom prst="rect">
            <a:avLst/>
          </a:prstGeom>
          <a:noFill/>
        </p:spPr>
        <p:txBody>
          <a:bodyPr wrap="none" rtlCol="0">
            <a:spAutoFit/>
          </a:bodyPr>
          <a:lstStyle/>
          <a:p>
            <a:pPr lvl="0"/>
            <a:endParaRPr lang="ru-RU" dirty="0" smtClean="0">
              <a:solidFill>
                <a:prstClr val="black"/>
              </a:solidFill>
            </a:endParaRPr>
          </a:p>
          <a:p>
            <a:pPr lvl="0"/>
            <a:endParaRPr lang="ru-RU" dirty="0">
              <a:solidFill>
                <a:prstClr val="black"/>
              </a:solidFill>
            </a:endParaRPr>
          </a:p>
          <a:p>
            <a:pPr lvl="0"/>
            <a:r>
              <a:rPr lang="en-US" dirty="0" smtClean="0">
                <a:solidFill>
                  <a:prstClr val="black"/>
                </a:solidFill>
              </a:rPr>
              <a:t>III </a:t>
            </a:r>
            <a:r>
              <a:rPr lang="ru-RU" dirty="0">
                <a:solidFill>
                  <a:prstClr val="black"/>
                </a:solidFill>
              </a:rPr>
              <a:t>этап. Заключительный ( изготовление </a:t>
            </a:r>
            <a:r>
              <a:rPr lang="ru-RU" dirty="0" err="1">
                <a:solidFill>
                  <a:prstClr val="black"/>
                </a:solidFill>
              </a:rPr>
              <a:t>лэпбука</a:t>
            </a:r>
            <a:r>
              <a:rPr lang="ru-RU" dirty="0">
                <a:solidFill>
                  <a:prstClr val="black"/>
                </a:solidFill>
              </a:rPr>
              <a:t>)</a:t>
            </a:r>
          </a:p>
          <a:p>
            <a:r>
              <a:rPr lang="ru-RU" dirty="0"/>
              <a:t>Подведение итогов, анализ ожидаемого результата.</a:t>
            </a:r>
          </a:p>
          <a:p>
            <a:r>
              <a:rPr lang="ru-RU" dirty="0"/>
              <a:t>Оформление выставки «Наши любимые сказки»;</a:t>
            </a:r>
          </a:p>
          <a:p>
            <a:r>
              <a:rPr lang="ru-RU" dirty="0"/>
              <a:t>Оформление выставки семейных поделок сказочных персонажей;</a:t>
            </a:r>
          </a:p>
          <a:p>
            <a:r>
              <a:rPr lang="ru-RU" dirty="0"/>
              <a:t>Показ сказки «Доверчивый ежик».</a:t>
            </a:r>
          </a:p>
          <a:p>
            <a:r>
              <a:rPr lang="ru-RU" dirty="0"/>
              <a:t>Презентация проекта</a:t>
            </a:r>
          </a:p>
          <a:p>
            <a:pPr lvl="0"/>
            <a:endParaRPr lang="ru-RU" dirty="0">
              <a:solidFill>
                <a:prstClr val="black"/>
              </a:solidFill>
            </a:endParaRPr>
          </a:p>
        </p:txBody>
      </p:sp>
    </p:spTree>
    <p:extLst>
      <p:ext uri="{BB962C8B-B14F-4D97-AF65-F5344CB8AC3E}">
        <p14:creationId xmlns:p14="http://schemas.microsoft.com/office/powerpoint/2010/main" val="7757817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664</TotalTime>
  <Words>713</Words>
  <Application>Microsoft Office PowerPoint</Application>
  <PresentationFormat>Экран (4:3)</PresentationFormat>
  <Paragraphs>108</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Волна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Оля</cp:lastModifiedBy>
  <cp:revision>48</cp:revision>
  <cp:lastPrinted>2017-12-12T14:42:27Z</cp:lastPrinted>
  <dcterms:created xsi:type="dcterms:W3CDTF">2017-11-26T05:05:57Z</dcterms:created>
  <dcterms:modified xsi:type="dcterms:W3CDTF">2022-09-24T16:19:51Z</dcterms:modified>
</cp:coreProperties>
</file>