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8" r:id="rId4"/>
    <p:sldId id="290" r:id="rId5"/>
    <p:sldId id="287" r:id="rId6"/>
    <p:sldId id="288" r:id="rId7"/>
    <p:sldId id="264" r:id="rId8"/>
    <p:sldId id="279" r:id="rId9"/>
    <p:sldId id="291" r:id="rId10"/>
    <p:sldId id="265" r:id="rId11"/>
    <p:sldId id="266" r:id="rId12"/>
    <p:sldId id="267" r:id="rId13"/>
    <p:sldId id="283" r:id="rId14"/>
    <p:sldId id="277" r:id="rId15"/>
    <p:sldId id="286" r:id="rId16"/>
    <p:sldId id="285" r:id="rId17"/>
    <p:sldId id="263" r:id="rId18"/>
    <p:sldId id="270" r:id="rId19"/>
    <p:sldId id="271" r:id="rId20"/>
    <p:sldId id="272" r:id="rId21"/>
    <p:sldId id="289" r:id="rId22"/>
    <p:sldId id="274" r:id="rId23"/>
    <p:sldId id="278" r:id="rId24"/>
    <p:sldId id="281" r:id="rId25"/>
    <p:sldId id="284" r:id="rId26"/>
    <p:sldId id="282"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21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30.03.2021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30.03.2021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Admin\Desktop\MovaviClips_Video_15.mp4" TargetMode="Externa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Admin\Desktop\MovaviClips_Video_14.mp4" TargetMode="Externa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88640"/>
            <a:ext cx="8352928" cy="1656184"/>
          </a:xfrm>
          <a:ln>
            <a:solidFill>
              <a:schemeClr val="bg2"/>
            </a:solidFill>
          </a:ln>
        </p:spPr>
        <p:txBody>
          <a:bodyPr>
            <a:normAutofit fontScale="90000"/>
          </a:bodyPr>
          <a:lstStyle/>
          <a:p>
            <a:pPr algn="ctr">
              <a:buNone/>
            </a:pPr>
            <a:r>
              <a:rPr lang="ru-RU" dirty="0" smtClean="0">
                <a:solidFill>
                  <a:schemeClr val="accent6">
                    <a:lumMod val="75000"/>
                  </a:schemeClr>
                </a:solidFill>
              </a:rPr>
              <a:t>Птичий городок на территории ДОУ</a:t>
            </a:r>
            <a:br>
              <a:rPr lang="ru-RU" dirty="0" smtClean="0">
                <a:solidFill>
                  <a:schemeClr val="accent6">
                    <a:lumMod val="75000"/>
                  </a:schemeClr>
                </a:solidFill>
              </a:rPr>
            </a:br>
            <a:r>
              <a:rPr lang="ru-RU" dirty="0" smtClean="0">
                <a:solidFill>
                  <a:schemeClr val="accent6">
                    <a:lumMod val="75000"/>
                  </a:schemeClr>
                </a:solidFill>
              </a:rPr>
              <a:t>    </a:t>
            </a:r>
            <a:endParaRPr lang="ru-RU" dirty="0">
              <a:solidFill>
                <a:schemeClr val="accent6">
                  <a:lumMod val="75000"/>
                </a:schemeClr>
              </a:solidFill>
            </a:endParaRPr>
          </a:p>
        </p:txBody>
      </p:sp>
      <p:sp>
        <p:nvSpPr>
          <p:cNvPr id="3" name="TextBox 2"/>
          <p:cNvSpPr txBox="1"/>
          <p:nvPr/>
        </p:nvSpPr>
        <p:spPr>
          <a:xfrm flipH="1">
            <a:off x="4716016" y="5949280"/>
            <a:ext cx="360040" cy="9787295"/>
          </a:xfrm>
          <a:prstGeom prst="rect">
            <a:avLst/>
          </a:prstGeom>
          <a:noFill/>
        </p:spPr>
        <p:txBody>
          <a:bodyPr wrap="square" rtlCol="0">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4" name="TextBox 3"/>
          <p:cNvSpPr txBox="1"/>
          <p:nvPr/>
        </p:nvSpPr>
        <p:spPr>
          <a:xfrm>
            <a:off x="5148064" y="4221088"/>
            <a:ext cx="2762168" cy="646331"/>
          </a:xfrm>
          <a:prstGeom prst="rect">
            <a:avLst/>
          </a:prstGeom>
          <a:noFill/>
        </p:spPr>
        <p:txBody>
          <a:bodyPr wrap="square" rtlCol="0">
            <a:spAutoFit/>
          </a:bodyPr>
          <a:lstStyle/>
          <a:p>
            <a:endParaRPr lang="ru-RU" dirty="0" smtClean="0">
              <a:solidFill>
                <a:schemeClr val="accent4">
                  <a:lumMod val="50000"/>
                </a:schemeClr>
              </a:solidFill>
            </a:endParaRPr>
          </a:p>
          <a:p>
            <a:endParaRPr lang="ru-RU" dirty="0"/>
          </a:p>
        </p:txBody>
      </p:sp>
      <p:pic>
        <p:nvPicPr>
          <p:cNvPr id="5" name="Рисунок 4" descr="IMG_20190220_111425.jpg"/>
          <p:cNvPicPr>
            <a:picLocks noChangeAspect="1"/>
          </p:cNvPicPr>
          <p:nvPr/>
        </p:nvPicPr>
        <p:blipFill>
          <a:blip r:embed="rId2" cstate="print"/>
          <a:stretch>
            <a:fillRect/>
          </a:stretch>
        </p:blipFill>
        <p:spPr>
          <a:xfrm>
            <a:off x="899592" y="1844824"/>
            <a:ext cx="7848872" cy="5013176"/>
          </a:xfrm>
          <a:prstGeom prst="rect">
            <a:avLst/>
          </a:prstGeom>
        </p:spPr>
      </p:pic>
    </p:spTree>
    <p:extLst>
      <p:ext uri="{BB962C8B-B14F-4D97-AF65-F5344CB8AC3E}">
        <p14:creationId xmlns:p14="http://schemas.microsoft.com/office/powerpoint/2010/main" xmlns="" val="156082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0190422_103419.jpg"/>
          <p:cNvPicPr>
            <a:picLocks noChangeAspect="1"/>
          </p:cNvPicPr>
          <p:nvPr/>
        </p:nvPicPr>
        <p:blipFill>
          <a:blip r:embed="rId2" cstate="print"/>
          <a:stretch>
            <a:fillRect/>
          </a:stretch>
        </p:blipFill>
        <p:spPr>
          <a:xfrm>
            <a:off x="1547664" y="188640"/>
            <a:ext cx="6048672" cy="6669360"/>
          </a:xfrm>
          <a:prstGeom prst="rect">
            <a:avLst/>
          </a:prstGeom>
        </p:spPr>
      </p:pic>
    </p:spTree>
    <p:extLst>
      <p:ext uri="{BB962C8B-B14F-4D97-AF65-F5344CB8AC3E}">
        <p14:creationId xmlns:p14="http://schemas.microsoft.com/office/powerpoint/2010/main" xmlns="" val="3977530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20190422_114132.jpg"/>
          <p:cNvPicPr>
            <a:picLocks noChangeAspect="1"/>
          </p:cNvPicPr>
          <p:nvPr/>
        </p:nvPicPr>
        <p:blipFill>
          <a:blip r:embed="rId2" cstate="print"/>
          <a:stretch>
            <a:fillRect/>
          </a:stretch>
        </p:blipFill>
        <p:spPr>
          <a:xfrm>
            <a:off x="1547664" y="0"/>
            <a:ext cx="6048672" cy="6858000"/>
          </a:xfrm>
          <a:prstGeom prst="rect">
            <a:avLst/>
          </a:prstGeom>
        </p:spPr>
      </p:pic>
    </p:spTree>
    <p:extLst>
      <p:ext uri="{BB962C8B-B14F-4D97-AF65-F5344CB8AC3E}">
        <p14:creationId xmlns:p14="http://schemas.microsoft.com/office/powerpoint/2010/main" xmlns="" val="3529444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j8Whj2likc.jpg"/>
          <p:cNvPicPr>
            <a:picLocks noChangeAspect="1"/>
          </p:cNvPicPr>
          <p:nvPr/>
        </p:nvPicPr>
        <p:blipFill>
          <a:blip r:embed="rId2" cstate="print"/>
          <a:stretch>
            <a:fillRect/>
          </a:stretch>
        </p:blipFill>
        <p:spPr>
          <a:xfrm>
            <a:off x="179512" y="188640"/>
            <a:ext cx="8784976" cy="6480720"/>
          </a:xfrm>
          <a:prstGeom prst="rect">
            <a:avLst/>
          </a:prstGeom>
        </p:spPr>
      </p:pic>
    </p:spTree>
    <p:extLst>
      <p:ext uri="{BB962C8B-B14F-4D97-AF65-F5344CB8AC3E}">
        <p14:creationId xmlns:p14="http://schemas.microsoft.com/office/powerpoint/2010/main" xmlns="" val="1042872467"/>
      </p:ext>
    </p:extLst>
  </p:cSld>
  <p:clrMapOvr>
    <a:masterClrMapping/>
  </p:clrMapOvr>
  <mc:AlternateContent xmlns:mc="http://schemas.openxmlformats.org/markup-compatibility/2006">
    <mc:Choice xmlns:p14="http://schemas.microsoft.com/office/powerpoint/2010/main" xmlns=""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pic-023lj1tc94-009.png"/>
          <p:cNvPicPr>
            <a:picLocks noChangeAspect="1"/>
          </p:cNvPicPr>
          <p:nvPr/>
        </p:nvPicPr>
        <p:blipFill>
          <a:blip r:embed="rId2" cstate="print"/>
          <a:stretch>
            <a:fillRect/>
          </a:stretch>
        </p:blipFill>
        <p:spPr>
          <a:xfrm>
            <a:off x="179512" y="196272"/>
            <a:ext cx="8784976" cy="64654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190118_112030.jpg"/>
          <p:cNvPicPr>
            <a:picLocks noChangeAspect="1"/>
          </p:cNvPicPr>
          <p:nvPr/>
        </p:nvPicPr>
        <p:blipFill>
          <a:blip r:embed="rId2" cstate="print"/>
          <a:stretch>
            <a:fillRect/>
          </a:stretch>
        </p:blipFill>
        <p:spPr>
          <a:xfrm>
            <a:off x="179512" y="188640"/>
            <a:ext cx="8784976" cy="6480720"/>
          </a:xfrm>
          <a:prstGeom prst="rect">
            <a:avLst/>
          </a:prstGeom>
        </p:spPr>
      </p:pic>
      <p:sp>
        <p:nvSpPr>
          <p:cNvPr id="4" name="Управляющая кнопка: звук 3">
            <a:hlinkClick r:id="rId3" action="ppaction://hlinksldjump" highlightClick="1"/>
          </p:cNvPr>
          <p:cNvSpPr/>
          <p:nvPr/>
        </p:nvSpPr>
        <p:spPr>
          <a:xfrm>
            <a:off x="179512" y="188640"/>
            <a:ext cx="1224136" cy="648072"/>
          </a:xfrm>
          <a:prstGeom prst="actionButtonSoun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фильм 6">
            <a:hlinkClick r:id="rId4" action="ppaction://hlinksldjump" highlightClick="1"/>
          </p:cNvPr>
          <p:cNvSpPr/>
          <p:nvPr/>
        </p:nvSpPr>
        <p:spPr>
          <a:xfrm>
            <a:off x="179512" y="6021288"/>
            <a:ext cx="1206221" cy="648072"/>
          </a:xfrm>
          <a:prstGeom prst="actionButtonMovi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046679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vaviClips_Video_15.mp4">
            <a:hlinkClick r:id="" action="ppaction://media"/>
          </p:cNvPr>
          <p:cNvPicPr>
            <a:picLocks noGrp="1" noRot="1" noChangeAspect="1"/>
          </p:cNvPicPr>
          <p:nvPr>
            <p:ph sz="quarter" idx="13"/>
            <a:videoFile r:link="rId1"/>
          </p:nvPr>
        </p:nvPicPr>
        <p:blipFill>
          <a:blip r:embed="rId3" cstate="print"/>
          <a:stretch>
            <a:fillRect/>
          </a:stretch>
        </p:blipFill>
        <p:spPr>
          <a:xfrm>
            <a:off x="2483768" y="0"/>
            <a:ext cx="4320480" cy="6858000"/>
          </a:xfrm>
          <a:prstGeom prst="rect">
            <a:avLst/>
          </a:prstGeom>
        </p:spPr>
      </p:pic>
      <p:sp>
        <p:nvSpPr>
          <p:cNvPr id="8" name="Стрелка влево 7">
            <a:hlinkClick r:id="rId4" action="ppaction://hlinksldjump"/>
          </p:cNvPr>
          <p:cNvSpPr/>
          <p:nvPr/>
        </p:nvSpPr>
        <p:spPr>
          <a:xfrm>
            <a:off x="179512" y="616530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566902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vaviClips_Video_14.mp4">
            <a:hlinkClick r:id="" action="ppaction://media"/>
          </p:cNvPr>
          <p:cNvPicPr>
            <a:picLocks noGrp="1" noRot="1" noChangeAspect="1"/>
          </p:cNvPicPr>
          <p:nvPr>
            <p:ph sz="quarter" idx="13"/>
            <a:videoFile r:link="rId1"/>
          </p:nvPr>
        </p:nvPicPr>
        <p:blipFill>
          <a:blip r:embed="rId3" cstate="print"/>
          <a:stretch>
            <a:fillRect/>
          </a:stretch>
        </p:blipFill>
        <p:spPr>
          <a:xfrm>
            <a:off x="2339752" y="0"/>
            <a:ext cx="4392488" cy="6858000"/>
          </a:xfrm>
          <a:prstGeom prst="rect">
            <a:avLst/>
          </a:prstGeom>
        </p:spPr>
      </p:pic>
      <p:sp>
        <p:nvSpPr>
          <p:cNvPr id="8" name="Стрелка влево 7">
            <a:hlinkClick r:id="rId4" action="ppaction://hlinksldjump"/>
          </p:cNvPr>
          <p:cNvSpPr/>
          <p:nvPr/>
        </p:nvSpPr>
        <p:spPr>
          <a:xfrm>
            <a:off x="179512" y="62373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839794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43492" y="2323652"/>
            <a:ext cx="6777317" cy="3913660"/>
          </a:xfrm>
        </p:spPr>
        <p:txBody>
          <a:bodyPr/>
          <a:lstStyle/>
          <a:p>
            <a:endParaRPr lang="ru-RU" dirty="0" smtClean="0"/>
          </a:p>
          <a:p>
            <a:endParaRPr lang="ru-RU" dirty="0"/>
          </a:p>
        </p:txBody>
      </p:sp>
      <p:pic>
        <p:nvPicPr>
          <p:cNvPr id="4" name="Рисунок 3" descr="IMG_4335.JPG"/>
          <p:cNvPicPr>
            <a:picLocks noChangeAspect="1"/>
          </p:cNvPicPr>
          <p:nvPr/>
        </p:nvPicPr>
        <p:blipFill>
          <a:blip r:embed="rId2" cstate="print"/>
          <a:stretch>
            <a:fillRect/>
          </a:stretch>
        </p:blipFill>
        <p:spPr>
          <a:xfrm>
            <a:off x="179512" y="188640"/>
            <a:ext cx="8784976" cy="6480720"/>
          </a:xfrm>
          <a:prstGeom prst="rect">
            <a:avLst/>
          </a:prstGeom>
        </p:spPr>
      </p:pic>
    </p:spTree>
    <p:extLst>
      <p:ext uri="{BB962C8B-B14F-4D97-AF65-F5344CB8AC3E}">
        <p14:creationId xmlns:p14="http://schemas.microsoft.com/office/powerpoint/2010/main" xmlns="" val="16771685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5" y="260648"/>
            <a:ext cx="5400601" cy="1008112"/>
          </a:xfrm>
        </p:spPr>
        <p:txBody>
          <a:bodyPr>
            <a:normAutofit fontScale="90000"/>
          </a:bodyPr>
          <a:lstStyle/>
          <a:p>
            <a:pPr marL="0" indent="0">
              <a:buNone/>
            </a:pPr>
            <a:r>
              <a:rPr lang="ru-RU" dirty="0" smtClean="0"/>
              <a:t/>
            </a:r>
            <a:br>
              <a:rPr lang="ru-RU" dirty="0" smtClean="0"/>
            </a:br>
            <a:endParaRPr lang="ru-RU" dirty="0"/>
          </a:p>
        </p:txBody>
      </p:sp>
      <p:sp>
        <p:nvSpPr>
          <p:cNvPr id="8" name="Объект 7"/>
          <p:cNvSpPr>
            <a:spLocks noGrp="1"/>
          </p:cNvSpPr>
          <p:nvPr>
            <p:ph idx="4294967295"/>
          </p:nvPr>
        </p:nvSpPr>
        <p:spPr>
          <a:xfrm>
            <a:off x="1043492" y="2323652"/>
            <a:ext cx="6777317" cy="3508977"/>
          </a:xfrm>
          <a:prstGeom prst="rect">
            <a:avLst/>
          </a:prstGeom>
        </p:spPr>
        <p:txBody>
          <a:bodyPr/>
          <a:lstStyle/>
          <a:p>
            <a:endParaRPr lang="ru-RU" dirty="0" smtClean="0"/>
          </a:p>
          <a:p>
            <a:pPr>
              <a:buNone/>
            </a:pPr>
            <a:endParaRPr lang="ru-RU" dirty="0" smtClean="0"/>
          </a:p>
          <a:p>
            <a:endParaRPr lang="ru-RU" dirty="0"/>
          </a:p>
          <a:p>
            <a:pPr>
              <a:buNone/>
            </a:pPr>
            <a:endParaRPr lang="ru-RU" dirty="0" smtClean="0"/>
          </a:p>
          <a:p>
            <a:endParaRPr lang="ru-RU" dirty="0" smtClean="0"/>
          </a:p>
          <a:p>
            <a:endParaRPr lang="ru-RU" dirty="0" smtClean="0"/>
          </a:p>
          <a:p>
            <a:pPr>
              <a:buNone/>
            </a:pPr>
            <a:endParaRPr lang="ru-RU" dirty="0"/>
          </a:p>
        </p:txBody>
      </p:sp>
      <p:sp>
        <p:nvSpPr>
          <p:cNvPr id="4" name="Прямоугольник 3"/>
          <p:cNvSpPr/>
          <p:nvPr/>
        </p:nvSpPr>
        <p:spPr>
          <a:xfrm>
            <a:off x="179512" y="188640"/>
            <a:ext cx="8784976" cy="1200329"/>
          </a:xfrm>
          <a:prstGeom prst="rect">
            <a:avLst/>
          </a:prstGeom>
        </p:spPr>
        <p:txBody>
          <a:bodyPr wrap="square">
            <a:spAutoFit/>
          </a:bodyPr>
          <a:lstStyle/>
          <a:p>
            <a:pPr indent="432000" algn="just"/>
            <a:r>
              <a:rPr lang="ru-RU" dirty="0" smtClean="0"/>
              <a:t>Ежедневная подкормка птиц на участке создаёт хорошие условия для систематических наблюдений за ними. Цикл наблюдений может складываться по-разному в зависимости от поведения конкретных птиц: одни кормятся, другие только наблюдают за остальными.</a:t>
            </a:r>
            <a:endParaRPr lang="ru-RU" dirty="0"/>
          </a:p>
        </p:txBody>
      </p:sp>
      <p:pic>
        <p:nvPicPr>
          <p:cNvPr id="5" name="Рисунок 4" descr="фцкм.jpg"/>
          <p:cNvPicPr>
            <a:picLocks noChangeAspect="1"/>
          </p:cNvPicPr>
          <p:nvPr/>
        </p:nvPicPr>
        <p:blipFill>
          <a:blip r:embed="rId2" cstate="print"/>
          <a:stretch>
            <a:fillRect/>
          </a:stretch>
        </p:blipFill>
        <p:spPr>
          <a:xfrm>
            <a:off x="179512" y="1412776"/>
            <a:ext cx="8784976" cy="5256584"/>
          </a:xfrm>
          <a:prstGeom prst="rect">
            <a:avLst/>
          </a:prstGeom>
        </p:spPr>
      </p:pic>
    </p:spTree>
    <p:extLst>
      <p:ext uri="{BB962C8B-B14F-4D97-AF65-F5344CB8AC3E}">
        <p14:creationId xmlns:p14="http://schemas.microsoft.com/office/powerpoint/2010/main" xmlns="" val="194725888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43492" y="2323652"/>
            <a:ext cx="6777317" cy="3508977"/>
          </a:xfrm>
          <a:prstGeom prst="rect">
            <a:avLst/>
          </a:prstGeom>
        </p:spPr>
        <p:txBody>
          <a:bodyPr/>
          <a:lstStyle/>
          <a:p>
            <a:pPr>
              <a:buNone/>
            </a:pPr>
            <a:endParaRPr lang="ru-RU" dirty="0" smtClean="0"/>
          </a:p>
          <a:p>
            <a:endParaRPr lang="ru-RU" dirty="0"/>
          </a:p>
          <a:p>
            <a:endParaRPr lang="ru-RU" dirty="0" smtClean="0"/>
          </a:p>
          <a:p>
            <a:pPr>
              <a:buNone/>
            </a:pPr>
            <a:endParaRPr lang="ru-RU" dirty="0" smtClean="0"/>
          </a:p>
          <a:p>
            <a:endParaRPr lang="ru-RU" dirty="0"/>
          </a:p>
          <a:p>
            <a:endParaRPr lang="ru-RU" dirty="0" smtClean="0"/>
          </a:p>
          <a:p>
            <a:pPr>
              <a:buNone/>
            </a:pPr>
            <a:endParaRPr lang="ru-RU" dirty="0" smtClean="0"/>
          </a:p>
          <a:p>
            <a:endParaRPr lang="ru-RU" dirty="0"/>
          </a:p>
          <a:p>
            <a:endParaRPr lang="ru-RU" dirty="0" smtClean="0"/>
          </a:p>
          <a:p>
            <a:endParaRPr lang="ru-RU" dirty="0"/>
          </a:p>
          <a:p>
            <a:pPr marL="68580" indent="0">
              <a:buNone/>
            </a:pPr>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4" name="Прямоугольник 3"/>
          <p:cNvSpPr/>
          <p:nvPr/>
        </p:nvSpPr>
        <p:spPr>
          <a:xfrm>
            <a:off x="179512" y="188641"/>
            <a:ext cx="8964488" cy="1754326"/>
          </a:xfrm>
          <a:prstGeom prst="rect">
            <a:avLst/>
          </a:prstGeom>
        </p:spPr>
        <p:txBody>
          <a:bodyPr wrap="square">
            <a:spAutoFit/>
          </a:bodyPr>
          <a:lstStyle/>
          <a:p>
            <a:pPr indent="432000" algn="just"/>
            <a:r>
              <a:rPr lang="ru-RU" dirty="0" smtClean="0"/>
              <a:t>Бесконечно разнообразный мир природы пробуждает у детей живой интерес, любознательность, побуждает их к игре, художественно-речевой деятельности. Впечатления от родной природы, полученные в детстве, запоминаются на всю жизнь и часто влияют на отношение человека к природе, к Родине. Чтобы воспитать патриотов своего края надо знать его историю, его особенности, историю народа, национальные традиции, обычаи, животных и птиц.</a:t>
            </a:r>
            <a:endParaRPr lang="ru-RU" dirty="0"/>
          </a:p>
        </p:txBody>
      </p:sp>
      <p:pic>
        <p:nvPicPr>
          <p:cNvPr id="8" name="Рисунок 7" descr="-qgmzzNqvMk.jpg"/>
          <p:cNvPicPr>
            <a:picLocks noChangeAspect="1"/>
          </p:cNvPicPr>
          <p:nvPr/>
        </p:nvPicPr>
        <p:blipFill>
          <a:blip r:embed="rId2" cstate="print"/>
          <a:stretch>
            <a:fillRect/>
          </a:stretch>
        </p:blipFill>
        <p:spPr>
          <a:xfrm>
            <a:off x="4644008" y="1916832"/>
            <a:ext cx="4499992" cy="4752528"/>
          </a:xfrm>
          <a:prstGeom prst="rect">
            <a:avLst/>
          </a:prstGeom>
        </p:spPr>
      </p:pic>
      <p:pic>
        <p:nvPicPr>
          <p:cNvPr id="9" name="Рисунок 8" descr="IMG_20191216_112946.jpg"/>
          <p:cNvPicPr>
            <a:picLocks noChangeAspect="1"/>
          </p:cNvPicPr>
          <p:nvPr/>
        </p:nvPicPr>
        <p:blipFill>
          <a:blip r:embed="rId3" cstate="print"/>
          <a:stretch>
            <a:fillRect/>
          </a:stretch>
        </p:blipFill>
        <p:spPr>
          <a:xfrm>
            <a:off x="0" y="1916832"/>
            <a:ext cx="4427984" cy="4752528"/>
          </a:xfrm>
          <a:prstGeom prst="rect">
            <a:avLst/>
          </a:prstGeom>
        </p:spPr>
      </p:pic>
    </p:spTree>
    <p:extLst>
      <p:ext uri="{BB962C8B-B14F-4D97-AF65-F5344CB8AC3E}">
        <p14:creationId xmlns:p14="http://schemas.microsoft.com/office/powerpoint/2010/main" xmlns="" val="315694079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473795" y="3140969"/>
            <a:ext cx="5637010" cy="2793696"/>
          </a:xfrm>
        </p:spPr>
        <p:txBody>
          <a:bodyPr/>
          <a:lstStyle/>
          <a:p>
            <a:endParaRPr lang="ru-RU" dirty="0"/>
          </a:p>
        </p:txBody>
      </p:sp>
      <p:sp>
        <p:nvSpPr>
          <p:cNvPr id="3" name="Заголовок 2"/>
          <p:cNvSpPr>
            <a:spLocks noGrp="1"/>
          </p:cNvSpPr>
          <p:nvPr>
            <p:ph type="ctrTitle"/>
          </p:nvPr>
        </p:nvSpPr>
        <p:spPr>
          <a:xfrm>
            <a:off x="467544" y="116633"/>
            <a:ext cx="8064895" cy="432047"/>
          </a:xfrm>
        </p:spPr>
        <p:txBody>
          <a:bodyPr/>
          <a:lstStyle/>
          <a:p>
            <a:pPr algn="ctr">
              <a:buNone/>
            </a:pPr>
            <a:r>
              <a:rPr lang="ru-RU" sz="2000" dirty="0" smtClean="0">
                <a:solidFill>
                  <a:srgbClr val="C00000"/>
                </a:solidFill>
              </a:rPr>
              <a:t>НАШИ ПЕРНАТЫЕ ДРУЗЬЯ</a:t>
            </a:r>
            <a:endParaRPr lang="ru-RU" sz="2000" dirty="0">
              <a:solidFill>
                <a:srgbClr val="C00000"/>
              </a:solidFill>
            </a:endParaRPr>
          </a:p>
        </p:txBody>
      </p:sp>
      <p:sp>
        <p:nvSpPr>
          <p:cNvPr id="4" name="Прямоугольник 3"/>
          <p:cNvSpPr/>
          <p:nvPr/>
        </p:nvSpPr>
        <p:spPr>
          <a:xfrm>
            <a:off x="179512" y="620688"/>
            <a:ext cx="8784976" cy="2585323"/>
          </a:xfrm>
          <a:prstGeom prst="rect">
            <a:avLst/>
          </a:prstGeom>
        </p:spPr>
        <p:txBody>
          <a:bodyPr wrap="square">
            <a:spAutoFit/>
          </a:bodyPr>
          <a:lstStyle/>
          <a:p>
            <a:pPr indent="432000" algn="just"/>
            <a:r>
              <a:rPr lang="ru-RU" dirty="0" smtClean="0"/>
              <a:t>Птицы – едва ли не самые интересные объекты для наблюдения в природе. Звери редко попадаются на глаза, а птицы то и дело оказываются у нас на виду. Мы так привыкли к ним, что зачастую не замечаем: они живут рядом с нами и порой нуждаются в нашей помощи и защите. </a:t>
            </a:r>
          </a:p>
          <a:p>
            <a:pPr indent="432000" algn="just"/>
            <a:r>
              <a:rPr lang="ru-RU" dirty="0" smtClean="0"/>
              <a:t>Даже если не брать во внимание ту колоссальную пользу, которую приносят птицы, разве не замечательно, что они просто живут рядом с нами, удивляя нас, заставляя задумываться, переживать, радоваться. Может быть, именно поэтому мы называем птиц своими пернатыми друзьями! К сожалению, чем ближе зима, тем сложнее птицам добывать себе корм. </a:t>
            </a:r>
          </a:p>
        </p:txBody>
      </p:sp>
      <p:pic>
        <p:nvPicPr>
          <p:cNvPr id="5" name="Рисунок 4" descr="IMG_1827.jpg"/>
          <p:cNvPicPr>
            <a:picLocks noChangeAspect="1"/>
          </p:cNvPicPr>
          <p:nvPr/>
        </p:nvPicPr>
        <p:blipFill>
          <a:blip r:embed="rId2" cstate="print"/>
          <a:stretch>
            <a:fillRect/>
          </a:stretch>
        </p:blipFill>
        <p:spPr>
          <a:xfrm>
            <a:off x="1403648" y="3140968"/>
            <a:ext cx="6336704" cy="3335733"/>
          </a:xfrm>
          <a:prstGeom prst="rect">
            <a:avLst/>
          </a:prstGeom>
        </p:spPr>
      </p:pic>
    </p:spTree>
    <p:extLst>
      <p:ext uri="{BB962C8B-B14F-4D97-AF65-F5344CB8AC3E}">
        <p14:creationId xmlns:p14="http://schemas.microsoft.com/office/powerpoint/2010/main" xmlns="" val="16587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43492" y="2323652"/>
            <a:ext cx="6777317" cy="3508977"/>
          </a:xfrm>
          <a:prstGeom prst="rect">
            <a:avLst/>
          </a:prstGeom>
        </p:spPr>
        <p:txBody>
          <a:bodyPr/>
          <a:lstStyle/>
          <a:p>
            <a:endParaRPr lang="ru-RU" dirty="0" smtClean="0"/>
          </a:p>
          <a:p>
            <a:pPr>
              <a:buNone/>
            </a:pPr>
            <a:endParaRPr lang="ru-RU" dirty="0" smtClean="0"/>
          </a:p>
          <a:p>
            <a:endParaRPr lang="ru-RU" dirty="0"/>
          </a:p>
          <a:p>
            <a:pPr>
              <a:buNone/>
            </a:pPr>
            <a:endParaRPr lang="ru-RU" dirty="0" smtClean="0"/>
          </a:p>
          <a:p>
            <a:endParaRPr lang="ru-RU" dirty="0"/>
          </a:p>
          <a:p>
            <a:endParaRPr lang="ru-RU" dirty="0" smtClean="0"/>
          </a:p>
          <a:p>
            <a:pPr>
              <a:buNone/>
            </a:pPr>
            <a:endParaRPr lang="ru-RU" dirty="0" smtClean="0"/>
          </a:p>
          <a:p>
            <a:endParaRPr lang="ru-RU" dirty="0"/>
          </a:p>
          <a:p>
            <a:endParaRPr lang="ru-RU" dirty="0" smtClean="0"/>
          </a:p>
          <a:p>
            <a:pPr marL="68580" indent="0">
              <a:buNone/>
            </a:pPr>
            <a:endParaRPr lang="ru-RU" dirty="0"/>
          </a:p>
        </p:txBody>
      </p:sp>
      <p:sp>
        <p:nvSpPr>
          <p:cNvPr id="4" name="Прямоугольник 3"/>
          <p:cNvSpPr/>
          <p:nvPr/>
        </p:nvSpPr>
        <p:spPr>
          <a:xfrm>
            <a:off x="179512" y="188640"/>
            <a:ext cx="8784976" cy="4524315"/>
          </a:xfrm>
          <a:prstGeom prst="rect">
            <a:avLst/>
          </a:prstGeom>
        </p:spPr>
        <p:txBody>
          <a:bodyPr wrap="square">
            <a:spAutoFit/>
          </a:bodyPr>
          <a:lstStyle/>
          <a:p>
            <a:pPr indent="432000" algn="just"/>
            <a:r>
              <a:rPr lang="ru-RU" dirty="0" smtClean="0"/>
              <a:t>Мы разместили деревянные кормушки с крышами на деревьях и крыльце  на уровне глаз детей, чтобы обеспечить удобный подход детям. Ребята всех возрастных групп с удовольствием приходят в птичью столовую, приносят с собой хлебные крошки, крупу, семечки. Педагоги проводят наблюдения за птицами, их повадками и одновременно прививают детям нравственные качества, такие как доброта, заботливое отношение к окружающему миру.</a:t>
            </a:r>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a:p>
            <a:pPr indent="432000" algn="just"/>
            <a:endParaRPr lang="ru-RU" dirty="0" smtClean="0"/>
          </a:p>
        </p:txBody>
      </p:sp>
      <p:pic>
        <p:nvPicPr>
          <p:cNvPr id="5" name="Рисунок 4" descr="cIWiyoWWdFU.jpg"/>
          <p:cNvPicPr>
            <a:picLocks noChangeAspect="1"/>
          </p:cNvPicPr>
          <p:nvPr/>
        </p:nvPicPr>
        <p:blipFill>
          <a:blip r:embed="rId2" cstate="print"/>
          <a:stretch>
            <a:fillRect/>
          </a:stretch>
        </p:blipFill>
        <p:spPr>
          <a:xfrm>
            <a:off x="1043608" y="1916832"/>
            <a:ext cx="7056784" cy="4752528"/>
          </a:xfrm>
          <a:prstGeom prst="rect">
            <a:avLst/>
          </a:prstGeom>
        </p:spPr>
      </p:pic>
    </p:spTree>
    <p:extLst>
      <p:ext uri="{BB962C8B-B14F-4D97-AF65-F5344CB8AC3E}">
        <p14:creationId xmlns:p14="http://schemas.microsoft.com/office/powerpoint/2010/main" xmlns="" val="225996770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84976" cy="923330"/>
          </a:xfrm>
          <a:prstGeom prst="rect">
            <a:avLst/>
          </a:prstGeom>
        </p:spPr>
        <p:txBody>
          <a:bodyPr wrap="square">
            <a:spAutoFit/>
          </a:bodyPr>
          <a:lstStyle/>
          <a:p>
            <a:pPr indent="432000" algn="just"/>
            <a:r>
              <a:rPr lang="ru-RU" dirty="0" smtClean="0"/>
              <a:t>Мы – педагоги, решили уделить большое внимание птицам! И это стало уже нашей доброй традицией «Птичий городок», тем самым прививая детям любовь и сострадание к пернатым друзьям.</a:t>
            </a:r>
            <a:endParaRPr lang="ru-RU" dirty="0"/>
          </a:p>
        </p:txBody>
      </p:sp>
      <p:pic>
        <p:nvPicPr>
          <p:cNvPr id="5" name="Рисунок 4" descr="IMG_20210329_071854.jpg"/>
          <p:cNvPicPr>
            <a:picLocks noChangeAspect="1"/>
          </p:cNvPicPr>
          <p:nvPr/>
        </p:nvPicPr>
        <p:blipFill>
          <a:blip r:embed="rId2" cstate="print"/>
          <a:stretch>
            <a:fillRect/>
          </a:stretch>
        </p:blipFill>
        <p:spPr>
          <a:xfrm>
            <a:off x="1043608" y="1124744"/>
            <a:ext cx="7056784" cy="554461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43492" y="2323652"/>
            <a:ext cx="6777317" cy="3508977"/>
          </a:xfrm>
          <a:prstGeom prst="rect">
            <a:avLst/>
          </a:prstGeom>
        </p:spPr>
        <p:txBody>
          <a:bodyPr>
            <a:normAutofit/>
          </a:bodyPr>
          <a:lstStyle/>
          <a:p>
            <a:pPr>
              <a:buNone/>
            </a:pPr>
            <a:endParaRPr lang="ru-RU" dirty="0" smtClean="0"/>
          </a:p>
          <a:p>
            <a:endParaRPr lang="ru-RU" dirty="0"/>
          </a:p>
          <a:p>
            <a:pPr>
              <a:buNone/>
            </a:pPr>
            <a:endParaRPr lang="ru-RU" dirty="0" smtClean="0"/>
          </a:p>
          <a:p>
            <a:endParaRPr lang="ru-RU" dirty="0"/>
          </a:p>
          <a:p>
            <a:endParaRPr lang="ru-RU" dirty="0" smtClean="0"/>
          </a:p>
          <a:p>
            <a:endParaRPr lang="ru-RU" dirty="0"/>
          </a:p>
          <a:p>
            <a:pPr>
              <a:buNone/>
            </a:pPr>
            <a:endParaRPr lang="ru-RU" dirty="0"/>
          </a:p>
        </p:txBody>
      </p:sp>
      <p:pic>
        <p:nvPicPr>
          <p:cNvPr id="4" name="Рисунок 3" descr="785951.jpg"/>
          <p:cNvPicPr>
            <a:picLocks noChangeAspect="1"/>
          </p:cNvPicPr>
          <p:nvPr/>
        </p:nvPicPr>
        <p:blipFill>
          <a:blip r:embed="rId2" cstate="print"/>
          <a:stretch>
            <a:fillRect/>
          </a:stretch>
        </p:blipFill>
        <p:spPr>
          <a:xfrm>
            <a:off x="1043608" y="116632"/>
            <a:ext cx="7056784" cy="6552728"/>
          </a:xfrm>
          <a:prstGeom prst="rect">
            <a:avLst/>
          </a:prstGeom>
        </p:spPr>
      </p:pic>
    </p:spTree>
    <p:extLst>
      <p:ext uri="{BB962C8B-B14F-4D97-AF65-F5344CB8AC3E}">
        <p14:creationId xmlns:p14="http://schemas.microsoft.com/office/powerpoint/2010/main" xmlns="" val="349948789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784976" cy="646331"/>
          </a:xfrm>
          <a:prstGeom prst="rect">
            <a:avLst/>
          </a:prstGeom>
        </p:spPr>
        <p:txBody>
          <a:bodyPr wrap="square">
            <a:spAutoFit/>
          </a:bodyPr>
          <a:lstStyle/>
          <a:p>
            <a:pPr algn="ctr"/>
            <a:r>
              <a:rPr lang="ru-RU" dirty="0" smtClean="0"/>
              <a:t>  </a:t>
            </a:r>
          </a:p>
          <a:p>
            <a:pPr algn="just"/>
            <a:endParaRPr lang="ru-RU" dirty="0"/>
          </a:p>
        </p:txBody>
      </p:sp>
      <p:pic>
        <p:nvPicPr>
          <p:cNvPr id="4" name="Рисунок 3" descr="c8RC-4x-YTI.jpg"/>
          <p:cNvPicPr>
            <a:picLocks noChangeAspect="1"/>
          </p:cNvPicPr>
          <p:nvPr/>
        </p:nvPicPr>
        <p:blipFill>
          <a:blip r:embed="rId2" cstate="print"/>
          <a:stretch>
            <a:fillRect/>
          </a:stretch>
        </p:blipFill>
        <p:spPr>
          <a:xfrm>
            <a:off x="1043608" y="116632"/>
            <a:ext cx="7128792" cy="6552728"/>
          </a:xfrm>
          <a:prstGeom prst="rect">
            <a:avLst/>
          </a:prstGeom>
        </p:spPr>
      </p:pic>
    </p:spTree>
    <p:extLst>
      <p:ext uri="{BB962C8B-B14F-4D97-AF65-F5344CB8AC3E}">
        <p14:creationId xmlns:p14="http://schemas.microsoft.com/office/powerpoint/2010/main" xmlns="" val="1446496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8784975" cy="504056"/>
          </a:xfrm>
        </p:spPr>
        <p:txBody>
          <a:bodyPr/>
          <a:lstStyle/>
          <a:p>
            <a:pPr algn="ctr">
              <a:buNone/>
            </a:pPr>
            <a:r>
              <a:rPr lang="ru-RU" dirty="0" smtClean="0">
                <a:solidFill>
                  <a:srgbClr val="C00000"/>
                </a:solidFill>
              </a:rPr>
              <a:t>ПОСЛОВИЦЫ</a:t>
            </a:r>
            <a:endParaRPr lang="ru-RU" dirty="0">
              <a:solidFill>
                <a:srgbClr val="C00000"/>
              </a:solidFill>
            </a:endParaRPr>
          </a:p>
        </p:txBody>
      </p:sp>
      <p:sp>
        <p:nvSpPr>
          <p:cNvPr id="4" name="Прямоугольник 3"/>
          <p:cNvSpPr/>
          <p:nvPr/>
        </p:nvSpPr>
        <p:spPr>
          <a:xfrm>
            <a:off x="0" y="980729"/>
            <a:ext cx="8964488" cy="5539978"/>
          </a:xfrm>
          <a:prstGeom prst="rect">
            <a:avLst/>
          </a:prstGeom>
        </p:spPr>
        <p:txBody>
          <a:bodyPr wrap="square">
            <a:spAutoFit/>
          </a:bodyPr>
          <a:lstStyle/>
          <a:p>
            <a:endParaRPr lang="ru-RU" dirty="0" smtClean="0"/>
          </a:p>
          <a:p>
            <a:pPr>
              <a:buFont typeface="Wingdings" pitchFamily="2" charset="2"/>
              <a:buChar char="v"/>
            </a:pPr>
            <a:r>
              <a:rPr lang="ru-RU" sz="2400" dirty="0" smtClean="0"/>
              <a:t> Всякая птица своим пером …     красуется.</a:t>
            </a:r>
          </a:p>
          <a:p>
            <a:pPr>
              <a:buFont typeface="Wingdings" pitchFamily="2" charset="2"/>
              <a:buChar char="v"/>
            </a:pPr>
            <a:endParaRPr lang="ru-RU" sz="2400" dirty="0" smtClean="0"/>
          </a:p>
          <a:p>
            <a:pPr>
              <a:buFont typeface="Wingdings" pitchFamily="2" charset="2"/>
              <a:buChar char="v"/>
            </a:pPr>
            <a:r>
              <a:rPr lang="ru-RU" sz="2400" dirty="0" smtClean="0"/>
              <a:t> Где птица не летает, а </a:t>
            </a:r>
          </a:p>
          <a:p>
            <a:r>
              <a:rPr lang="ru-RU" sz="2400" dirty="0" smtClean="0"/>
              <a:t>своё гнездо …                              знает.</a:t>
            </a:r>
          </a:p>
          <a:p>
            <a:pPr>
              <a:buFont typeface="Wingdings" pitchFamily="2" charset="2"/>
              <a:buChar char="v"/>
            </a:pPr>
            <a:endParaRPr lang="ru-RU" sz="2400" dirty="0" smtClean="0"/>
          </a:p>
          <a:p>
            <a:pPr>
              <a:buFont typeface="Wingdings" pitchFamily="2" charset="2"/>
              <a:buChar char="v"/>
            </a:pPr>
            <a:r>
              <a:rPr lang="ru-RU" sz="2400" dirty="0" smtClean="0"/>
              <a:t> Здоровое дерево дятел не …      долбит.</a:t>
            </a:r>
          </a:p>
          <a:p>
            <a:pPr>
              <a:buFont typeface="Wingdings" pitchFamily="2" charset="2"/>
              <a:buChar char="v"/>
            </a:pPr>
            <a:endParaRPr lang="ru-RU" sz="2400" dirty="0" smtClean="0"/>
          </a:p>
          <a:p>
            <a:pPr>
              <a:buFont typeface="Wingdings" pitchFamily="2" charset="2"/>
              <a:buChar char="v"/>
            </a:pPr>
            <a:r>
              <a:rPr lang="ru-RU" sz="2400" dirty="0" smtClean="0"/>
              <a:t> Знает сорока, где зиму …           зимовать.</a:t>
            </a:r>
          </a:p>
          <a:p>
            <a:pPr>
              <a:buFont typeface="Wingdings" pitchFamily="2" charset="2"/>
              <a:buChar char="v"/>
            </a:pPr>
            <a:endParaRPr lang="ru-RU" sz="2400" dirty="0" smtClean="0"/>
          </a:p>
          <a:p>
            <a:pPr>
              <a:buFont typeface="Wingdings" pitchFamily="2" charset="2"/>
              <a:buChar char="v"/>
            </a:pPr>
            <a:r>
              <a:rPr lang="ru-RU" sz="2400" dirty="0" smtClean="0"/>
              <a:t> И птицы весною парочками …    летают.</a:t>
            </a:r>
          </a:p>
          <a:p>
            <a:pPr>
              <a:buFont typeface="Wingdings" pitchFamily="2" charset="2"/>
              <a:buChar char="v"/>
            </a:pPr>
            <a:endParaRPr lang="ru-RU" sz="2400" dirty="0" smtClean="0"/>
          </a:p>
          <a:p>
            <a:pPr>
              <a:buFont typeface="Wingdings" pitchFamily="2" charset="2"/>
              <a:buChar char="v"/>
            </a:pPr>
            <a:r>
              <a:rPr lang="ru-RU" sz="2400" dirty="0" smtClean="0"/>
              <a:t> И чёрный ворон вещает, да …    невпопад.</a:t>
            </a:r>
          </a:p>
          <a:p>
            <a:pPr>
              <a:buFont typeface="Wingdings" pitchFamily="2" charset="2"/>
              <a:buChar char="v"/>
            </a:pPr>
            <a:endParaRPr lang="ru-RU" sz="2400" dirty="0" smtClean="0"/>
          </a:p>
          <a:p>
            <a:pPr>
              <a:buFont typeface="Wingdings" pitchFamily="2" charset="2"/>
              <a:buChar char="v"/>
            </a:pPr>
            <a:r>
              <a:rPr lang="ru-RU" sz="2400" dirty="0" smtClean="0"/>
              <a:t> Коготок увяз, всей птичке …      пропасть.</a:t>
            </a:r>
          </a:p>
        </p:txBody>
      </p:sp>
      <p:pic>
        <p:nvPicPr>
          <p:cNvPr id="6" name="Рисунок 5" descr="img1 (1).jpg"/>
          <p:cNvPicPr>
            <a:picLocks noChangeAspect="1"/>
          </p:cNvPicPr>
          <p:nvPr/>
        </p:nvPicPr>
        <p:blipFill>
          <a:blip r:embed="rId2" cstate="print"/>
          <a:stretch>
            <a:fillRect/>
          </a:stretch>
        </p:blipFill>
        <p:spPr>
          <a:xfrm>
            <a:off x="4716016" y="1124744"/>
            <a:ext cx="4427984" cy="54006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8964488" cy="6370975"/>
          </a:xfrm>
          <a:prstGeom prst="rect">
            <a:avLst/>
          </a:prstGeom>
        </p:spPr>
        <p:txBody>
          <a:bodyPr wrap="square">
            <a:spAutoFit/>
          </a:bodyPr>
          <a:lstStyle/>
          <a:p>
            <a:endParaRPr lang="ru-RU" sz="2400" dirty="0" smtClean="0"/>
          </a:p>
          <a:p>
            <a:pPr>
              <a:buFont typeface="Wingdings" pitchFamily="2" charset="2"/>
              <a:buChar char="v"/>
            </a:pPr>
            <a:r>
              <a:rPr lang="ru-RU" sz="2400" dirty="0" smtClean="0"/>
              <a:t> Каждая птица своё гнездо …          хвалит.</a:t>
            </a:r>
          </a:p>
          <a:p>
            <a:pPr>
              <a:buFont typeface="Wingdings" pitchFamily="2" charset="2"/>
              <a:buChar char="v"/>
            </a:pPr>
            <a:endParaRPr lang="ru-RU" sz="2400" dirty="0" smtClean="0"/>
          </a:p>
          <a:p>
            <a:pPr>
              <a:buFont typeface="Wingdings" pitchFamily="2" charset="2"/>
              <a:buChar char="v"/>
            </a:pPr>
            <a:r>
              <a:rPr lang="ru-RU" sz="2400" dirty="0" smtClean="0"/>
              <a:t>Красна птица перьями, а </a:t>
            </a:r>
          </a:p>
          <a:p>
            <a:r>
              <a:rPr lang="ru-RU" sz="2400" dirty="0" smtClean="0"/>
              <a:t>   человек …                                       учением.</a:t>
            </a:r>
          </a:p>
          <a:p>
            <a:pPr>
              <a:buFont typeface="Wingdings" pitchFamily="2" charset="2"/>
              <a:buChar char="v"/>
            </a:pPr>
            <a:endParaRPr lang="ru-RU" sz="2400" dirty="0" smtClean="0"/>
          </a:p>
          <a:p>
            <a:pPr>
              <a:buFont typeface="Wingdings" pitchFamily="2" charset="2"/>
              <a:buChar char="v"/>
            </a:pPr>
            <a:r>
              <a:rPr lang="ru-RU" sz="2400" dirty="0" smtClean="0"/>
              <a:t> Летает, значит …                            птица.</a:t>
            </a:r>
          </a:p>
          <a:p>
            <a:pPr>
              <a:buFont typeface="Wingdings" pitchFamily="2" charset="2"/>
              <a:buChar char="v"/>
            </a:pPr>
            <a:endParaRPr lang="ru-RU" sz="2400" dirty="0" smtClean="0"/>
          </a:p>
          <a:p>
            <a:pPr>
              <a:buFont typeface="Wingdings" pitchFamily="2" charset="2"/>
              <a:buChar char="v"/>
            </a:pPr>
            <a:r>
              <a:rPr lang="ru-RU" sz="2400" dirty="0" smtClean="0"/>
              <a:t> Мало-помалу птичка гнездо …        свивает.</a:t>
            </a:r>
          </a:p>
          <a:p>
            <a:pPr>
              <a:buFont typeface="Wingdings" pitchFamily="2" charset="2"/>
              <a:buChar char="v"/>
            </a:pPr>
            <a:endParaRPr lang="ru-RU" sz="2400" dirty="0" smtClean="0"/>
          </a:p>
          <a:p>
            <a:pPr>
              <a:buFont typeface="Wingdings" pitchFamily="2" charset="2"/>
              <a:buChar char="v"/>
            </a:pPr>
            <a:r>
              <a:rPr lang="ru-RU" sz="2400" dirty="0" smtClean="0"/>
              <a:t> Нет дерева, на которое бы </a:t>
            </a:r>
          </a:p>
          <a:p>
            <a:r>
              <a:rPr lang="ru-RU" sz="2400" dirty="0" smtClean="0"/>
              <a:t>    птица не …                                      садилась.</a:t>
            </a:r>
          </a:p>
          <a:p>
            <a:pPr>
              <a:buFont typeface="Wingdings" pitchFamily="2" charset="2"/>
              <a:buChar char="v"/>
            </a:pPr>
            <a:endParaRPr lang="ru-RU" sz="2400" dirty="0" smtClean="0"/>
          </a:p>
          <a:p>
            <a:pPr>
              <a:buFont typeface="Wingdings" pitchFamily="2" charset="2"/>
              <a:buChar char="v"/>
            </a:pPr>
            <a:r>
              <a:rPr lang="ru-RU" sz="2400" dirty="0" smtClean="0"/>
              <a:t> Птицы сильны крыльями, а </a:t>
            </a:r>
          </a:p>
          <a:p>
            <a:r>
              <a:rPr lang="ru-RU" sz="2400" dirty="0" smtClean="0"/>
              <a:t>    люди …                                            дружбой.</a:t>
            </a:r>
          </a:p>
          <a:p>
            <a:pPr>
              <a:buFont typeface="Wingdings" pitchFamily="2" charset="2"/>
              <a:buChar char="v"/>
            </a:pPr>
            <a:endParaRPr lang="ru-RU" sz="2400" dirty="0" smtClean="0"/>
          </a:p>
          <a:p>
            <a:pPr>
              <a:buFont typeface="Wingdings" pitchFamily="2" charset="2"/>
              <a:buChar char="v"/>
            </a:pPr>
            <a:r>
              <a:rPr lang="ru-RU" sz="2400" dirty="0" smtClean="0"/>
              <a:t> </a:t>
            </a:r>
            <a:r>
              <a:rPr lang="ru-RU" sz="2400" dirty="0" smtClean="0"/>
              <a:t>У маленькой птицы и </a:t>
            </a:r>
            <a:r>
              <a:rPr lang="ru-RU" sz="2400" dirty="0" smtClean="0"/>
              <a:t>гнездо…        </a:t>
            </a:r>
            <a:r>
              <a:rPr lang="ru-RU" sz="2400" dirty="0" smtClean="0"/>
              <a:t>маленькое.</a:t>
            </a:r>
            <a:endParaRPr lang="ru-RU" sz="2400" dirty="0"/>
          </a:p>
        </p:txBody>
      </p:sp>
      <p:pic>
        <p:nvPicPr>
          <p:cNvPr id="4" name="Рисунок 3" descr="3904.jpeg"/>
          <p:cNvPicPr>
            <a:picLocks noChangeAspect="1"/>
          </p:cNvPicPr>
          <p:nvPr/>
        </p:nvPicPr>
        <p:blipFill>
          <a:blip r:embed="rId2" cstate="print"/>
          <a:stretch>
            <a:fillRect/>
          </a:stretch>
        </p:blipFill>
        <p:spPr>
          <a:xfrm>
            <a:off x="4716016" y="692696"/>
            <a:ext cx="4427984" cy="584949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5" cy="1224136"/>
          </a:xfrm>
        </p:spPr>
        <p:txBody>
          <a:bodyPr/>
          <a:lstStyle/>
          <a:p>
            <a:pPr algn="ctr">
              <a:buNone/>
            </a:pPr>
            <a:r>
              <a:rPr lang="ru-RU" dirty="0" smtClean="0">
                <a:solidFill>
                  <a:srgbClr val="C00000"/>
                </a:solidFill>
              </a:rPr>
              <a:t>СПАСИБО ЗА ВНИМАНИЕ!</a:t>
            </a:r>
            <a:endParaRPr lang="ru-RU" dirty="0">
              <a:solidFill>
                <a:srgbClr val="C00000"/>
              </a:solidFill>
            </a:endParaRPr>
          </a:p>
        </p:txBody>
      </p:sp>
      <p:pic>
        <p:nvPicPr>
          <p:cNvPr id="4" name="Рисунок 3" descr="IMG_20191219_115246.jpg"/>
          <p:cNvPicPr>
            <a:picLocks noChangeAspect="1"/>
          </p:cNvPicPr>
          <p:nvPr/>
        </p:nvPicPr>
        <p:blipFill>
          <a:blip r:embed="rId2" cstate="print"/>
          <a:stretch>
            <a:fillRect/>
          </a:stretch>
        </p:blipFill>
        <p:spPr>
          <a:xfrm>
            <a:off x="2000250" y="1124744"/>
            <a:ext cx="5143500" cy="554461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5698.JPG"/>
          <p:cNvPicPr>
            <a:picLocks noGrp="1" noChangeAspect="1"/>
          </p:cNvPicPr>
          <p:nvPr>
            <p:ph sz="quarter" idx="13"/>
          </p:nvPr>
        </p:nvPicPr>
        <p:blipFill>
          <a:blip r:embed="rId2" cstate="print"/>
          <a:stretch>
            <a:fillRect/>
          </a:stretch>
        </p:blipFill>
        <p:spPr>
          <a:xfrm>
            <a:off x="1979712" y="2924944"/>
            <a:ext cx="5112568" cy="3744416"/>
          </a:xfrm>
        </p:spPr>
      </p:pic>
      <p:sp>
        <p:nvSpPr>
          <p:cNvPr id="4" name="Прямоугольник 3"/>
          <p:cNvSpPr/>
          <p:nvPr/>
        </p:nvSpPr>
        <p:spPr>
          <a:xfrm>
            <a:off x="179512" y="474345"/>
            <a:ext cx="8784976" cy="2862322"/>
          </a:xfrm>
          <a:prstGeom prst="rect">
            <a:avLst/>
          </a:prstGeom>
        </p:spPr>
        <p:txBody>
          <a:bodyPr wrap="square">
            <a:spAutoFit/>
          </a:bodyPr>
          <a:lstStyle/>
          <a:p>
            <a:pPr indent="432000" algn="just"/>
            <a:r>
              <a:rPr lang="ru-RU" dirty="0" smtClean="0"/>
              <a:t>Но летом огромное количество птиц лечат лес и уничтожают вредителей, мы должны поддержать их зимой, помочь дожить до лета. Голодная птица сильно страдает от голода. Наша задача помочь своим маленьким, слабым друзьям. Им много не надо. Кто даст зёрнышек, сальца, кто – хлебных крошек. Взрослые и дети нашего детского сада постарались не остаться в стороне, и решили помочь зимующим и перелётным птицам. </a:t>
            </a:r>
          </a:p>
          <a:p>
            <a:pPr indent="432000" algn="just"/>
            <a:r>
              <a:rPr lang="ru-RU" dirty="0" smtClean="0"/>
              <a:t>На территории нашего детского сада, можно встретить таких птиц как: воробьи, вороны, сороки, голуби, а в зимней период - снегирей, синичек, свиристелей.</a:t>
            </a:r>
          </a:p>
          <a:p>
            <a:pPr indent="432000" algn="just"/>
            <a:endParaRPr lang="ru-RU" dirty="0"/>
          </a:p>
        </p:txBody>
      </p:sp>
    </p:spTree>
    <p:extLst>
      <p:ext uri="{BB962C8B-B14F-4D97-AF65-F5344CB8AC3E}">
        <p14:creationId xmlns:p14="http://schemas.microsoft.com/office/powerpoint/2010/main" xmlns="" val="3016960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сова.jpg"/>
          <p:cNvPicPr>
            <a:picLocks noChangeAspect="1"/>
          </p:cNvPicPr>
          <p:nvPr/>
        </p:nvPicPr>
        <p:blipFill>
          <a:blip r:embed="rId2" cstate="print"/>
          <a:stretch>
            <a:fillRect/>
          </a:stretch>
        </p:blipFill>
        <p:spPr>
          <a:xfrm>
            <a:off x="1115616" y="188640"/>
            <a:ext cx="6984776" cy="64807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5" cy="504056"/>
          </a:xfrm>
        </p:spPr>
        <p:txBody>
          <a:bodyPr/>
          <a:lstStyle/>
          <a:p>
            <a:pPr algn="ctr">
              <a:buNone/>
            </a:pPr>
            <a:r>
              <a:rPr lang="ru-RU" sz="3200" dirty="0" smtClean="0">
                <a:solidFill>
                  <a:srgbClr val="C00000"/>
                </a:solidFill>
              </a:rPr>
              <a:t>ЦЕЛЬ:</a:t>
            </a:r>
            <a:br>
              <a:rPr lang="ru-RU" sz="3200" dirty="0" smtClean="0">
                <a:solidFill>
                  <a:srgbClr val="C00000"/>
                </a:solidFill>
              </a:rPr>
            </a:br>
            <a:endParaRPr lang="ru-RU" sz="3200" dirty="0">
              <a:solidFill>
                <a:srgbClr val="C00000"/>
              </a:solidFill>
            </a:endParaRPr>
          </a:p>
        </p:txBody>
      </p:sp>
      <p:pic>
        <p:nvPicPr>
          <p:cNvPr id="4" name="Рисунок 3" descr="Owq_qEARGjc.jpg"/>
          <p:cNvPicPr>
            <a:picLocks noChangeAspect="1"/>
          </p:cNvPicPr>
          <p:nvPr/>
        </p:nvPicPr>
        <p:blipFill>
          <a:blip r:embed="rId2" cstate="print"/>
          <a:stretch>
            <a:fillRect/>
          </a:stretch>
        </p:blipFill>
        <p:spPr>
          <a:xfrm>
            <a:off x="179512" y="1556792"/>
            <a:ext cx="8784976" cy="5112568"/>
          </a:xfrm>
          <a:prstGeom prst="rect">
            <a:avLst/>
          </a:prstGeom>
        </p:spPr>
      </p:pic>
      <p:sp>
        <p:nvSpPr>
          <p:cNvPr id="5" name="Прямоугольник 4"/>
          <p:cNvSpPr/>
          <p:nvPr/>
        </p:nvSpPr>
        <p:spPr>
          <a:xfrm>
            <a:off x="179512" y="836712"/>
            <a:ext cx="8964488" cy="707886"/>
          </a:xfrm>
          <a:prstGeom prst="rect">
            <a:avLst/>
          </a:prstGeom>
        </p:spPr>
        <p:txBody>
          <a:bodyPr wrap="square">
            <a:spAutoFit/>
          </a:bodyPr>
          <a:lstStyle/>
          <a:p>
            <a:pPr algn="ctr">
              <a:buFont typeface="Wingdings" pitchFamily="2" charset="2"/>
              <a:buChar char="v"/>
            </a:pPr>
            <a:r>
              <a:rPr lang="ru-RU" sz="2000" dirty="0" smtClean="0"/>
              <a:t> создать условия для посильной помощи зимующим и перелётным птицам на территории ДОУ.</a:t>
            </a:r>
            <a:endParaRPr lang="ru-RU"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5" cy="648072"/>
          </a:xfrm>
        </p:spPr>
        <p:txBody>
          <a:bodyPr/>
          <a:lstStyle/>
          <a:p>
            <a:pPr algn="ctr">
              <a:buNone/>
            </a:pPr>
            <a:r>
              <a:rPr lang="ru-RU" sz="3200" dirty="0" smtClean="0">
                <a:solidFill>
                  <a:srgbClr val="C00000"/>
                </a:solidFill>
              </a:rPr>
              <a:t>ЗАДАЧИ:</a:t>
            </a:r>
            <a:endParaRPr lang="ru-RU" sz="3200" dirty="0">
              <a:solidFill>
                <a:srgbClr val="C00000"/>
              </a:solidFill>
            </a:endParaRPr>
          </a:p>
        </p:txBody>
      </p:sp>
      <p:sp>
        <p:nvSpPr>
          <p:cNvPr id="4" name="Прямоугольник 3"/>
          <p:cNvSpPr/>
          <p:nvPr/>
        </p:nvSpPr>
        <p:spPr>
          <a:xfrm>
            <a:off x="179512" y="836712"/>
            <a:ext cx="8784976" cy="5632311"/>
          </a:xfrm>
          <a:prstGeom prst="rect">
            <a:avLst/>
          </a:prstGeom>
        </p:spPr>
        <p:txBody>
          <a:bodyPr wrap="square">
            <a:spAutoFit/>
          </a:bodyPr>
          <a:lstStyle/>
          <a:p>
            <a:pPr algn="just">
              <a:buFont typeface="Wingdings" pitchFamily="2" charset="2"/>
              <a:buChar char="v"/>
            </a:pPr>
            <a:r>
              <a:rPr lang="ru-RU" dirty="0" smtClean="0"/>
              <a:t> расширить представления детей о зимующих и перелётных птицах родного края; </a:t>
            </a:r>
          </a:p>
          <a:p>
            <a:pPr algn="just">
              <a:buFont typeface="Wingdings" pitchFamily="2" charset="2"/>
              <a:buChar char="v"/>
            </a:pPr>
            <a:endParaRPr lang="ru-RU" dirty="0" smtClean="0"/>
          </a:p>
          <a:p>
            <a:pPr algn="just">
              <a:buFont typeface="Wingdings" pitchFamily="2" charset="2"/>
              <a:buChar char="v"/>
            </a:pPr>
            <a:r>
              <a:rPr lang="ru-RU" dirty="0" smtClean="0"/>
              <a:t> обобщить знания воспитанников полученные при наблюдении за повадками птиц; </a:t>
            </a:r>
          </a:p>
          <a:p>
            <a:pPr algn="just">
              <a:buFont typeface="Wingdings" pitchFamily="2" charset="2"/>
              <a:buChar char="v"/>
            </a:pPr>
            <a:endParaRPr lang="ru-RU" dirty="0" smtClean="0"/>
          </a:p>
          <a:p>
            <a:pPr algn="just">
              <a:buFont typeface="Wingdings" pitchFamily="2" charset="2"/>
              <a:buChar char="v"/>
            </a:pPr>
            <a:r>
              <a:rPr lang="ru-RU" dirty="0" smtClean="0"/>
              <a:t> формировать у детей умения и навыки по уходу за птицами в зимний и весенний периоды (правильно их подкармливать); </a:t>
            </a:r>
          </a:p>
          <a:p>
            <a:pPr algn="just">
              <a:buFont typeface="Wingdings" pitchFamily="2" charset="2"/>
              <a:buChar char="v"/>
            </a:pPr>
            <a:endParaRPr lang="ru-RU" dirty="0" smtClean="0"/>
          </a:p>
          <a:p>
            <a:pPr algn="just">
              <a:buFont typeface="Wingdings" pitchFamily="2" charset="2"/>
              <a:buChar char="v"/>
            </a:pPr>
            <a:r>
              <a:rPr lang="ru-RU" dirty="0" smtClean="0"/>
              <a:t> расширить представление воспитанников и родителей о видах кормушек, способах их изготовления из различного материала;</a:t>
            </a:r>
          </a:p>
          <a:p>
            <a:pPr algn="just">
              <a:buFont typeface="Wingdings" pitchFamily="2" charset="2"/>
              <a:buChar char="v"/>
            </a:pPr>
            <a:endParaRPr lang="ru-RU" dirty="0" smtClean="0"/>
          </a:p>
          <a:p>
            <a:pPr algn="just">
              <a:buFont typeface="Wingdings" pitchFamily="2" charset="2"/>
              <a:buChar char="v"/>
            </a:pPr>
            <a:r>
              <a:rPr lang="ru-RU" dirty="0" smtClean="0"/>
              <a:t> способствовать усвоению правил поведения при общении с птицами; </a:t>
            </a:r>
          </a:p>
          <a:p>
            <a:pPr algn="just">
              <a:buFont typeface="Wingdings" pitchFamily="2" charset="2"/>
              <a:buChar char="v"/>
            </a:pPr>
            <a:endParaRPr lang="ru-RU" dirty="0" smtClean="0"/>
          </a:p>
          <a:p>
            <a:pPr algn="just">
              <a:buFont typeface="Wingdings" pitchFamily="2" charset="2"/>
              <a:buChar char="v"/>
            </a:pPr>
            <a:r>
              <a:rPr lang="ru-RU" dirty="0" smtClean="0"/>
              <a:t> воспитывать гуманное и заботливое отношение к птицам, желание помогать в трудных жизненных условиях; </a:t>
            </a:r>
          </a:p>
          <a:p>
            <a:pPr algn="just">
              <a:buFont typeface="Wingdings" pitchFamily="2" charset="2"/>
              <a:buChar char="v"/>
            </a:pPr>
            <a:endParaRPr lang="ru-RU" dirty="0" smtClean="0"/>
          </a:p>
          <a:p>
            <a:pPr algn="just">
              <a:buFont typeface="Wingdings" pitchFamily="2" charset="2"/>
              <a:buChar char="v"/>
            </a:pPr>
            <a:r>
              <a:rPr lang="ru-RU" dirty="0" smtClean="0"/>
              <a:t> заинтересовать родителей природоохранной деятельностью, довести до их сознания необходимость воспитания у детей любви и бережного отношения к птицам. </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84977" cy="864096"/>
          </a:xfrm>
        </p:spPr>
        <p:txBody>
          <a:bodyPr/>
          <a:lstStyle/>
          <a:p>
            <a:pPr algn="ctr">
              <a:buNone/>
            </a:pPr>
            <a:r>
              <a:rPr lang="ru-RU" dirty="0" smtClean="0">
                <a:solidFill>
                  <a:srgbClr val="C00000"/>
                </a:solidFill>
              </a:rPr>
              <a:t>С ЧЕГО ВСЁ НАЧАЛОСЬ?</a:t>
            </a:r>
            <a:endParaRPr lang="ru-RU" dirty="0">
              <a:solidFill>
                <a:srgbClr val="C00000"/>
              </a:solidFill>
            </a:endParaRPr>
          </a:p>
        </p:txBody>
      </p:sp>
      <p:pic>
        <p:nvPicPr>
          <p:cNvPr id="4" name="Рисунок 3" descr="2NFIuQDaOTU.jpg"/>
          <p:cNvPicPr>
            <a:picLocks noChangeAspect="1"/>
          </p:cNvPicPr>
          <p:nvPr/>
        </p:nvPicPr>
        <p:blipFill>
          <a:blip r:embed="rId2" cstate="print"/>
          <a:stretch>
            <a:fillRect/>
          </a:stretch>
        </p:blipFill>
        <p:spPr>
          <a:xfrm>
            <a:off x="179512" y="1268760"/>
            <a:ext cx="8784976" cy="5400600"/>
          </a:xfrm>
          <a:prstGeom prst="rect">
            <a:avLst/>
          </a:prstGeom>
        </p:spPr>
      </p:pic>
    </p:spTree>
    <p:extLst>
      <p:ext uri="{BB962C8B-B14F-4D97-AF65-F5344CB8AC3E}">
        <p14:creationId xmlns:p14="http://schemas.microsoft.com/office/powerpoint/2010/main" xmlns="" val="169052073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20210330_104700.jpg"/>
          <p:cNvPicPr>
            <a:picLocks noChangeAspect="1"/>
          </p:cNvPicPr>
          <p:nvPr/>
        </p:nvPicPr>
        <p:blipFill>
          <a:blip r:embed="rId2" cstate="print"/>
          <a:stretch>
            <a:fillRect/>
          </a:stretch>
        </p:blipFill>
        <p:spPr>
          <a:xfrm>
            <a:off x="179512" y="188640"/>
            <a:ext cx="8784976" cy="648072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210330_104652.jpg"/>
          <p:cNvPicPr>
            <a:picLocks noChangeAspect="1"/>
          </p:cNvPicPr>
          <p:nvPr/>
        </p:nvPicPr>
        <p:blipFill>
          <a:blip r:embed="rId2" cstate="print"/>
          <a:stretch>
            <a:fillRect/>
          </a:stretch>
        </p:blipFill>
        <p:spPr>
          <a:xfrm>
            <a:off x="179512" y="188640"/>
            <a:ext cx="8784976" cy="64807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1514</TotalTime>
  <Words>699</Words>
  <Application>Microsoft Office PowerPoint</Application>
  <PresentationFormat>Экран (4:3)</PresentationFormat>
  <Paragraphs>140</Paragraphs>
  <Slides>26</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Воздушный поток</vt:lpstr>
      <vt:lpstr>Птичий городок на территории ДОУ     </vt:lpstr>
      <vt:lpstr>НАШИ ПЕРНАТЫЕ ДРУЗЬЯ</vt:lpstr>
      <vt:lpstr>Слайд 3</vt:lpstr>
      <vt:lpstr>Слайд 4</vt:lpstr>
      <vt:lpstr>ЦЕЛЬ: </vt:lpstr>
      <vt:lpstr>ЗАДАЧИ:</vt:lpstr>
      <vt:lpstr>С ЧЕГО ВСЁ НАЧАЛОСЬ?</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 </vt:lpstr>
      <vt:lpstr>Слайд 19</vt:lpstr>
      <vt:lpstr>Слайд 20</vt:lpstr>
      <vt:lpstr>Слайд 21</vt:lpstr>
      <vt:lpstr>Слайд 22</vt:lpstr>
      <vt:lpstr>Слайд 23</vt:lpstr>
      <vt:lpstr>ПОСЛОВИЦЫ</vt:lpstr>
      <vt:lpstr>Слайд 25</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Домашние птицы и их детёныши.</dc:title>
  <dc:creator>User</dc:creator>
  <cp:lastModifiedBy>Admin</cp:lastModifiedBy>
  <cp:revision>144</cp:revision>
  <dcterms:created xsi:type="dcterms:W3CDTF">2014-03-20T05:54:23Z</dcterms:created>
  <dcterms:modified xsi:type="dcterms:W3CDTF">2021-03-30T16:47:57Z</dcterms:modified>
</cp:coreProperties>
</file>