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70" r:id="rId10"/>
    <p:sldId id="264" r:id="rId11"/>
    <p:sldId id="265" r:id="rId12"/>
    <p:sldId id="269" r:id="rId13"/>
    <p:sldId id="268" r:id="rId14"/>
    <p:sldId id="266" r:id="rId15"/>
    <p:sldId id="271" r:id="rId16"/>
    <p:sldId id="272" r:id="rId17"/>
    <p:sldId id="273" r:id="rId18"/>
    <p:sldId id="275" r:id="rId19"/>
    <p:sldId id="276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3" d="100"/>
          <a:sy n="73" d="100"/>
        </p:scale>
        <p:origin x="-13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BECFA-1BA7-46A6-B4A4-01144BBF18B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842D3-EDB3-46B5-A306-C1C2947D4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34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842D3-EDB3-46B5-A306-C1C2947D471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8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advClick="0" advTm="3000"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Click="0" advTm="3000"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725144"/>
            <a:ext cx="5040560" cy="2016224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Подготовили: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Кудачева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И.В., Николаева Л.Л.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воспитатели первой квалификационной категории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2023г.                                     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 smtClean="0">
              <a:solidFill>
                <a:srgbClr val="FFC000"/>
              </a:solidFill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856984" cy="4464496"/>
          </a:xfrm>
        </p:spPr>
        <p:txBody>
          <a:bodyPr rtlCol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8288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ln w="50800"/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МБДОУ детский сад « Солнышко».  </a:t>
            </a:r>
            <a:r>
              <a:rPr lang="ru-RU" sz="4400" dirty="0" smtClean="0">
                <a:ln w="50800"/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4400" dirty="0" smtClean="0">
                <a:ln w="50800"/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4400" dirty="0" smtClean="0">
                <a:ln w="50800"/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4400" dirty="0" smtClean="0">
                <a:ln w="50800"/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4400" dirty="0">
                <a:ln w="50800"/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4400" dirty="0">
                <a:ln w="50800"/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4400" dirty="0" smtClean="0">
                <a:ln w="50800"/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Приобщение детей дошкольного возраста к социокультурным ценностям и традициям современной семьи</a:t>
            </a:r>
            <a:endParaRPr lang="ru-RU" sz="4400" b="1" dirty="0" smtClean="0">
              <a:ln w="50800"/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>
        <p:sndAc>
          <p:endSnd/>
        </p:sndAc>
      </p:transition>
    </mc:Choice>
    <mc:Fallback>
      <p:transition advClick="0" advTm="6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340768"/>
          </a:xfrm>
        </p:spPr>
        <p:txBody>
          <a:bodyPr>
            <a:noAutofit/>
          </a:bodyPr>
          <a:lstStyle/>
          <a:p>
            <a:r>
              <a:rPr lang="ru-RU" sz="2000" u="sng" dirty="0">
                <a:solidFill>
                  <a:schemeClr val="tx1"/>
                </a:solidFill>
                <a:effectLst/>
              </a:rPr>
              <a:t>Совместные игры с детьми</a:t>
            </a:r>
            <a:r>
              <a:rPr lang="ru-RU" sz="2000" dirty="0">
                <a:solidFill>
                  <a:schemeClr val="tx1"/>
                </a:solidFill>
                <a:effectLst/>
              </a:rPr>
              <a:t>. Делая что-то вместе с детьми, родители показывают им пример, учат разным навыкам, проявляют свои чувства. А какой азарт, веселье! Ребёнок счастлив!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endParaRPr lang="ru-RU" sz="2000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1267" name="Содержимое 5"/>
          <p:cNvSpPr>
            <a:spLocks noGrp="1"/>
          </p:cNvSpPr>
          <p:nvPr>
            <p:ph sz="quarter" idx="13"/>
          </p:nvPr>
        </p:nvSpPr>
        <p:spPr>
          <a:xfrm>
            <a:off x="0" y="714375"/>
            <a:ext cx="4429125" cy="542925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ru-RU" i="1" dirty="0" smtClean="0">
                <a:latin typeface="Monotype Corsiva" pitchFamily="66" charset="0"/>
              </a:rPr>
              <a:t>    </a:t>
            </a:r>
            <a:r>
              <a:rPr lang="ru-RU" sz="1600" i="1" dirty="0" smtClean="0">
                <a:latin typeface="Monotype Corsiva" pitchFamily="66" charset="0"/>
              </a:rPr>
              <a:t> </a:t>
            </a:r>
            <a:endParaRPr lang="ru-RU" sz="1600" dirty="0" smtClean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268760"/>
            <a:ext cx="3744415" cy="28083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4" y="3796230"/>
            <a:ext cx="2187242" cy="29163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2736"/>
            <a:ext cx="2837771" cy="39604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818" y="3778978"/>
            <a:ext cx="2200181" cy="293357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793289" y="4725144"/>
            <a:ext cx="7027183" cy="1944216"/>
          </a:xfrm>
        </p:spPr>
        <p:txBody>
          <a:bodyPr/>
          <a:lstStyle/>
          <a:p>
            <a:r>
              <a:rPr lang="ru-RU" sz="2000" u="sng" dirty="0">
                <a:solidFill>
                  <a:schemeClr val="tx1"/>
                </a:solidFill>
                <a:effectLst/>
              </a:rPr>
              <a:t>Совместное приготовление пищи, семейное блюдо</a:t>
            </a:r>
            <a:r>
              <a:rPr lang="ru-RU" sz="2000" dirty="0">
                <a:solidFill>
                  <a:schemeClr val="tx1"/>
                </a:solidFill>
                <a:effectLst/>
              </a:rPr>
              <a:t>. Полезно вместе готовить не только известные блюда, но и что-то новое. Старый рецепт помогает ощутить связь поколений,  кто много лет также готовил это блюдо.</a:t>
            </a:r>
            <a:r>
              <a:rPr lang="ru-RU" sz="2000" dirty="0">
                <a:effectLst/>
              </a:rPr>
              <a:t> </a:t>
            </a:r>
            <a:br>
              <a:rPr lang="ru-RU" sz="2000" dirty="0">
                <a:effectLst/>
              </a:rPr>
            </a:br>
            <a:endParaRPr lang="ru-RU" sz="2000" dirty="0" smtClean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953757" cy="3475037"/>
          </a:xfrm>
          <a:effectLst>
            <a:softEdge rad="63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2607907" cy="3475037"/>
          </a:xfr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8012"/>
            <a:ext cx="4067944" cy="30509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1944216" cy="3117287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86" y="731838"/>
            <a:ext cx="2606277" cy="3475037"/>
          </a:xfrm>
          <a:effectLst>
            <a:reflection blurRad="6350" stA="50000" endA="300" endPos="90000" dir="5400000" sy="-100000" algn="bl" rotWithShape="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3688" y="4365104"/>
            <a:ext cx="7056784" cy="1728192"/>
          </a:xfrm>
        </p:spPr>
        <p:txBody>
          <a:bodyPr/>
          <a:lstStyle/>
          <a:p>
            <a:r>
              <a:rPr lang="ru-RU" sz="2000" u="sng" dirty="0">
                <a:solidFill>
                  <a:schemeClr val="tx1"/>
                </a:solidFill>
                <a:effectLst/>
              </a:rPr>
              <a:t>Чтение </a:t>
            </a:r>
            <a:r>
              <a:rPr lang="ru-RU" sz="2000" u="sng" dirty="0" smtClean="0">
                <a:solidFill>
                  <a:schemeClr val="tx1"/>
                </a:solidFill>
                <a:effectLst/>
              </a:rPr>
              <a:t>сказки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. Сказка на ночь действует </a:t>
            </a:r>
            <a:r>
              <a:rPr lang="ru-RU" sz="2000" dirty="0">
                <a:solidFill>
                  <a:schemeClr val="tx1"/>
                </a:solidFill>
                <a:effectLst/>
              </a:rPr>
              <a:t>на ребенка убаюкивающе, и он без проблем засыпает. В целом, это успокаивает детей и оказывает положительное влияние на нервную систему.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28625"/>
            <a:ext cx="3346450" cy="1881462"/>
          </a:xfrm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490279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941168"/>
            <a:ext cx="6840760" cy="1656184"/>
          </a:xfrm>
        </p:spPr>
        <p:txBody>
          <a:bodyPr/>
          <a:lstStyle/>
          <a:p>
            <a:r>
              <a:rPr lang="ru-RU" sz="2000" u="sng" dirty="0">
                <a:solidFill>
                  <a:schemeClr val="tx1"/>
                </a:solidFill>
                <a:effectLst/>
              </a:rPr>
              <a:t>Совместный отпуск.</a:t>
            </a:r>
            <a:r>
              <a:rPr lang="ru-RU" sz="2000" dirty="0">
                <a:solidFill>
                  <a:schemeClr val="tx1"/>
                </a:solidFill>
                <a:effectLst/>
              </a:rPr>
              <a:t> Это возможность увлекательно провести время вместе, посетить новые места и научиться чему-нибудь полезному, значительно расширить кругозор.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2606277" cy="3475037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20688"/>
            <a:ext cx="2606277" cy="3475037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85" y="1124744"/>
            <a:ext cx="2916324" cy="388843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08188588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4724400"/>
            <a:ext cx="8429625" cy="1919288"/>
          </a:xfrm>
        </p:spPr>
        <p:txBody>
          <a:bodyPr/>
          <a:lstStyle/>
          <a:p>
            <a:r>
              <a:rPr lang="ru-RU" b="1" u="sng" dirty="0">
                <a:solidFill>
                  <a:schemeClr val="tx1"/>
                </a:solidFill>
              </a:rPr>
              <a:t>Прогулки всей семьей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 Во время такой прогулки необходимо общаться, можно рассматривать достопримечательности. С целью привития духовных </a:t>
            </a:r>
            <a:r>
              <a:rPr lang="ru-RU" dirty="0" smtClean="0">
                <a:solidFill>
                  <a:schemeClr val="tx1"/>
                </a:solidFill>
              </a:rPr>
              <a:t>ценностей, </a:t>
            </a:r>
            <a:r>
              <a:rPr lang="ru-RU" dirty="0">
                <a:solidFill>
                  <a:schemeClr val="tx1"/>
                </a:solidFill>
              </a:rPr>
              <a:t>желательно всей семьей.</a:t>
            </a:r>
          </a:p>
          <a:p>
            <a:pPr eaLnBrk="1" hangingPunct="1"/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65841"/>
            <a:ext cx="2936465" cy="391528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0242"/>
            <a:ext cx="2915206" cy="392082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91" y="1844824"/>
            <a:ext cx="2736304" cy="27363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4365104"/>
            <a:ext cx="7632848" cy="1728192"/>
          </a:xfrm>
        </p:spPr>
        <p:txBody>
          <a:bodyPr/>
          <a:lstStyle/>
          <a:p>
            <a:r>
              <a:rPr lang="ru-RU" sz="2000" u="sng" dirty="0">
                <a:solidFill>
                  <a:schemeClr val="tx1"/>
                </a:solidFill>
                <a:effectLst/>
              </a:rPr>
              <a:t>Семейный совет</a:t>
            </a:r>
            <a:r>
              <a:rPr lang="ru-RU" sz="2000" dirty="0">
                <a:solidFill>
                  <a:schemeClr val="tx1"/>
                </a:solidFill>
                <a:effectLst/>
              </a:rPr>
              <a:t>. Разговор о дальнейших планах, рассматривание бюджета семьи. Очень важно привлекать к совету детей: ребенок научится быть  ответственным, а так же лучше понимать своих родных.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86" y="731838"/>
            <a:ext cx="2606277" cy="347503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11" y="731838"/>
            <a:ext cx="2606277" cy="3475037"/>
          </a:xfrm>
        </p:spPr>
      </p:pic>
    </p:spTree>
    <p:extLst>
      <p:ext uri="{BB962C8B-B14F-4D97-AF65-F5344CB8AC3E}">
        <p14:creationId xmlns:p14="http://schemas.microsoft.com/office/powerpoint/2010/main" val="379956816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81128"/>
            <a:ext cx="8496944" cy="1728192"/>
          </a:xfrm>
        </p:spPr>
        <p:txBody>
          <a:bodyPr/>
          <a:lstStyle/>
          <a:p>
            <a:pPr lvl="0"/>
            <a:r>
              <a:rPr lang="ru-RU" sz="2000" u="sng" dirty="0">
                <a:solidFill>
                  <a:schemeClr val="tx1"/>
                </a:solidFill>
                <a:effectLst/>
              </a:rPr>
              <a:t>Организовывать семейную фотосессию</a:t>
            </a:r>
            <a:r>
              <a:rPr lang="ru-RU" sz="2000" dirty="0">
                <a:solidFill>
                  <a:schemeClr val="tx1"/>
                </a:solidFill>
                <a:effectLst/>
              </a:rPr>
              <a:t>.  Можно профессиональную или любительскую.  Подготовка к ней займет, возможно, какое-то время, но зато потом будет приятно рассматривать результаты своего совместного труда.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620688"/>
            <a:ext cx="4317109" cy="2880320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196752"/>
            <a:ext cx="3913169" cy="3024336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7427954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085184"/>
            <a:ext cx="4896544" cy="129614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Совместные  походы в театры, кино, на выставки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5" y="131026"/>
            <a:ext cx="2952328" cy="34568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07"/>
            <a:ext cx="2607724" cy="34856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85" y="3861048"/>
            <a:ext cx="2649778" cy="27811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03" y="764704"/>
            <a:ext cx="3128231" cy="27003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4776917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939819" cy="2204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53" y="115405"/>
            <a:ext cx="2939819" cy="22048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" y="2320268"/>
            <a:ext cx="2651787" cy="19888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46" y="2321496"/>
            <a:ext cx="3360491" cy="18965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" y="4347160"/>
            <a:ext cx="3840379" cy="21674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70" y="0"/>
            <a:ext cx="2206670" cy="32266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62" y="4161186"/>
            <a:ext cx="4172211" cy="23533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1891798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120570" cy="28803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462468"/>
            <a:ext cx="5400601" cy="303783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98" y="226026"/>
            <a:ext cx="3127682" cy="554185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49698477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611164" y="620688"/>
            <a:ext cx="7848872" cy="936104"/>
          </a:xfrm>
        </p:spPr>
        <p:txBody>
          <a:bodyPr>
            <a:normAutofit fontScale="70000" lnSpcReduction="20000"/>
          </a:bodyPr>
          <a:lstStyle/>
          <a:p>
            <a:r>
              <a:rPr lang="ru-RU" sz="4400" b="1" kern="0" dirty="0">
                <a:solidFill>
                  <a:srgbClr val="C00000"/>
                </a:solidFill>
                <a:latin typeface="Georgia" pitchFamily="18" charset="0"/>
              </a:rPr>
              <a:t>Что такое семейные традиции? </a:t>
            </a:r>
            <a:br>
              <a:rPr lang="ru-RU" sz="4400" b="1" kern="0" dirty="0">
                <a:solidFill>
                  <a:srgbClr val="C00000"/>
                </a:solidFill>
                <a:latin typeface="Georgia" pitchFamily="18" charset="0"/>
              </a:rPr>
            </a:br>
            <a:endParaRPr lang="ru-RU" sz="4400" b="1" kern="0" dirty="0">
              <a:solidFill>
                <a:srgbClr val="C00000"/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4" name="Rectangle 3"/>
          <p:cNvSpPr>
            <a:spLocks noGrp="1" noRot="1" noChangeArrowheads="1"/>
          </p:cNvSpPr>
          <p:nvPr/>
        </p:nvSpPr>
        <p:spPr bwMode="auto">
          <a:xfrm>
            <a:off x="395536" y="1412776"/>
            <a:ext cx="8064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990000"/>
                </a:solidFill>
                <a:latin typeface="Georgia" pitchFamily="18" charset="0"/>
              </a:rPr>
              <a:t>«</a:t>
            </a:r>
            <a:r>
              <a:rPr lang="ru-RU" sz="11200" dirty="0" smtClean="0">
                <a:solidFill>
                  <a:srgbClr val="990000"/>
                </a:solidFill>
                <a:latin typeface="Georgia" pitchFamily="18" charset="0"/>
              </a:rPr>
              <a:t>Семейные традиции — это обычные принятые в семье нормы, манеры поведения, обычаи и взгляды, которые передаются из поколения в поколение».</a:t>
            </a:r>
            <a:r>
              <a:rPr lang="ru-RU" sz="11200" dirty="0" smtClean="0">
                <a:solidFill>
                  <a:srgbClr val="FF6600"/>
                </a:solidFill>
                <a:latin typeface="Georgia" pitchFamily="18" charset="0"/>
              </a:rPr>
              <a:t/>
            </a:r>
            <a:br>
              <a:rPr lang="ru-RU" sz="11200" dirty="0" smtClean="0">
                <a:solidFill>
                  <a:srgbClr val="FF66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FFFF1B"/>
                </a:solidFill>
              </a:rPr>
              <a:t/>
            </a:r>
            <a:br>
              <a:rPr lang="ru-RU" b="1" dirty="0" smtClean="0">
                <a:solidFill>
                  <a:srgbClr val="FFFF1B"/>
                </a:solidFill>
              </a:rPr>
            </a:br>
            <a:endParaRPr lang="ru-RU" b="1" dirty="0" smtClean="0">
              <a:solidFill>
                <a:srgbClr val="FFFF1B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2606277" cy="347503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74" y="2420888"/>
            <a:ext cx="2016224" cy="345638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40" y="2384885"/>
            <a:ext cx="2328258" cy="349238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500063" y="1571625"/>
            <a:ext cx="8215312" cy="2214563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Monotype Corsiva" pitchFamily="66" charset="0"/>
              </a:rPr>
              <a:t>Спасибо за внимание!</a:t>
            </a:r>
          </a:p>
        </p:txBody>
      </p:sp>
    </p:spTree>
  </p:cSld>
  <p:clrMapOvr>
    <a:masterClrMapping/>
  </p:clrMapOvr>
  <p:transition advClick="0" advTm="3000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>Значение семейных традиций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4248472" cy="554461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dirty="0"/>
              <a:t>    Семья - это первый социальный институт, с которым ребенок встречается в жизни, частью которого является.  Семья занимает центральное место в воспитании ребёнка, играет основную роль в формировании мировоззрения, нравственных норм поведения, чувств, социально-нравственного облика и позиции малыша. В семье воспитание детей должно строиться на любви, опыте, традициях, личном примере из детства родных и близких. И какую бы сторону развития ребёнка мы не рассматривали, всегда окажется, что главную роль в становлении его личности на разных возрастных этапах играет семья. </a:t>
            </a:r>
          </a:p>
          <a:p>
            <a:pPr eaLnBrk="1" hangingPunct="1">
              <a:buFont typeface="Arial" charset="0"/>
              <a:buNone/>
            </a:pPr>
            <a:endParaRPr lang="ru-RU" sz="2000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353002"/>
            <a:ext cx="3346450" cy="2232709"/>
          </a:xfr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429625" cy="785812"/>
          </a:xfrm>
        </p:spPr>
        <p:txBody>
          <a:bodyPr>
            <a:normAutofit fontScale="90000"/>
          </a:bodyPr>
          <a:lstStyle/>
          <a:p>
            <a:pPr marL="36000" algn="ctr" eaLnBrk="1" hangingPunct="1">
              <a:spcBef>
                <a:spcPts val="0"/>
              </a:spcBef>
            </a:pP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rgbClr val="0070C0"/>
                </a:solidFill>
                <a:latin typeface="Monotype Corsiva" pitchFamily="66" charset="0"/>
              </a:rPr>
              <a:t>: </a:t>
            </a: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8712968" cy="652534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1"/>
                </a:solidFill>
              </a:rPr>
              <a:t>Цель </a:t>
            </a:r>
            <a:r>
              <a:rPr lang="ru-RU" b="1" u="sng" dirty="0">
                <a:solidFill>
                  <a:schemeClr val="tx1"/>
                </a:solidFill>
              </a:rPr>
              <a:t>нашей </a:t>
            </a:r>
            <a:r>
              <a:rPr lang="ru-RU" b="1" u="sng" dirty="0" smtClean="0">
                <a:solidFill>
                  <a:schemeClr val="tx1"/>
                </a:solidFill>
              </a:rPr>
              <a:t>работы</a:t>
            </a:r>
            <a:r>
              <a:rPr lang="ru-RU" u="sng" dirty="0" smtClean="0">
                <a:solidFill>
                  <a:schemeClr val="tx1"/>
                </a:solidFill>
              </a:rPr>
              <a:t>:</a:t>
            </a:r>
            <a:r>
              <a:rPr lang="ru-RU" dirty="0"/>
              <a:t> формировать у детей представление о семье через организацию разных видов деятельности: игровой, познавательной, продуктивной. </a:t>
            </a:r>
          </a:p>
          <a:p>
            <a:r>
              <a:rPr lang="ru-RU" b="1" u="sng" dirty="0">
                <a:solidFill>
                  <a:schemeClr val="tx1"/>
                </a:solidFill>
              </a:rPr>
              <a:t>Задачи:</a:t>
            </a:r>
            <a:r>
              <a:rPr lang="ru-RU" dirty="0"/>
              <a:t> Сформировать у детей интерес к своей семье, сохранению семейных традиций и обычаев, воспитать любовь и уважение к членам семьи. Побуждать детей к выполнению общественно значимых заданий, к добрым делам для семьи, родного дома, детского сада. </a:t>
            </a:r>
          </a:p>
          <a:p>
            <a:r>
              <a:rPr lang="ru-RU" dirty="0"/>
              <a:t>Обогащать первоначальные представления о семейной традиции, о праздниках, о взаимоотношениях между близкими. </a:t>
            </a:r>
          </a:p>
          <a:p>
            <a:r>
              <a:rPr lang="ru-RU" dirty="0"/>
              <a:t>Формировать у детей целостное представление образа матери - хранительнице домашнего очага, играющей огромную роль в жизни каждого человека.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625" y="1214438"/>
            <a:ext cx="81438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Таким образом, мы видим, что родители обладают представлениями о семейных традициях; что они присутствуют в повседневной жизни семьи, однако существует проблема, родители не понимают важность влияния традиций на отношения в семье.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18492"/>
          <a:stretch/>
        </p:blipFill>
        <p:spPr>
          <a:xfrm rot="5400000">
            <a:off x="2421603" y="2349947"/>
            <a:ext cx="4157917" cy="4287557"/>
          </a:xfrm>
          <a:prstGeom prst="rect">
            <a:avLst/>
          </a:prstGeom>
          <a:effectLst>
            <a:softEdge rad="127000"/>
          </a:effectLst>
          <a:scene3d>
            <a:camera prst="isometricLeftDown"/>
            <a:lightRig rig="threePt" dir="t"/>
          </a:scene3d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1700807"/>
            <a:ext cx="4246369" cy="327957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9553"/>
            <a:ext cx="4032448" cy="6043633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846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>Празднование дней рождений!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sz="quarter" idx="13"/>
          </p:nvPr>
        </p:nvSpPr>
        <p:spPr>
          <a:xfrm>
            <a:off x="357188" y="3714750"/>
            <a:ext cx="8329612" cy="314325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223528" y="450912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Празднование дней рождений и семейных праздников</a:t>
            </a:r>
            <a:r>
              <a:rPr lang="ru-RU" dirty="0"/>
              <a:t>. Такая традиция наверняка станет одним из первых знаменательных событий в жизни детей, ощущение своей нужности и причастности к этой традиции.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9"/>
          <a:stretch/>
        </p:blipFill>
        <p:spPr>
          <a:xfrm>
            <a:off x="1028645" y="1147460"/>
            <a:ext cx="2389766" cy="309634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20" y="908720"/>
            <a:ext cx="2646294" cy="352839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5" y="116631"/>
            <a:ext cx="3360623" cy="336062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87"/>
            <a:ext cx="3312368" cy="331236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47665" y="4372168"/>
            <a:ext cx="6758136" cy="1793136"/>
          </a:xfrm>
        </p:spPr>
        <p:txBody>
          <a:bodyPr/>
          <a:lstStyle/>
          <a:p>
            <a:r>
              <a:rPr lang="ru-RU" sz="2000" u="sng" dirty="0">
                <a:solidFill>
                  <a:schemeClr val="tx1"/>
                </a:solidFill>
                <a:effectLst/>
              </a:rPr>
              <a:t>Наведём в комнате чистоту и порядок</a:t>
            </a:r>
            <a:r>
              <a:rPr lang="ru-RU" sz="2000" dirty="0">
                <a:effectLst/>
              </a:rPr>
              <a:t>. </a:t>
            </a:r>
            <a:r>
              <a:rPr lang="ru-RU" sz="2000" dirty="0">
                <a:solidFill>
                  <a:schemeClr val="tx1"/>
                </a:solidFill>
                <a:effectLst/>
              </a:rPr>
              <a:t>Когда дети с малых лет приучаются к своим домашним обязанностям, он начинает чувствовать себя </a:t>
            </a:r>
            <a:r>
              <a:rPr lang="ru-RU" sz="2000" i="1" dirty="0">
                <a:solidFill>
                  <a:schemeClr val="tx1"/>
                </a:solidFill>
                <a:effectLst/>
              </a:rPr>
              <a:t>включенным</a:t>
            </a:r>
            <a:r>
              <a:rPr lang="ru-RU" sz="2000" dirty="0">
                <a:solidFill>
                  <a:schemeClr val="tx1"/>
                </a:solidFill>
                <a:effectLst/>
              </a:rPr>
              <a:t> в жизнь семьи, учится заботе.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419610" cy="322614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36712"/>
            <a:ext cx="2088232" cy="347503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1872208" cy="3600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12" y="1484784"/>
            <a:ext cx="223224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654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322</TotalTime>
  <Words>380</Words>
  <Application>Microsoft Office PowerPoint</Application>
  <PresentationFormat>Экран (4:3)</PresentationFormat>
  <Paragraphs>30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МБДОУ детский сад « Солнышко».     Приобщение детей дошкольного возраста к социокультурным ценностям и традициям современной семьи</vt:lpstr>
      <vt:lpstr>Презентация PowerPoint</vt:lpstr>
      <vt:lpstr>Значение семейных традиций</vt:lpstr>
      <vt:lpstr>                    :   </vt:lpstr>
      <vt:lpstr>Презентация PowerPoint</vt:lpstr>
      <vt:lpstr>Презентация PowerPoint</vt:lpstr>
      <vt:lpstr>Празднование дней рождений!</vt:lpstr>
      <vt:lpstr>Презентация PowerPoint</vt:lpstr>
      <vt:lpstr>Наведём в комнате чистоту и порядок. Когда дети с малых лет приучаются к своим домашним обязанностям, он начинает чувствовать себя включенным в жизнь семьи, учится заботе. </vt:lpstr>
      <vt:lpstr>Совместные игры с детьми. Делая что-то вместе с детьми, родители показывают им пример, учат разным навыкам, проявляют свои чувства. А какой азарт, веселье! Ребёнок счастлив! </vt:lpstr>
      <vt:lpstr>Совместное приготовление пищи, семейное блюдо. Полезно вместе готовить не только известные блюда, но и что-то новое. Старый рецепт помогает ощутить связь поколений,  кто много лет также готовил это блюдо.  </vt:lpstr>
      <vt:lpstr>Чтение сказки. Сказка на ночь действует на ребенка убаюкивающе, и он без проблем засыпает. В целом, это успокаивает детей и оказывает положительное влияние на нервную систему. </vt:lpstr>
      <vt:lpstr>Совместный отпуск. Это возможность увлекательно провести время вместе, посетить новые места и научиться чему-нибудь полезному, значительно расширить кругозор. </vt:lpstr>
      <vt:lpstr>Презентация PowerPoint</vt:lpstr>
      <vt:lpstr>Семейный совет. Разговор о дальнейших планах, рассматривание бюджета семьи. Очень важно привлекать к совету детей: ребенок научится быть  ответственным, а так же лучше понимать своих родных. </vt:lpstr>
      <vt:lpstr>Организовывать семейную фотосессию.  Можно профессиональную или любительскую.  Подготовка к ней займет, возможно, какое-то время, но зато потом будет приятно рассматривать результаты своего совместного труда. </vt:lpstr>
      <vt:lpstr>Совместные  походы в театры, кино, на выставки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Семейные традиции.</dc:title>
  <dc:creator>солнышко</dc:creator>
  <cp:lastModifiedBy>солнышко</cp:lastModifiedBy>
  <cp:revision>33</cp:revision>
  <dcterms:modified xsi:type="dcterms:W3CDTF">2023-03-29T13:07:31Z</dcterms:modified>
</cp:coreProperties>
</file>