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58" r:id="rId4"/>
    <p:sldId id="259" r:id="rId5"/>
    <p:sldId id="266" r:id="rId6"/>
    <p:sldId id="261" r:id="rId7"/>
    <p:sldId id="271" r:id="rId8"/>
    <p:sldId id="262" r:id="rId9"/>
    <p:sldId id="277" r:id="rId10"/>
    <p:sldId id="278" r:id="rId11"/>
    <p:sldId id="263" r:id="rId12"/>
    <p:sldId id="260" r:id="rId13"/>
    <p:sldId id="272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7" autoAdjust="0"/>
  </p:normalViewPr>
  <p:slideViewPr>
    <p:cSldViewPr>
      <p:cViewPr>
        <p:scale>
          <a:sx n="100" d="100"/>
          <a:sy n="100" d="100"/>
        </p:scale>
        <p:origin x="132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7FE627-D3E9-44D8-A741-8293B3A12CD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6A11EE-AC1B-4D8F-84FD-68465DBF4D7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МБДОУ </a:t>
          </a:r>
          <a:r>
            <a:rPr lang="ru-RU" b="1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В-Талызинский</a:t>
          </a:r>
          <a:r>
            <a: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детский сад «Колосок»</a:t>
          </a:r>
          <a:endParaRPr lang="ru-RU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5A4914F-15FD-47A6-A418-5C9CA17E1330}" type="parTrans" cxnId="{A91662CD-4B11-4DC0-9BD8-316DE2E7A0CB}">
      <dgm:prSet/>
      <dgm:spPr/>
      <dgm:t>
        <a:bodyPr/>
        <a:lstStyle/>
        <a:p>
          <a:endParaRPr lang="ru-RU"/>
        </a:p>
      </dgm:t>
    </dgm:pt>
    <dgm:pt modelId="{3BA5BE61-5AA6-4EB9-BFD1-D6C09A12E558}" type="sibTrans" cxnId="{A91662CD-4B11-4DC0-9BD8-316DE2E7A0CB}">
      <dgm:prSet/>
      <dgm:spPr/>
      <dgm:t>
        <a:bodyPr/>
        <a:lstStyle/>
        <a:p>
          <a:endParaRPr lang="ru-RU"/>
        </a:p>
      </dgm:t>
    </dgm:pt>
    <dgm:pt modelId="{D0AFF826-6ACE-4219-8E28-B1F20A0B4BC4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МБОУ «</a:t>
          </a:r>
          <a:r>
            <a:rPr lang="ru-RU" b="1" dirty="0" err="1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В-Талызинская</a:t>
          </a:r>
          <a:r>
            <a:rPr lang="ru-RU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средняя школа»</a:t>
          </a:r>
          <a:endParaRPr lang="ru-RU" b="1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CBCEB98-DB45-421B-8727-E264FBC4BC3D}" type="parTrans" cxnId="{4FBCF7F0-4D01-4F68-B0F1-17622DCB9936}">
      <dgm:prSet/>
      <dgm:spPr/>
      <dgm:t>
        <a:bodyPr/>
        <a:lstStyle/>
        <a:p>
          <a:endParaRPr lang="ru-RU"/>
        </a:p>
      </dgm:t>
    </dgm:pt>
    <dgm:pt modelId="{A20DE388-C059-4285-905F-F5A23F58E4E3}" type="sibTrans" cxnId="{4FBCF7F0-4D01-4F68-B0F1-17622DCB9936}">
      <dgm:prSet/>
      <dgm:spPr/>
      <dgm:t>
        <a:bodyPr/>
        <a:lstStyle/>
        <a:p>
          <a:endParaRPr lang="ru-RU"/>
        </a:p>
      </dgm:t>
    </dgm:pt>
    <dgm:pt modelId="{D321E992-5369-4B52-97CE-21B0BCF7A63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Сельская библиотека</a:t>
          </a:r>
          <a:endParaRPr lang="ru-RU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F9A3604-624E-46ED-9986-0167A30DD527}" type="parTrans" cxnId="{0A4C991C-B5D7-4D12-BA8D-610FDBD2AC20}">
      <dgm:prSet/>
      <dgm:spPr/>
      <dgm:t>
        <a:bodyPr/>
        <a:lstStyle/>
        <a:p>
          <a:endParaRPr lang="ru-RU"/>
        </a:p>
      </dgm:t>
    </dgm:pt>
    <dgm:pt modelId="{00F66BF5-5553-458F-AE0C-A7860A3987B6}" type="sibTrans" cxnId="{0A4C991C-B5D7-4D12-BA8D-610FDBD2AC20}">
      <dgm:prSet/>
      <dgm:spPr/>
      <dgm:t>
        <a:bodyPr/>
        <a:lstStyle/>
        <a:p>
          <a:endParaRPr lang="ru-RU"/>
        </a:p>
      </dgm:t>
    </dgm:pt>
    <dgm:pt modelId="{2B99B694-1C1F-4B71-A926-A7A845B5CBDC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Кабинет медицинской сестры детского сада</a:t>
          </a:r>
          <a:endParaRPr lang="ru-RU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AA10218-2827-44F0-9B3F-D75BAEA92828}" type="parTrans" cxnId="{9F6605C9-4111-46B5-8AE6-D57C524D44E1}">
      <dgm:prSet/>
      <dgm:spPr/>
      <dgm:t>
        <a:bodyPr/>
        <a:lstStyle/>
        <a:p>
          <a:endParaRPr lang="ru-RU"/>
        </a:p>
      </dgm:t>
    </dgm:pt>
    <dgm:pt modelId="{6B551E98-A72C-4629-94C6-EDA1C7546712}" type="sibTrans" cxnId="{9F6605C9-4111-46B5-8AE6-D57C524D44E1}">
      <dgm:prSet/>
      <dgm:spPr/>
      <dgm:t>
        <a:bodyPr/>
        <a:lstStyle/>
        <a:p>
          <a:endParaRPr lang="ru-RU"/>
        </a:p>
      </dgm:t>
    </dgm:pt>
    <dgm:pt modelId="{09D8820B-CF9A-4149-95C8-4F83DF764200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Дом культуры </a:t>
          </a:r>
          <a:endParaRPr lang="ru-RU" b="1" dirty="0" smtClean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4FDB7BC-7C98-4AD7-9D24-11301B8F32E6}" type="parTrans" cxnId="{0004E63A-BCA3-4050-BBD0-7093690C9CD1}">
      <dgm:prSet/>
      <dgm:spPr/>
      <dgm:t>
        <a:bodyPr/>
        <a:lstStyle/>
        <a:p>
          <a:endParaRPr lang="ru-RU"/>
        </a:p>
      </dgm:t>
    </dgm:pt>
    <dgm:pt modelId="{D50E9CD8-E4B9-4012-AA64-65CA6814A43E}" type="sibTrans" cxnId="{0004E63A-BCA3-4050-BBD0-7093690C9CD1}">
      <dgm:prSet/>
      <dgm:spPr/>
      <dgm:t>
        <a:bodyPr/>
        <a:lstStyle/>
        <a:p>
          <a:endParaRPr lang="ru-RU"/>
        </a:p>
      </dgm:t>
    </dgm:pt>
    <dgm:pt modelId="{3A064188-EB46-4B7A-AFD1-9DF14FD7C47F}" type="pres">
      <dgm:prSet presAssocID="{4E7FE627-D3E9-44D8-A741-8293B3A12C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EDEEB0-6AE5-483A-A507-2935B460C59F}" type="pres">
      <dgm:prSet presAssocID="{4E7FE627-D3E9-44D8-A741-8293B3A12CDF}" presName="cycle" presStyleCnt="0"/>
      <dgm:spPr/>
    </dgm:pt>
    <dgm:pt modelId="{7C60B202-7F56-4741-B496-7E63BEB3B48A}" type="pres">
      <dgm:prSet presAssocID="{686A11EE-AC1B-4D8F-84FD-68465DBF4D70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BA0D4-0C6E-4407-A5BC-B284056ED5C9}" type="pres">
      <dgm:prSet presAssocID="{3BA5BE61-5AA6-4EB9-BFD1-D6C09A12E558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AF29B45C-7123-4191-872A-084D5332E429}" type="pres">
      <dgm:prSet presAssocID="{D0AFF826-6ACE-4219-8E28-B1F20A0B4BC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B2DDA-5D3A-473E-956D-47DB2B22295F}" type="pres">
      <dgm:prSet presAssocID="{09D8820B-CF9A-4149-95C8-4F83DF764200}" presName="nodeFollowingNodes" presStyleLbl="node1" presStyleIdx="2" presStyleCnt="5" custRadScaleRad="92438" custRadScaleInc="-28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7FC0D-3CF8-4BFA-8BED-B68E377AE172}" type="pres">
      <dgm:prSet presAssocID="{D321E992-5369-4B52-97CE-21B0BCF7A63E}" presName="nodeFollowingNodes" presStyleLbl="node1" presStyleIdx="3" presStyleCnt="5" custRadScaleRad="100570" custRadScaleInc="34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A832F-5A11-45C2-BE2D-965413A561C4}" type="pres">
      <dgm:prSet presAssocID="{2B99B694-1C1F-4B71-A926-A7A845B5CBDC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DA9979-742B-48DD-8EAD-5744A710AE6F}" type="presOf" srcId="{D0AFF826-6ACE-4219-8E28-B1F20A0B4BC4}" destId="{AF29B45C-7123-4191-872A-084D5332E429}" srcOrd="0" destOrd="0" presId="urn:microsoft.com/office/officeart/2005/8/layout/cycle3"/>
    <dgm:cxn modelId="{0004E63A-BCA3-4050-BBD0-7093690C9CD1}" srcId="{4E7FE627-D3E9-44D8-A741-8293B3A12CDF}" destId="{09D8820B-CF9A-4149-95C8-4F83DF764200}" srcOrd="2" destOrd="0" parTransId="{14FDB7BC-7C98-4AD7-9D24-11301B8F32E6}" sibTransId="{D50E9CD8-E4B9-4012-AA64-65CA6814A43E}"/>
    <dgm:cxn modelId="{506ABC63-ABE0-4DB2-BDF9-C3FF26BA40BD}" type="presOf" srcId="{686A11EE-AC1B-4D8F-84FD-68465DBF4D70}" destId="{7C60B202-7F56-4741-B496-7E63BEB3B48A}" srcOrd="0" destOrd="0" presId="urn:microsoft.com/office/officeart/2005/8/layout/cycle3"/>
    <dgm:cxn modelId="{4CE7E6C9-B313-43F8-B438-9FDDD8D5AC85}" type="presOf" srcId="{D321E992-5369-4B52-97CE-21B0BCF7A63E}" destId="{B357FC0D-3CF8-4BFA-8BED-B68E377AE172}" srcOrd="0" destOrd="0" presId="urn:microsoft.com/office/officeart/2005/8/layout/cycle3"/>
    <dgm:cxn modelId="{276EB055-7783-4F56-A686-233C5C033393}" type="presOf" srcId="{3BA5BE61-5AA6-4EB9-BFD1-D6C09A12E558}" destId="{8CBBA0D4-0C6E-4407-A5BC-B284056ED5C9}" srcOrd="0" destOrd="0" presId="urn:microsoft.com/office/officeart/2005/8/layout/cycle3"/>
    <dgm:cxn modelId="{D6212245-A247-4A68-AA4D-B428F7A913D8}" type="presOf" srcId="{09D8820B-CF9A-4149-95C8-4F83DF764200}" destId="{FADB2DDA-5D3A-473E-956D-47DB2B22295F}" srcOrd="0" destOrd="0" presId="urn:microsoft.com/office/officeart/2005/8/layout/cycle3"/>
    <dgm:cxn modelId="{0A4C991C-B5D7-4D12-BA8D-610FDBD2AC20}" srcId="{4E7FE627-D3E9-44D8-A741-8293B3A12CDF}" destId="{D321E992-5369-4B52-97CE-21B0BCF7A63E}" srcOrd="3" destOrd="0" parTransId="{0F9A3604-624E-46ED-9986-0167A30DD527}" sibTransId="{00F66BF5-5553-458F-AE0C-A7860A3987B6}"/>
    <dgm:cxn modelId="{A91662CD-4B11-4DC0-9BD8-316DE2E7A0CB}" srcId="{4E7FE627-D3E9-44D8-A741-8293B3A12CDF}" destId="{686A11EE-AC1B-4D8F-84FD-68465DBF4D70}" srcOrd="0" destOrd="0" parTransId="{35A4914F-15FD-47A6-A418-5C9CA17E1330}" sibTransId="{3BA5BE61-5AA6-4EB9-BFD1-D6C09A12E558}"/>
    <dgm:cxn modelId="{42C51075-A186-4A62-B993-1981D29F5673}" type="presOf" srcId="{4E7FE627-D3E9-44D8-A741-8293B3A12CDF}" destId="{3A064188-EB46-4B7A-AFD1-9DF14FD7C47F}" srcOrd="0" destOrd="0" presId="urn:microsoft.com/office/officeart/2005/8/layout/cycle3"/>
    <dgm:cxn modelId="{ADDF4077-8F11-43B6-AC0F-E427302F48EC}" type="presOf" srcId="{2B99B694-1C1F-4B71-A926-A7A845B5CBDC}" destId="{BBEA832F-5A11-45C2-BE2D-965413A561C4}" srcOrd="0" destOrd="0" presId="urn:microsoft.com/office/officeart/2005/8/layout/cycle3"/>
    <dgm:cxn modelId="{4FBCF7F0-4D01-4F68-B0F1-17622DCB9936}" srcId="{4E7FE627-D3E9-44D8-A741-8293B3A12CDF}" destId="{D0AFF826-6ACE-4219-8E28-B1F20A0B4BC4}" srcOrd="1" destOrd="0" parTransId="{DCBCEB98-DB45-421B-8727-E264FBC4BC3D}" sibTransId="{A20DE388-C059-4285-905F-F5A23F58E4E3}"/>
    <dgm:cxn modelId="{9F6605C9-4111-46B5-8AE6-D57C524D44E1}" srcId="{4E7FE627-D3E9-44D8-A741-8293B3A12CDF}" destId="{2B99B694-1C1F-4B71-A926-A7A845B5CBDC}" srcOrd="4" destOrd="0" parTransId="{EAA10218-2827-44F0-9B3F-D75BAEA92828}" sibTransId="{6B551E98-A72C-4629-94C6-EDA1C7546712}"/>
    <dgm:cxn modelId="{5FA1FF1A-2AB8-48C8-9F69-443B69F0F2CB}" type="presParOf" srcId="{3A064188-EB46-4B7A-AFD1-9DF14FD7C47F}" destId="{05EDEEB0-6AE5-483A-A507-2935B460C59F}" srcOrd="0" destOrd="0" presId="urn:microsoft.com/office/officeart/2005/8/layout/cycle3"/>
    <dgm:cxn modelId="{8861A094-84A3-47CB-8B0F-4E0A5EDD932B}" type="presParOf" srcId="{05EDEEB0-6AE5-483A-A507-2935B460C59F}" destId="{7C60B202-7F56-4741-B496-7E63BEB3B48A}" srcOrd="0" destOrd="0" presId="urn:microsoft.com/office/officeart/2005/8/layout/cycle3"/>
    <dgm:cxn modelId="{C41FC2D5-1731-45E0-A746-481B53BB41E8}" type="presParOf" srcId="{05EDEEB0-6AE5-483A-A507-2935B460C59F}" destId="{8CBBA0D4-0C6E-4407-A5BC-B284056ED5C9}" srcOrd="1" destOrd="0" presId="urn:microsoft.com/office/officeart/2005/8/layout/cycle3"/>
    <dgm:cxn modelId="{578F5B03-7BBE-4C84-A5DF-4A7A404E883B}" type="presParOf" srcId="{05EDEEB0-6AE5-483A-A507-2935B460C59F}" destId="{AF29B45C-7123-4191-872A-084D5332E429}" srcOrd="2" destOrd="0" presId="urn:microsoft.com/office/officeart/2005/8/layout/cycle3"/>
    <dgm:cxn modelId="{C4B46D9B-2C31-4A53-A2EE-B18700DF5762}" type="presParOf" srcId="{05EDEEB0-6AE5-483A-A507-2935B460C59F}" destId="{FADB2DDA-5D3A-473E-956D-47DB2B22295F}" srcOrd="3" destOrd="0" presId="urn:microsoft.com/office/officeart/2005/8/layout/cycle3"/>
    <dgm:cxn modelId="{E63E20DA-C1AB-44E3-84C1-C5391415681C}" type="presParOf" srcId="{05EDEEB0-6AE5-483A-A507-2935B460C59F}" destId="{B357FC0D-3CF8-4BFA-8BED-B68E377AE172}" srcOrd="4" destOrd="0" presId="urn:microsoft.com/office/officeart/2005/8/layout/cycle3"/>
    <dgm:cxn modelId="{C9C1ACB4-7A3D-4DF4-B056-1B036FE3A73A}" type="presParOf" srcId="{05EDEEB0-6AE5-483A-A507-2935B460C59F}" destId="{BBEA832F-5A11-45C2-BE2D-965413A561C4}" srcOrd="5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BBA0D4-0C6E-4407-A5BC-B284056ED5C9}">
      <dsp:nvSpPr>
        <dsp:cNvPr id="0" name=""/>
        <dsp:cNvSpPr/>
      </dsp:nvSpPr>
      <dsp:spPr>
        <a:xfrm>
          <a:off x="1362809" y="-21943"/>
          <a:ext cx="3775239" cy="3775239"/>
        </a:xfrm>
        <a:prstGeom prst="circularArrow">
          <a:avLst>
            <a:gd name="adj1" fmla="val 5544"/>
            <a:gd name="adj2" fmla="val 330680"/>
            <a:gd name="adj3" fmla="val 13804674"/>
            <a:gd name="adj4" fmla="val 1736849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0B202-7F56-4741-B496-7E63BEB3B48A}">
      <dsp:nvSpPr>
        <dsp:cNvPr id="0" name=""/>
        <dsp:cNvSpPr/>
      </dsp:nvSpPr>
      <dsp:spPr>
        <a:xfrm>
          <a:off x="2377511" y="470"/>
          <a:ext cx="1745835" cy="872917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МБДОУ </a:t>
          </a:r>
          <a:r>
            <a:rPr lang="ru-RU" sz="1100" b="1" kern="12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В-Талызинский</a:t>
          </a:r>
          <a:r>
            <a:rPr lang="ru-RU" sz="11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детский сад «Колосок»</a:t>
          </a:r>
          <a:endParaRPr lang="ru-RU" sz="11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377511" y="470"/>
        <a:ext cx="1745835" cy="872917"/>
      </dsp:txXfrm>
    </dsp:sp>
    <dsp:sp modelId="{AF29B45C-7123-4191-872A-084D5332E429}">
      <dsp:nvSpPr>
        <dsp:cNvPr id="0" name=""/>
        <dsp:cNvSpPr/>
      </dsp:nvSpPr>
      <dsp:spPr>
        <a:xfrm>
          <a:off x="3908626" y="1112891"/>
          <a:ext cx="1745835" cy="872917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МБОУ «</a:t>
          </a:r>
          <a:r>
            <a:rPr lang="ru-RU" sz="1100" b="1" kern="1200" dirty="0" err="1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В-Талызинская</a:t>
          </a:r>
          <a:r>
            <a:rPr lang="ru-RU" sz="1100" b="1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ru-RU" sz="1100" b="1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средняя школа»</a:t>
          </a:r>
          <a:endParaRPr lang="ru-RU" sz="1100" b="1" kern="12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908626" y="1112891"/>
        <a:ext cx="1745835" cy="872917"/>
      </dsp:txXfrm>
    </dsp:sp>
    <dsp:sp modelId="{FADB2DDA-5D3A-473E-956D-47DB2B22295F}">
      <dsp:nvSpPr>
        <dsp:cNvPr id="0" name=""/>
        <dsp:cNvSpPr/>
      </dsp:nvSpPr>
      <dsp:spPr>
        <a:xfrm>
          <a:off x="3567763" y="2503658"/>
          <a:ext cx="1745835" cy="872917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Дом культуры </a:t>
          </a:r>
          <a:endParaRPr lang="ru-RU" sz="1100" b="1" kern="1200" dirty="0" smtClean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567763" y="2503658"/>
        <a:ext cx="1745835" cy="872917"/>
      </dsp:txXfrm>
    </dsp:sp>
    <dsp:sp modelId="{B357FC0D-3CF8-4BFA-8BED-B68E377AE172}">
      <dsp:nvSpPr>
        <dsp:cNvPr id="0" name=""/>
        <dsp:cNvSpPr/>
      </dsp:nvSpPr>
      <dsp:spPr>
        <a:xfrm>
          <a:off x="1027140" y="2503656"/>
          <a:ext cx="1745835" cy="87291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Сельская библиотека</a:t>
          </a:r>
          <a:endParaRPr lang="ru-RU" sz="11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027140" y="2503656"/>
        <a:ext cx="1745835" cy="872917"/>
      </dsp:txXfrm>
    </dsp:sp>
    <dsp:sp modelId="{BBEA832F-5A11-45C2-BE2D-965413A561C4}">
      <dsp:nvSpPr>
        <dsp:cNvPr id="0" name=""/>
        <dsp:cNvSpPr/>
      </dsp:nvSpPr>
      <dsp:spPr>
        <a:xfrm>
          <a:off x="846395" y="1112891"/>
          <a:ext cx="1745835" cy="872917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Кабинет медицинской сестры детского сада</a:t>
          </a:r>
          <a:endParaRPr lang="ru-RU" sz="11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846395" y="1112891"/>
        <a:ext cx="1745835" cy="872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765C1-7B24-4585-AB16-CB080FC9E37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89614-1BFD-495E-9F57-AC0584FED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13"/>
            <a:ext cx="9144000" cy="6868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              МБДОУ </a:t>
            </a:r>
            <a:r>
              <a:rPr lang="ru-RU" sz="3200" b="1" dirty="0" err="1" smtClean="0">
                <a:solidFill>
                  <a:srgbClr val="0070C0"/>
                </a:solidFill>
              </a:rPr>
              <a:t>В-Талызинский</a:t>
            </a:r>
            <a:r>
              <a:rPr lang="ru-RU" sz="3200" b="1" dirty="0" smtClean="0">
                <a:solidFill>
                  <a:srgbClr val="0070C0"/>
                </a:solidFill>
              </a:rPr>
              <a:t> детский сад  «Колосок»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643998" cy="3781436"/>
          </a:xfrm>
        </p:spPr>
        <p:txBody>
          <a:bodyPr>
            <a:normAutofit fontScale="62500" lnSpcReduction="20000"/>
          </a:bodyPr>
          <a:lstStyle/>
          <a:p>
            <a:r>
              <a:rPr lang="ru-RU" sz="5800" b="1" dirty="0" smtClean="0">
                <a:solidFill>
                  <a:srgbClr val="FF0000"/>
                </a:solidFill>
              </a:rPr>
              <a:t>«Организация социального партнерства ДОУ с учреждениями социума в условиях реализации ФГОС ДО».</a:t>
            </a:r>
            <a:endParaRPr lang="ru-RU" sz="58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 Воспитатель Буренкова Л.Г.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2020г.</a:t>
            </a:r>
          </a:p>
          <a:p>
            <a:endParaRPr lang="ru-RU" dirty="0"/>
          </a:p>
        </p:txBody>
      </p:sp>
      <p:pic>
        <p:nvPicPr>
          <p:cNvPr id="6" name="Picture 8" descr="C:\Users\admin\Desktop\Новая папка (4)\p1_fotodetskogos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05975" y="2694431"/>
            <a:ext cx="217420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144463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https://apf.mail.ru/cgi-bin/readmsg/DSC05246.JPG?id=15730222090749237653%3B0%3B1&amp;x-email=kolosokdou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apf.mail.ru/cgi-bin/readmsg/DSC05246.JPG?id=15730222090749237653%3B0%3B1&amp;x-email=kolosokdou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12976"/>
            <a:ext cx="335758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\Desktop\IMG_20170313_102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367240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Александр\Desktop\IMG-107221875ac47fa6fb2c2360f2c37b8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8641"/>
            <a:ext cx="417646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Александр\Desktop\детский сад\IMG_20151105_104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56490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Александр\Desktop\детский сад\IMG_20161026_103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708920"/>
            <a:ext cx="460851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6" y="0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186634" cy="785794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B0F0"/>
                </a:solidFill>
              </a:rPr>
              <a:t> </a:t>
            </a:r>
            <a:endParaRPr lang="ru-RU" sz="2800" dirty="0" smtClean="0">
              <a:solidFill>
                <a:srgbClr val="00B0F0"/>
              </a:solidFill>
              <a:ea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857232"/>
          <a:ext cx="8786874" cy="307183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28759"/>
                <a:gridCol w="1714512"/>
                <a:gridCol w="2941616"/>
                <a:gridCol w="2701987"/>
              </a:tblGrid>
              <a:tr h="4295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Направление 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Социальные партнеры 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Задачи, решаемые в совместной работе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Формы работы с социальными партнерами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2258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Взаимодействие с учреждением здравоохранения;</a:t>
                      </a:r>
                      <a:endParaRPr lang="ru-RU" sz="10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 медицинский</a:t>
                      </a:r>
                      <a:r>
                        <a:rPr lang="ru-RU" sz="1100" baseline="0" dirty="0" smtClean="0"/>
                        <a:t> кабинет ДОУ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3"/>
                        <a:buChar char=""/>
                        <a:tabLst>
                          <a:tab pos="201295" algn="l"/>
                        </a:tabLst>
                        <a:defRPr/>
                      </a:pPr>
                      <a:endParaRPr lang="ru-RU" sz="120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3"/>
                        <a:buChar char=""/>
                        <a:tabLst>
                          <a:tab pos="201295" algn="l"/>
                        </a:tabLst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объединение усилий сотрудников, родителей и медицинского учреждения для эффективной организации профилактики и оздоровительной работы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01295" algn="l"/>
                        </a:tabLs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 3"/>
                        <a:buChar char=""/>
                        <a:tabLst>
                          <a:tab pos="20193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лечебно – профилактические мероприятия (медосмотры, прививки);</a:t>
                      </a:r>
                      <a:endParaRPr lang="ru-RU" sz="105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 3"/>
                        <a:buChar char=""/>
                        <a:tabLst>
                          <a:tab pos="20193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оказание врачебной помощи; </a:t>
                      </a:r>
                      <a:endParaRPr lang="ru-RU" sz="105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 3"/>
                        <a:buChar char=""/>
                        <a:tabLst>
                          <a:tab pos="20193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проведение медицинских осмотров детей и работников ДОУ </a:t>
                      </a:r>
                      <a:endParaRPr lang="ru-RU" sz="105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01930" algn="l"/>
                        </a:tabLs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71538" y="142852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кабинет медицинской сестры ДОУ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C:\Documents and Settings\Директор\Рабочий стол\8 марта\гагарин\DSC051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71744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Директор\Рабочий стол\8 марта\гагарин\DSC051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214818"/>
            <a:ext cx="2981325" cy="223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Директор\Рабочий стол\8 марта\гагарин\DSC0516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286124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186634" cy="785794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B0F0"/>
                </a:solidFill>
              </a:rPr>
              <a:t>МБОУ «</a:t>
            </a:r>
            <a:r>
              <a:rPr lang="ru-RU" sz="3600" dirty="0" err="1" smtClean="0">
                <a:solidFill>
                  <a:srgbClr val="00B0F0"/>
                </a:solidFill>
              </a:rPr>
              <a:t>В-Талызинская</a:t>
            </a:r>
            <a:r>
              <a:rPr lang="ru-RU" sz="3600" dirty="0" smtClean="0">
                <a:solidFill>
                  <a:srgbClr val="00B0F0"/>
                </a:solidFill>
              </a:rPr>
              <a:t> </a:t>
            </a:r>
            <a:r>
              <a:rPr lang="ru-RU" sz="3600" dirty="0" err="1" smtClean="0">
                <a:solidFill>
                  <a:srgbClr val="00B0F0"/>
                </a:solidFill>
              </a:rPr>
              <a:t>сш</a:t>
            </a:r>
            <a:r>
              <a:rPr lang="ru-RU" sz="3600" dirty="0" smtClean="0">
                <a:solidFill>
                  <a:srgbClr val="00B0F0"/>
                </a:solidFill>
              </a:rPr>
              <a:t>»</a:t>
            </a:r>
            <a:endParaRPr lang="ru-RU" sz="2800" dirty="0" smtClean="0">
              <a:solidFill>
                <a:srgbClr val="00B0F0"/>
              </a:solidFill>
              <a:ea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857232"/>
          <a:ext cx="8786874" cy="307183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28759"/>
                <a:gridCol w="1714512"/>
                <a:gridCol w="2941616"/>
                <a:gridCol w="2701987"/>
              </a:tblGrid>
              <a:tr h="4295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Направление 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Социальные партнеры 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Задачи, решаемые в совместной работе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Формы работы с социальными партнерами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2258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Взаимодействие </a:t>
                      </a:r>
                      <a:r>
                        <a:rPr lang="ru-RU" sz="1400" dirty="0"/>
                        <a:t>с учреждениями образования, науки и культуры;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 </a:t>
                      </a:r>
                      <a:r>
                        <a:rPr lang="ru-RU" sz="1100" dirty="0" smtClean="0"/>
                        <a:t>МБОУ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 «МБОУ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0" dirty="0" err="1" smtClean="0"/>
                        <a:t>В-Талызинская</a:t>
                      </a:r>
                      <a:r>
                        <a:rPr lang="ru-RU" sz="1100" baseline="0" smtClean="0"/>
                        <a:t> средняя  школа</a:t>
                      </a:r>
                      <a:r>
                        <a:rPr lang="ru-RU" sz="1100" dirty="0" smtClean="0"/>
                        <a:t>»</a:t>
                      </a:r>
                      <a:endParaRPr lang="ru-RU" sz="1000" dirty="0" smtClean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3"/>
                        <a:buChar char=""/>
                        <a:tabLst>
                          <a:tab pos="201295" algn="l"/>
                        </a:tabLst>
                        <a:defRPr/>
                      </a:pPr>
                      <a:endParaRPr lang="ru-RU" sz="1200" dirty="0" smtClean="0"/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01295" algn="l"/>
                        </a:tabLst>
                      </a:pPr>
                      <a:r>
                        <a:rPr lang="ru-RU" sz="1200" dirty="0" smtClean="0"/>
                        <a:t>установление партнерских отношений детского сада и школы. 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01295" algn="l"/>
                        </a:tabLst>
                      </a:pPr>
                      <a:r>
                        <a:rPr lang="ru-RU" sz="1200" dirty="0" smtClean="0"/>
                        <a:t>создание преемственности образовательных систем «детский сад – начальная школа»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01295" algn="l"/>
                        </a:tabLst>
                      </a:pPr>
                      <a:r>
                        <a:rPr lang="ru-RU" sz="1200" dirty="0" smtClean="0"/>
                        <a:t>повышение уровня профессиональной компетентности педагогов и педагогической культуры родителей в подготовке детей к школе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01295" algn="l"/>
                        </a:tabLs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01930" algn="l"/>
                        </a:tabLst>
                      </a:pPr>
                      <a:r>
                        <a:rPr lang="ru-RU" sz="1200" dirty="0" smtClean="0"/>
                        <a:t>совместные мероприятия детского сада и школы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 3"/>
                        <a:buChar char=""/>
                        <a:tabLst>
                          <a:tab pos="201930" algn="l"/>
                        </a:tabLst>
                      </a:pPr>
                      <a:r>
                        <a:rPr lang="ru-RU" sz="1200" dirty="0" smtClean="0"/>
                        <a:t>мероприятия по ознакомлению детей со школой и школьной жизнью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 3"/>
                        <a:buChar char=""/>
                        <a:tabLst>
                          <a:tab pos="201930" algn="l"/>
                        </a:tabLst>
                      </a:pPr>
                      <a:r>
                        <a:rPr lang="ru-RU" sz="1200" dirty="0" smtClean="0"/>
                        <a:t>Мероприятия направленные на </a:t>
                      </a:r>
                      <a:r>
                        <a:rPr lang="ru-RU" sz="1200" dirty="0" err="1" smtClean="0"/>
                        <a:t>здоровьесбережение</a:t>
                      </a:r>
                      <a:r>
                        <a:rPr lang="ru-RU" sz="1200" dirty="0" smtClean="0"/>
                        <a:t> детей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01930" algn="l"/>
                        </a:tabLs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C:\Users\Александр\Desktop\DSC03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3240360" cy="280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лександр\Desktop\DSC033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573016"/>
            <a:ext cx="435597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6" y="0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143800" cy="100010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B0F0"/>
                </a:solidFill>
              </a:rPr>
              <a:t> </a:t>
            </a:r>
            <a:endParaRPr lang="ru-RU" sz="2800" dirty="0" smtClean="0">
              <a:solidFill>
                <a:srgbClr val="00B0F0"/>
              </a:solidFill>
              <a:ea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000109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61972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Посещение музея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ДОУ и школы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Александр\Desktop\DSC03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08720"/>
            <a:ext cx="407479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лександр\Desktop\DSC02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370790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лександр\Desktop\DSC021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37444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Александр\Desktop\DSC021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717032"/>
            <a:ext cx="410445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13"/>
            <a:ext cx="9144000" cy="6868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              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643998" cy="3781436"/>
          </a:xfrm>
        </p:spPr>
        <p:txBody>
          <a:bodyPr>
            <a:normAutofit fontScale="85000" lnSpcReduction="20000"/>
          </a:bodyPr>
          <a:lstStyle/>
          <a:p>
            <a:r>
              <a:rPr lang="ru-RU" sz="5800" b="1" dirty="0" smtClean="0">
                <a:solidFill>
                  <a:srgbClr val="FF0000"/>
                </a:solidFill>
              </a:rPr>
              <a:t> </a:t>
            </a:r>
            <a:endParaRPr lang="ru-RU" sz="58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          </a:t>
            </a:r>
          </a:p>
          <a:p>
            <a:endParaRPr lang="ru-RU" dirty="0"/>
          </a:p>
        </p:txBody>
      </p:sp>
      <p:pic>
        <p:nvPicPr>
          <p:cNvPr id="1027" name="Picture 3" descr="C:\Users\admin\Pictures\14381012.82dtm9dcd9.W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2643206" cy="30003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728" y="1142984"/>
            <a:ext cx="785818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i="1" dirty="0" smtClean="0">
                <a:solidFill>
                  <a:srgbClr val="FF0000"/>
                </a:solidFill>
              </a:rPr>
              <a:t> Спасибо за 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010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              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28604"/>
            <a:ext cx="8643998" cy="1785950"/>
          </a:xfrm>
        </p:spPr>
        <p:txBody>
          <a:bodyPr>
            <a:normAutofit fontScale="25000" lnSpcReduction="20000"/>
          </a:bodyPr>
          <a:lstStyle/>
          <a:p>
            <a:pPr lvl="0" algn="l"/>
            <a:r>
              <a:rPr lang="ru-RU" sz="9600" b="1" i="1" dirty="0" smtClean="0">
                <a:solidFill>
                  <a:srgbClr val="0070C0"/>
                </a:solidFill>
              </a:rPr>
              <a:t>             </a:t>
            </a:r>
            <a:r>
              <a:rPr lang="ru-RU" sz="9600" b="1" dirty="0" smtClean="0">
                <a:solidFill>
                  <a:srgbClr val="0070C0"/>
                </a:solidFill>
              </a:rPr>
              <a:t>Нет ничего хуже, чем воспитывать детей в однобоком ключе:   таким ключом не открывается ни одна дверь в этом мире, полном замков и запоров.</a:t>
            </a:r>
          </a:p>
          <a:p>
            <a:pPr algn="l"/>
            <a:r>
              <a:rPr lang="ru-RU" sz="9600" b="1" i="1" dirty="0" smtClean="0">
                <a:solidFill>
                  <a:srgbClr val="0070C0"/>
                </a:solidFill>
              </a:rPr>
              <a:t>                                                                           Борис Юрьевич  Кригер</a:t>
            </a:r>
            <a:endParaRPr lang="ru-RU" sz="9600" b="1" dirty="0" smtClean="0">
              <a:solidFill>
                <a:srgbClr val="0070C0"/>
              </a:solidFill>
            </a:endParaRPr>
          </a:p>
          <a:p>
            <a:r>
              <a:rPr lang="ru-RU" sz="5800" b="1" dirty="0" smtClean="0">
                <a:solidFill>
                  <a:srgbClr val="FF0000"/>
                </a:solidFill>
              </a:rPr>
              <a:t> </a:t>
            </a:r>
            <a:endParaRPr lang="ru-RU" sz="58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          </a:t>
            </a:r>
          </a:p>
          <a:p>
            <a:endParaRPr lang="ru-RU" dirty="0"/>
          </a:p>
        </p:txBody>
      </p:sp>
      <p:pic>
        <p:nvPicPr>
          <p:cNvPr id="6" name="Picture 2" descr="C:\Users\Александр\Desktop\DSC02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417646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лександр\Desktop\DSC02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060849"/>
            <a:ext cx="4104456" cy="302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6" y="0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Направления работы с социальными партнерами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543956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3900" dirty="0" smtClean="0"/>
          </a:p>
          <a:p>
            <a:r>
              <a:rPr lang="ru-RU" sz="1900" b="1" dirty="0" smtClean="0"/>
              <a:t>Взаимодействие с учреждением здравоохранения; </a:t>
            </a:r>
          </a:p>
          <a:p>
            <a:r>
              <a:rPr lang="ru-RU" sz="1900" b="1" dirty="0" smtClean="0"/>
              <a:t>Работа с семьями воспитанников детского сада.</a:t>
            </a:r>
            <a:r>
              <a:rPr lang="ru-RU" sz="2300" b="1" dirty="0" smtClean="0"/>
              <a:t> 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357298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   </a:t>
            </a:r>
            <a:r>
              <a:rPr lang="ru-RU" b="1" dirty="0" smtClean="0"/>
              <a:t>Работа с органами местного   самоуправления;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714489"/>
            <a:ext cx="83582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   </a:t>
            </a:r>
            <a:r>
              <a:rPr lang="ru-RU" b="1" dirty="0" smtClean="0"/>
              <a:t>Взаимодействие  с учреждениями образования и</a:t>
            </a:r>
          </a:p>
          <a:p>
            <a:pPr lvl="0"/>
            <a:r>
              <a:rPr lang="ru-RU" b="1" dirty="0" smtClean="0"/>
              <a:t>   культуры; </a:t>
            </a:r>
          </a:p>
          <a:p>
            <a:pPr lvl="0"/>
            <a:endParaRPr lang="ru-RU" b="1" dirty="0" smtClean="0"/>
          </a:p>
          <a:p>
            <a:pPr lvl="0"/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594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/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2928926" y="3071786"/>
          <a:ext cx="6500858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1474445158-3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89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488" y="1928802"/>
            <a:ext cx="6072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B0F0"/>
                </a:solidFill>
              </a:rPr>
              <a:t>Принципы, на основе которых коллектив нашего детского сада строит связи с социумом: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2000240"/>
            <a:ext cx="64293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200" b="1" dirty="0" smtClean="0"/>
              <a:t>добровольность, 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/>
              <a:t>равноправие сторон, 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/>
              <a:t>уважение интересов друг друга, 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/>
              <a:t>соблюдение законов и иных нормативных актов,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/>
              <a:t>обязательность исполнения договоренности,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/>
              <a:t>ответственность за нарушение соглашений.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1474445158-3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89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488" y="1928802"/>
            <a:ext cx="6072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3125" y="0"/>
            <a:ext cx="6543675" cy="7143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Цель: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714356"/>
            <a:ext cx="6929454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системы партнерства ДОУ с социальными институтами для обеспечения благоприятных условий всестороннего развития детей дошкольного возраста, их способностей и творческого потенциала.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Задачи: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1.Разработать стратегию и тактику организации взаимодействия с социально значимыми партнёрами.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2.Создать условия позитивного изменения ДОУ  в соответствии с требованиями ФГОС ДО и общественными ожиданиями.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3.Установить партнёрские отношения с сообществом для поддержания благоприятного (как для ДОУ, так и сообщества) общественного окружения.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4.Развивать у всех участников образовательного процесса коммуникативные способности, доброжелательность к окружающим, готовность к сотрудничеству и самореализации.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5.Стимулировать развитие активной гражданской позиции сопричастности к судьбе ДОУ.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6.Формировать положительный имидж ДОУ в местном социуме.</a:t>
            </a: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6" y="0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Дом культуры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95536" y="836712"/>
          <a:ext cx="8262660" cy="27277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5665"/>
                <a:gridCol w="2065665"/>
                <a:gridCol w="2065665"/>
                <a:gridCol w="2065665"/>
              </a:tblGrid>
              <a:tr h="46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Направление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Социальные партнеры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Задачи, решаемые в совместной работе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Формы работы с социальными партнерами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8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Взаимодействие </a:t>
                      </a:r>
                      <a:r>
                        <a:rPr lang="ru-RU" sz="1200" dirty="0"/>
                        <a:t>с учреждениями </a:t>
                      </a:r>
                      <a:r>
                        <a:rPr lang="ru-RU" sz="1200" dirty="0" smtClean="0"/>
                        <a:t>образования </a:t>
                      </a:r>
                      <a:r>
                        <a:rPr lang="ru-RU" sz="1200" dirty="0"/>
                        <a:t>и культуры;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cs typeface="Times New Roman"/>
                        </a:rPr>
                        <a:t>Сельский</a:t>
                      </a:r>
                      <a:r>
                        <a:rPr lang="ru-RU" sz="1200" baseline="0" dirty="0" smtClean="0">
                          <a:latin typeface="Calibri"/>
                          <a:cs typeface="Times New Roman"/>
                        </a:rPr>
                        <a:t> дом культуры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5580" algn="l"/>
                        </a:tabLst>
                      </a:pPr>
                      <a:r>
                        <a:rPr lang="ru-RU" sz="1200" kern="1200" dirty="0" smtClean="0"/>
                        <a:t>способствовать созданию образовательной системы ДОУ с домом</a:t>
                      </a:r>
                      <a:r>
                        <a:rPr lang="ru-RU" sz="1200" kern="1200" baseline="0" dirty="0" smtClean="0"/>
                        <a:t> культуры</a:t>
                      </a:r>
                      <a:r>
                        <a:rPr lang="ru-RU" sz="1200" kern="1200" dirty="0" smtClean="0"/>
                        <a:t> для развития творческого потенциала и познавательной активности участников образовательного процесса.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01930" algn="l"/>
                        </a:tabLst>
                      </a:pPr>
                      <a:r>
                        <a:rPr lang="ru-RU" sz="1200" dirty="0"/>
                        <a:t>участие воспитанников в 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мероприятиях, проводимых в ДК;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01930" algn="l"/>
                        </a:tabLst>
                      </a:pPr>
                      <a:r>
                        <a:rPr lang="ru-RU" sz="1200" dirty="0"/>
                        <a:t>посещение детьми кружков </a:t>
                      </a:r>
                      <a:r>
                        <a:rPr lang="ru-RU" sz="1200" dirty="0" smtClean="0"/>
                        <a:t>.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 descr="C:\Users\Александр\Desktop\DSC04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4176464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лександр\Desktop\DSC042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12976"/>
            <a:ext cx="3901108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5018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4" name="Picture 2" descr="C:\Users\Александр\Desktop\DSC04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60648"/>
            <a:ext cx="345638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6" descr="C:\Users\Александр\Desktop\20190603_110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96952" y="9261648"/>
            <a:ext cx="16515087" cy="7268444"/>
          </a:xfrm>
          <a:prstGeom prst="rect">
            <a:avLst/>
          </a:prstGeom>
          <a:noFill/>
        </p:spPr>
      </p:pic>
      <p:pic>
        <p:nvPicPr>
          <p:cNvPr id="2057" name="Picture 9" descr="C:\Users\Александр\Desktop\20190603_1105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16632"/>
            <a:ext cx="439248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лександр\Desktop\DSC042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3284984"/>
            <a:ext cx="345638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Александр\Desktop\DSC042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3140968"/>
            <a:ext cx="4176464" cy="2451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6" y="0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Сельская библиотека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67544" y="908720"/>
          <a:ext cx="8190652" cy="35772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7663"/>
                <a:gridCol w="2047663"/>
                <a:gridCol w="2047663"/>
                <a:gridCol w="2047663"/>
              </a:tblGrid>
              <a:tr h="447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Направление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Социальные партнеры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Задачи, решаемые в совместной работе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Формы работы с социальными партнерами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0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Взаимодействие </a:t>
                      </a:r>
                      <a:r>
                        <a:rPr lang="ru-RU" sz="1200" dirty="0"/>
                        <a:t>с учреждениями </a:t>
                      </a:r>
                      <a:r>
                        <a:rPr lang="ru-RU" sz="1200" dirty="0" smtClean="0"/>
                        <a:t>образования </a:t>
                      </a:r>
                      <a:r>
                        <a:rPr lang="ru-RU" sz="1200" dirty="0"/>
                        <a:t>и культуры;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Сельская</a:t>
                      </a:r>
                      <a:r>
                        <a:rPr lang="ru-RU" sz="12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библиотека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200"/>
                        </a:spcAft>
                        <a:buFont typeface="Wingdings 3"/>
                        <a:buChar char=""/>
                        <a:tabLst>
                          <a:tab pos="195580" algn="l"/>
                        </a:tabLst>
                      </a:pPr>
                      <a:r>
                        <a:rPr lang="ru-RU" sz="1200" kern="1200" dirty="0" smtClean="0"/>
                        <a:t> </a:t>
                      </a:r>
                      <a:r>
                        <a:rPr lang="ru-RU" sz="1200" dirty="0" smtClean="0"/>
                        <a:t>Воспитание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грамотного слушателя;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200"/>
                        </a:spcAft>
                        <a:buFont typeface="Wingdings 3"/>
                        <a:buChar char=""/>
                        <a:tabLst>
                          <a:tab pos="195580" algn="l"/>
                        </a:tabLst>
                      </a:pPr>
                      <a:r>
                        <a:rPr lang="ru-RU" sz="1200" dirty="0" smtClean="0"/>
                        <a:t>приобщение к культуре чтения художественной литературы.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558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91465" algn="l"/>
                        </a:tabLst>
                      </a:pPr>
                      <a:r>
                        <a:rPr lang="ru-RU" sz="1200" dirty="0" smtClean="0"/>
                        <a:t> использование фонда библиотеки для организации занятий с детьми, воспитателями, родителями.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91465" algn="l"/>
                        </a:tabLst>
                      </a:pPr>
                      <a:r>
                        <a:rPr lang="ru-RU" sz="1200" dirty="0" smtClean="0"/>
                        <a:t>организация выставок детской литературы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91465" algn="l"/>
                        </a:tabLst>
                      </a:pPr>
                      <a:r>
                        <a:rPr lang="ru-RU" sz="1200" dirty="0" smtClean="0"/>
                        <a:t>проведение бесед с детьми по прочитанным книгам сотрудниками библиотеки, просмотр презентаций.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3"/>
                        <a:buChar char=""/>
                        <a:tabLst>
                          <a:tab pos="201930" algn="l"/>
                        </a:tabLs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 descr="C:\Users\Александр\Desktop\DSC03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3852936" cy="2371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Александр\Desktop\IMG_20161026_1034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149080"/>
            <a:ext cx="3672408" cy="230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\Desktop\DSC03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360040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Александр\Desktop\IMG_20170322_093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6632"/>
            <a:ext cx="439248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Александр\Desktop\IMG-0b1a01e8de82cb0eae9dee304089c657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068960"/>
            <a:ext cx="374441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Александр\Desktop\IMG-7f4001bbc96d5df3d7afe6baaaae0412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5448" y="3140968"/>
            <a:ext cx="442900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556</Words>
  <Application>Microsoft Office PowerPoint</Application>
  <PresentationFormat>Экран (4:3)</PresentationFormat>
  <Paragraphs>208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       МБДОУ В-Талызинский детский сад  «Колосок»</vt:lpstr>
      <vt:lpstr>                 </vt:lpstr>
      <vt:lpstr>Направления работы с социальными партнерами</vt:lpstr>
      <vt:lpstr> Принципы, на основе которых коллектив нашего детского сада строит связи с социумом:</vt:lpstr>
      <vt:lpstr>Цель:</vt:lpstr>
      <vt:lpstr>Дом культуры </vt:lpstr>
      <vt:lpstr> </vt:lpstr>
      <vt:lpstr>Сельская библиотека</vt:lpstr>
      <vt:lpstr>Слайд 9</vt:lpstr>
      <vt:lpstr>Слайд 10</vt:lpstr>
      <vt:lpstr> </vt:lpstr>
      <vt:lpstr>МБОУ «В-Талызинская сш»</vt:lpstr>
      <vt:lpstr> </vt:lpstr>
      <vt:lpstr>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Боковской детский сад «Колокольчик»</dc:title>
  <dc:creator>admin</dc:creator>
  <cp:lastModifiedBy>Директор</cp:lastModifiedBy>
  <cp:revision>97</cp:revision>
  <dcterms:created xsi:type="dcterms:W3CDTF">2016-11-16T13:19:02Z</dcterms:created>
  <dcterms:modified xsi:type="dcterms:W3CDTF">2020-02-27T05:02:55Z</dcterms:modified>
</cp:coreProperties>
</file>