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71" r:id="rId4"/>
    <p:sldId id="270" r:id="rId5"/>
    <p:sldId id="261" r:id="rId6"/>
    <p:sldId id="262" r:id="rId7"/>
    <p:sldId id="263" r:id="rId8"/>
    <p:sldId id="264" r:id="rId9"/>
    <p:sldId id="257" r:id="rId10"/>
    <p:sldId id="258" r:id="rId11"/>
    <p:sldId id="267" r:id="rId12"/>
    <p:sldId id="265" r:id="rId13"/>
    <p:sldId id="268" r:id="rId14"/>
    <p:sldId id="269" r:id="rId15"/>
    <p:sldId id="260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95" d="100"/>
          <a:sy n="95" d="100"/>
        </p:scale>
        <p:origin x="-67" y="-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92889" y="428978"/>
            <a:ext cx="5441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Насекомые весной</a:t>
            </a:r>
            <a:endParaRPr lang="ru-RU" sz="4000" b="1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88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5960533" y="248356"/>
            <a:ext cx="5892800" cy="6062133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Стрекоза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Стрекозы живут около воды: рек, ручьев, озёр. Летает стрекоза очень быстро, ловко уворачивается. Скорость такая, что мчащегося на велосипеде человека догнать может.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Стрекозы – охотники. У них отличное зрение. Стрекозы как вертолёты носятся над водоёмом в поисках добычи. Их добыча – мелкие комары, мошки. Большая стрекоза нападает на </a:t>
            </a:r>
            <a:r>
              <a:rPr lang="ru-RU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стрекозок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поменьше. Не побрезгует гусеницей.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Когда стрекоза летит, ноги складывает домиком. Получается ловушка. Зазевался комар и попал в домик из её цепких лапок. Стрекоза сразу его в рот отправляет.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Стрекозы – красивые насекомые. Береги их. Они украшают природу.</a:t>
            </a:r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16" y="1207911"/>
            <a:ext cx="5773017" cy="384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1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08" y="959555"/>
            <a:ext cx="5521959" cy="4329289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6660443" y="464573"/>
            <a:ext cx="462844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8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8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Оказывается, у них есть специальные органы свечения. Они называются лантерны и располагаются на брюшке. Иногда светятся не только жучки, но и их личинки и яйца.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268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Светляки днем скрываются в густой траве или в листве и ветвях деревьев. Они ведут ночной образ жизни.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268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самочек светляков нет ни крыльев, ни надкрылий. Они походят на личинки. Светляки не употребляют пищу!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268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Они живут за счет запаса питательных веществ, накопленных на стадии личинки. Личинки же являются хищниками, питаются моллюсками и прячутся в их раковинах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60502" y="3030917"/>
            <a:ext cx="47896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8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8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сверчки поют для того, чтобы переговариваться между собой, так и светлячки светятся то ярче, то слабее, чтобы передавать друг другу сигналы об опасности.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268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Иногда жуки собираются в стаи и испускают все вместе яркие лучи.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6860503" y="4240924"/>
            <a:ext cx="479407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8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8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Светлячки могут светиться по-разному. Одни светятся непрерывно, другие — прерывисто, третьи — вспышками. Вспышки бывают длинными и короткими. Отличается и яркость свечения.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268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Некоторые светляки светятся очень ярко, а некоторые слабо. Многие жуки хорошо регулируют процессы свечения, могут уменьшать или увеличивать силу света, выключать свечение или испускать прерывистый свет.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8090" y="464573"/>
            <a:ext cx="242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Светлячок</a:t>
            </a:r>
            <a:endParaRPr lang="ru-RU" b="1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21" y="418747"/>
            <a:ext cx="4329112" cy="288607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27" y="3044951"/>
            <a:ext cx="5266165" cy="3519537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872241" y="1795178"/>
            <a:ext cx="259475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7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lang="ru-RU" sz="1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него стройное тело, очень длинные усики и мощные ноги.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знаете ли вы, где находятся у кузнечика уши?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Представьте себе — на ногах! Тонкая щель на голенях передних ноги есть уши кузнечиков.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вот «поют» кузнечики с помощью крыльев. На основании правого подкрылка у кузнечика есть маленькое «зеркальце» — прозрачная пластинка в рамке из толстой жилки, на левом подкрылке — тоже пластиночка, только непрозрачная, матовая. Окружающая ее жилка снабжена зубчиками и играет роль «смычка». Кузнечик трет одно крыло о другое и слышится стрекотание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604000" y="1783195"/>
            <a:ext cx="209973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7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Кузнечики любят жить в зарослях травы, густых кустарниках или на каменистых осыпях.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Они питаются соком растений, нектаром цветов, насекомыми. Да, да, кузнечики — хищники! Они могут с аппетитом закусить неосторожной бабочкой, мухой или вкусной личинкой.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 rot="10800000" flipV="1">
            <a:off x="5508976" y="258592"/>
            <a:ext cx="633306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7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природе у кузнечиков немало врагов. Охотятся за ними и птицы, и ловкие красавицы-лисоньки, и даже неутомимые охотники — лесные муравьи могут, навалившись всем муравейником, его поймать.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врагов кузнечики спасаются благодаря защитной окраске и своей ловкости.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Летом самка кузнечика откладывает яички в почву или на стебли растений. Следующей весной из них появляются личинки.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0932" y="0"/>
            <a:ext cx="171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Кузнечик</a:t>
            </a:r>
            <a:endParaRPr lang="ru-RU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0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58" y="424294"/>
            <a:ext cx="4109509" cy="363970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063" y="2878667"/>
            <a:ext cx="4212024" cy="3979333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7529689" y="647103"/>
            <a:ext cx="445911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7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нее продолговатое тело, прозрачные крылышки, на голове у насекомого есть усики. Семейству ос характерна типичная окраска в желто-черную полоску. Такой «боевой раскрас» помогает им выжить — яркие полосы отпугивают птиц, которые знают, что сочетание желтого и черного цвета принадлежит ядовитым насекомым.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знаете ли вы, что осы живут в гнездах, сделанных из тончайшей бумаги?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Насекомые отщипывают волокна древесины и мелко-мелко перетирают их, смачивая водой и клейкой слюной, затем тонким слоем наносят на гнездо так, что после высыхания получается бумажная масса. Осиные гнезда располагаются в укромных уголках — в дуплах старых деревьев, поленницах дров, под крышами строений.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Осы — жалящие насекомые. Когда оса жалит, она не только впрыскивает яд в свою жертву, но и кусает ее челюстями. В этом состоит ее отличие от пчелы.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Осы любят все сладкое и в летний день их можно увидеть вьющимися над банкой варенья, сочными фруктами или даже крошками сдобной булочки.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3822" y="1038578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Осы</a:t>
            </a:r>
            <a:endParaRPr lang="ru-RU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1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8" y="1439423"/>
            <a:ext cx="5464351" cy="4046977"/>
          </a:xfrm>
        </p:spPr>
      </p:pic>
      <p:sp>
        <p:nvSpPr>
          <p:cNvPr id="5" name="Прямоугольник 4"/>
          <p:cNvSpPr/>
          <p:nvPr/>
        </p:nvSpPr>
        <p:spPr>
          <a:xfrm>
            <a:off x="6016978" y="519290"/>
            <a:ext cx="557671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Клоп с необыкновенной сноровкой управляется со своими лапками и перемещается по воде, как конькобежец по льду. Раньше говорили, что клоп «меряет воду», из-за чего за ним и закрепилось широко известное название.</a:t>
            </a:r>
          </a:p>
          <a:p>
            <a:pPr fontAlgn="base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своей жизни клоп водомерка выбирает спокойные стоячие водоемы или реки с очень медленным течением. Благодаря своим удобным длинным лапкам, водомерка может с легкостью перемещаться не только по поверхности воды, но и по суше. Это дает клопу возможность жить у самой воды и выжидать там свою добычу.</a:t>
            </a:r>
          </a:p>
          <a:p>
            <a:pPr fontAlgn="base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зимнее время водомерки не активны и впадают в спячку, обосновавшись вблизи своего водоема. С наступлением холодов водомерки покидают водоёмы и находят себе убежища под корой старых пней или во . С наступлением тепла они снова начинают прежнюю жизнь, активно размножаются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Водомерки откладывают свои яйца на листьях водных растений, Три пары ног помогают своей хозяйке так легко бегать по водной глади, что мы удивляемся: как это у них так получается? Оказывается, на лапки водомерки одеты подушечки из густых волосков, которые покрыты жиром. Впрочем, и тело покрыто отталкивающими воду волосками, поэтому она всегда выходит из воды сухой.</a:t>
            </a:r>
            <a:endParaRPr lang="ru-RU" sz="1400" b="1" i="0" dirty="0">
              <a:solidFill>
                <a:srgbClr val="444444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7467" y="334624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Водомерка</a:t>
            </a:r>
            <a:endParaRPr lang="ru-RU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1930" y="465102"/>
            <a:ext cx="6260070" cy="5822809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Муравьи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тёплое время года повсюду можно встретить муравьев. Бегают по своим муравьиным делам туда-сюда. Кажется, они такие мелкие и глупые. На самом деле муравьи – умные насекомые. Их мозг работает, как мощный компьютер. Так говорят учёные.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Муравьи – сильные насекомые. Муравей поднимает груз в 50 раз тяжелее его самого.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Маленький муравей не даст себя в обиду. Он брызгает на обидчиков муравьиной кислотой. Муравьиная кислота едкая. От неё даже бывают ожоги.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Людям муравьиная кислота не страшна. Но трогать муравьёв, разорять муравейники нельзя. Муравьи – полезные насекомые в лесу.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78" y="1260622"/>
            <a:ext cx="5414609" cy="402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7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_4cd7bc6224b01.jpg" id="4" name="Picture 1"/>
          <p:cNvPicPr>
            <a:picLocks noChangeAspect="1"/>
          </p:cNvPicPr>
          <p:nvPr/>
        </p:nvPicPr>
        <p:blipFill>
          <a:blip cstate="print" r:embed="rId2"/>
          <a:srcRect b="35"/>
          <a:stretch>
            <a:fillRect/>
          </a:stretch>
        </p:blipFill>
        <p:spPr bwMode="auto">
          <a:xfrm>
            <a:off x="1140178" y="270933"/>
            <a:ext cx="10148711" cy="6254045"/>
          </a:xfrm>
          <a:prstGeom prst="rect">
            <a:avLst/>
          </a:prstGeom>
          <a:ln cap="sq" cmpd="thickThin" w="88900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481689" y="338667"/>
            <a:ext cx="3212739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>
                <a:solidFill>
                  <a:srgbClr val="FF0000"/>
                </a:solidFill>
                <a:latin charset="0" panose="020B0604030504040204" pitchFamily="34" typeface="Tahoma"/>
                <a:ea charset="0" panose="020B0604030504040204" pitchFamily="34" typeface="Tahoma"/>
                <a:cs charset="0" panose="020B0604030504040204" pitchFamily="34" typeface="Tahoma"/>
              </a:rPr>
              <a:t>Устройство муравейника</a:t>
            </a:r>
            <a:endParaRPr b="1" dirty="0" lang="ru-RU">
              <a:solidFill>
                <a:srgbClr val="FF0000"/>
              </a:solidFill>
              <a:latin charset="0" panose="020B0604030504040204" pitchFamily="34" typeface="Tahoma"/>
              <a:ea charset="0" panose="020B0604030504040204" pitchFamily="34" typeface="Tahoma"/>
              <a:cs charset="0" panose="020B0604030504040204" pitchFamily="34"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4286890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юдмила\Downloads\жу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779" y="792163"/>
            <a:ext cx="5022849" cy="3767137"/>
          </a:xfrm>
          <a:prstGeom prst="rect">
            <a:avLst/>
          </a:prstGeom>
          <a:noFill/>
        </p:spPr>
      </p:pic>
      <p:sp>
        <p:nvSpPr>
          <p:cNvPr id="5" name="AutoShape 10"/>
          <p:cNvSpPr>
            <a:spLocks/>
          </p:cNvSpPr>
          <p:nvPr/>
        </p:nvSpPr>
        <p:spPr bwMode="auto">
          <a:xfrm rot="18359254">
            <a:off x="5731667" y="3491639"/>
            <a:ext cx="3081820" cy="753442"/>
          </a:xfrm>
          <a:prstGeom prst="rightArrow">
            <a:avLst>
              <a:gd name="adj1" fmla="val 32000"/>
              <a:gd name="adj2" fmla="val 63992"/>
            </a:avLst>
          </a:prstGeom>
          <a:gradFill rotWithShape="0">
            <a:gsLst>
              <a:gs pos="0">
                <a:srgbClr val="D03317"/>
              </a:gs>
              <a:gs pos="100000">
                <a:srgbClr val="A21415"/>
              </a:gs>
            </a:gsLst>
            <a:lin ang="5400000"/>
          </a:gradFill>
          <a:ln w="12700" cap="flat" cmpd="sng">
            <a:noFill/>
            <a:prstDash val="solid"/>
            <a:miter lim="0"/>
            <a:headEnd/>
            <a:tailEnd/>
          </a:ln>
          <a:effectLst>
            <a:outerShdw dist="25400" dir="5400000" algn="ctr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endParaRPr lang="ru-RU" sz="2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AutoShape 8"/>
          <p:cNvSpPr>
            <a:spLocks/>
          </p:cNvSpPr>
          <p:nvPr/>
        </p:nvSpPr>
        <p:spPr bwMode="auto">
          <a:xfrm rot="17969550">
            <a:off x="7877291" y="3632178"/>
            <a:ext cx="2015283" cy="754559"/>
          </a:xfrm>
          <a:prstGeom prst="rightArrow">
            <a:avLst>
              <a:gd name="adj1" fmla="val 32000"/>
              <a:gd name="adj2" fmla="val 63897"/>
            </a:avLst>
          </a:prstGeom>
          <a:gradFill rotWithShape="0">
            <a:gsLst>
              <a:gs pos="0">
                <a:srgbClr val="D03317"/>
              </a:gs>
              <a:gs pos="100000">
                <a:srgbClr val="A21415"/>
              </a:gs>
            </a:gsLst>
            <a:lin ang="5400000"/>
          </a:gradFill>
          <a:ln w="12700" cap="flat" cmpd="sng">
            <a:noFill/>
            <a:prstDash val="solid"/>
            <a:miter lim="0"/>
            <a:headEnd/>
            <a:tailEnd/>
          </a:ln>
          <a:effectLst>
            <a:outerShdw dist="25400" dir="5400000" algn="ctr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endParaRPr lang="ru-RU" sz="2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 rot="14032872">
            <a:off x="10451489" y="3816590"/>
            <a:ext cx="1626382" cy="753443"/>
          </a:xfrm>
          <a:prstGeom prst="rightArrow">
            <a:avLst>
              <a:gd name="adj1" fmla="val 32000"/>
              <a:gd name="adj2" fmla="val 6403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ru-RU" sz="2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AutoShape 11"/>
          <p:cNvSpPr>
            <a:spLocks/>
          </p:cNvSpPr>
          <p:nvPr/>
        </p:nvSpPr>
        <p:spPr bwMode="auto">
          <a:xfrm>
            <a:off x="5565422" y="5336544"/>
            <a:ext cx="1444978" cy="2627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35717" tIns="35717" rIns="35717" bIns="35717" anchor="ctr"/>
          <a:lstStyle/>
          <a:p>
            <a:r>
              <a:rPr lang="ru-RU" b="1" dirty="0">
                <a:solidFill>
                  <a:srgbClr val="D41D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Брюшко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H="1" flipV="1">
            <a:off x="8060469" y="5151878"/>
            <a:ext cx="1010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D41D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Грудь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H="1" flipV="1">
            <a:off x="10566400" y="4659768"/>
            <a:ext cx="11175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D41D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Голова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93422" y="529418"/>
            <a:ext cx="436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признаки насекомого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8622" y="1783645"/>
            <a:ext cx="4785679" cy="252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093" indent="-241093">
              <a:spcBef>
                <a:spcPts val="2250"/>
              </a:spcBef>
              <a:buClr>
                <a:srgbClr val="EBEBEB"/>
              </a:buClr>
              <a:buSzPct val="75000"/>
              <a:buNone/>
            </a:pP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Шесть ног</a:t>
            </a:r>
          </a:p>
          <a:p>
            <a:pPr marL="241093" indent="-241093">
              <a:spcBef>
                <a:spcPts val="2250"/>
              </a:spcBef>
              <a:buClr>
                <a:srgbClr val="EBEBEB"/>
              </a:buClr>
              <a:buSzPct val="75000"/>
              <a:buNone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Три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 тела - голова, грудь, брюшко</a:t>
            </a:r>
          </a:p>
          <a:p>
            <a:pPr marL="241093" indent="-241093">
              <a:spcBef>
                <a:spcPts val="2250"/>
              </a:spcBef>
              <a:buClr>
                <a:srgbClr val="EBEBEB"/>
              </a:buClr>
              <a:buSzPct val="75000"/>
              <a:buNone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большинстве случаев у насекомых есть крылья</a:t>
            </a:r>
          </a:p>
        </p:txBody>
      </p:sp>
    </p:spTree>
    <p:extLst>
      <p:ext uri="{BB962C8B-B14F-4D97-AF65-F5344CB8AC3E}">
        <p14:creationId xmlns:p14="http://schemas.microsoft.com/office/powerpoint/2010/main" val="29376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378" y="499533"/>
            <a:ext cx="11740443" cy="1658198"/>
          </a:xfrm>
        </p:spPr>
        <p:txBody>
          <a:bodyPr>
            <a:normAutofit/>
          </a:bodyPr>
          <a:lstStyle/>
          <a:p>
            <a:r>
              <a:rPr b="1" dirty="0" lang="ru-RU" sz="2800">
                <a:solidFill>
                  <a:srgbClr val="FF0000"/>
                </a:solidFill>
                <a:latin charset="0" panose="020B0604030504040204" pitchFamily="34" typeface="Tahoma"/>
                <a:ea charset="0" panose="020B0604030504040204" pitchFamily="34" typeface="Tahoma"/>
                <a:cs charset="0" panose="020B0604030504040204" pitchFamily="34" typeface="Tahoma"/>
              </a:rPr>
              <a:t>Насекомые обитают во всех средах - в воздухе, на земле и в воде.</a:t>
            </a:r>
            <a:br>
              <a:rPr b="1" dirty="0" lang="ru-RU" sz="2800">
                <a:solidFill>
                  <a:srgbClr val="FF0000"/>
                </a:solidFill>
                <a:latin charset="0" panose="020B0604030504040204" pitchFamily="34" typeface="Tahoma"/>
                <a:ea charset="0" panose="020B0604030504040204" pitchFamily="34" typeface="Tahoma"/>
                <a:cs charset="0" panose="020B0604030504040204" pitchFamily="34" typeface="Tahoma"/>
              </a:rPr>
            </a:br>
            <a:endParaRPr b="1" dirty="0" lang="ru-RU" sz="2800">
              <a:solidFill>
                <a:srgbClr val="FF0000"/>
              </a:solidFill>
              <a:latin charset="0" panose="020B0604030504040204" pitchFamily="34" typeface="Tahoma"/>
              <a:ea charset="0" panose="020B0604030504040204" pitchFamily="34" typeface="Tahoma"/>
              <a:cs charset="0" panose="020B0604030504040204" pitchFamily="34" typeface="Tahoma"/>
            </a:endParaRPr>
          </a:p>
        </p:txBody>
      </p:sp>
      <p:pic>
        <p:nvPicPr>
          <p:cNvPr descr="http://img.qwled.com/i/11c711a5d57863e31f9d74b0f0849ac4.jpg" id="4" name="Picture 10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rcRect b="226" r="16"/>
          <a:stretch>
            <a:fillRect/>
          </a:stretch>
        </p:blipFill>
        <p:spPr bwMode="auto">
          <a:xfrm>
            <a:off x="1021003" y="1731605"/>
            <a:ext cx="3889664" cy="2736304"/>
          </a:xfrm>
          <a:prstGeom prst="rect">
            <a:avLst/>
          </a:prstGeom>
          <a:ln cap="sq" cmpd="thickThin" w="88900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descr="http://im3-tub-ru.yandex.net/i?id=222ece8c5e3e078aaf53b5b5574122e1-62-144&amp;n=21" id="5" name="Picture 8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7076929" y="1731605"/>
            <a:ext cx="3857072" cy="2736304"/>
          </a:xfrm>
          <a:prstGeom prst="rect">
            <a:avLst/>
          </a:prstGeom>
          <a:ln cap="sq" cmpd="thickThin" w="88900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descr="Медведка" id="6" name="Picture 12"/>
          <p:cNvPicPr>
            <a:picLocks noChangeArrowheads="1" noChangeAspect="1"/>
          </p:cNvPicPr>
          <p:nvPr/>
        </p:nvPicPr>
        <p:blipFill>
          <a:blip cstate="print" r:embed="rId4"/>
          <a:srcRect b="73" r="60"/>
          <a:stretch>
            <a:fillRect/>
          </a:stretch>
        </p:blipFill>
        <p:spPr bwMode="auto">
          <a:xfrm>
            <a:off x="3833874" y="3980951"/>
            <a:ext cx="4218469" cy="2736304"/>
          </a:xfrm>
          <a:prstGeom prst="rect">
            <a:avLst/>
          </a:prstGeom>
          <a:ln cap="sq" cmpd="thickThin" w="88900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7790974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encrypted-tbn0.gstatic.com/images?q=tbn:ANd9GcT7oJJ7hASvn2iAw4kME_e5Lfb3_nh7IAFAnyYiwnFBH8ThM5MziA" id="4" name="Picture 4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 bwMode="auto">
          <a:xfrm>
            <a:off x="682270" y="558799"/>
            <a:ext cx="3548964" cy="2510656"/>
          </a:xfrm>
          <a:prstGeom prst="rect">
            <a:avLst/>
          </a:prstGeom>
          <a:ln cap="sq" cmpd="thickThin" w="88900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descr="https://encrypted-tbn0.gstatic.com/images?q=tbn:ANd9GcRcE9Ac5faUuh46eeey6LKSyfPhgQU4S4nakB0DlXPXHd-yrb_e" id="5" name="Picture 1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6751086" y="604065"/>
            <a:ext cx="3384376" cy="2376264"/>
          </a:xfrm>
          <a:prstGeom prst="rect">
            <a:avLst/>
          </a:prstGeom>
          <a:ln cap="sq" cmpd="thickThin" w="88900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descr="http://im3-tub-ru.yandex.net/i?id=9be0fba265b1c51f2400a3f7330315af-59-144&amp;n=21" id="6" name="Picture 10"/>
          <p:cNvPicPr>
            <a:picLocks noChangeArrowheads="1" noChangeAspect="1"/>
          </p:cNvPicPr>
          <p:nvPr/>
        </p:nvPicPr>
        <p:blipFill>
          <a:blip cstate="print" r:embed="rId4"/>
          <a:stretch>
            <a:fillRect/>
          </a:stretch>
        </p:blipFill>
        <p:spPr bwMode="auto">
          <a:xfrm>
            <a:off x="657224" y="3657601"/>
            <a:ext cx="3548964" cy="2533351"/>
          </a:xfrm>
          <a:prstGeom prst="rect">
            <a:avLst/>
          </a:prstGeom>
          <a:ln cap="sq" cmpd="thickThin" w="88900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descr="http://im1-tub-ru.yandex.net/i?id=3327beb989859b23b881605781540c72-41-144&amp;n=21" id="7" name="Picture 8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6751086" y="3802927"/>
            <a:ext cx="3428345" cy="2467518"/>
          </a:xfrm>
          <a:prstGeom prst="rect">
            <a:avLst/>
          </a:prstGeom>
          <a:ln cap="sq" cmpd="thickThin" w="88900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776132" y="711200"/>
            <a:ext cx="3403299" cy="2178756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86222" y="711200"/>
            <a:ext cx="3087419" cy="2178756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133066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5911" y="959556"/>
            <a:ext cx="4634470" cy="4818309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Муха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Муху знают все. Она вредная и назойливая. Жужжит, жужжит.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мухи шесть ног и четыре крыла.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Крылья прозрачные. Два передних крыла для полёта. Задние крылья для равновесия в полёте. Они называются </a:t>
            </a:r>
            <a:r>
              <a:rPr lang="ru-RU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жужальца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ногах у мухи есть липучки. Они помогают мухе ползать даже вверх ногами.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Муха переносит разные болезни. Она ползает везде, и к лапкам прилипает грязь с микробами. Проползёт муха по чистому месту и оставит на нём микробов.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9" y="959556"/>
            <a:ext cx="5599288" cy="513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6711" y="1140178"/>
            <a:ext cx="5853670" cy="4637687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Бабочки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Бабочки – красота природы. Их много вокруг. Окраска бабочек разная. Это радует наши глаза.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Бабочки бывают маленькие и большие. Их тело покрыто мелкими чешуйками.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Бабочки питаются нектаром цветов. Они пьют его хоботком. Весной, когда цветов ещё мало, бабочки пьют сок берёзы или клёна.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4" y="378742"/>
            <a:ext cx="4670072" cy="37360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399" y="3996977"/>
            <a:ext cx="2923467" cy="209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0178" y="587022"/>
            <a:ext cx="5599289" cy="5429955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Комар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Отгадай загадку: "Серый. С двумя крыльями. Летит - звенит. Больно кусается." На голове у комара усы и хоботок. Комар звуков не издаёт. Звон идёт от комариных крыльев. Летит комар, а крылья тонко дребезжат. Получается звон.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 не любим комаров. Усядется комар на человека или животное, хоботком проткнёт кожу и кровь пьёт. Под кожу попадёт ядовитая комариная слюна. Из-за этого яда место укуса долго чешется. Комары летят на тепло. Вечерами и ночью тёплых животных найти проще. Кусают нас только </a:t>
            </a:r>
            <a:r>
              <a:rPr lang="ru-RU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комарихи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А комары пьют цветочный нектар. Их хоботки очень тонкие. Толстую кожу человека и шкуру животного они не прокусят.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14" y="970843"/>
            <a:ext cx="4971610" cy="470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Людмила\Downloads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94" y="487034"/>
            <a:ext cx="4392488" cy="30492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9" descr="C:\Users\Людмила\Downloads\pche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7554" y="3306186"/>
            <a:ext cx="4543613" cy="34077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762043" y="1004711"/>
            <a:ext cx="5192889" cy="5192889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Пчела</a:t>
            </a:r>
          </a:p>
          <a:p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Пчела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проносит в улей нектар, из которого она делает мёд. А в качестве строительного материала использует воск, выделяемый железами на брюшке, и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прополис(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пчелиный клей), который насекомые добывают из почек растений.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1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0489" y="620890"/>
            <a:ext cx="5689600" cy="577991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ru-RU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Божья коровка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Небольшой жук божья коровка известен всем. У неё есть два жёстких и прочных крыла жёлтого, оранжевого или красного цвета с чёрненькими точками. А под ними прячутся мягкие крылышки.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Верхние крылья для защиты. Нижние крылья для полёта. Надо божьей коровке полететь, верхние крылья поднимаются, нижние расправляются, и жук летит.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обижай божью коровку. Она – верный друг и помощник. В саду и в теплицах на растениях поселяются вредители – тли. Тли высасывают соки из листьев. Листья засыхают, сворачиваются и опадают.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божья коровка поедает тлей, спасая растения. Божью коровку разводят специально и выпускают на огороды. Там она борется с тлями, помогая людям.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41" y="485422"/>
            <a:ext cx="5284651" cy="576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3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81</TotalTime>
  <Words>1325</Words>
  <Application>Microsoft Office PowerPoint</Application>
  <PresentationFormat>Произвольный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Метрополия</vt:lpstr>
      <vt:lpstr>Презентация PowerPoint</vt:lpstr>
      <vt:lpstr>Презентация PowerPoint</vt:lpstr>
      <vt:lpstr>Насекомые обитают во всех средах - в воздухе, на земле и в воде.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Admin</cp:lastModifiedBy>
  <cp:revision>13</cp:revision>
  <dcterms:created xsi:type="dcterms:W3CDTF">2020-05-16T13:04:11Z</dcterms:created>
  <dcterms:modified xsi:type="dcterms:W3CDTF">2021-09-19T06:57:01Z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601077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