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03" r:id="rId5"/>
    <p:sldId id="296" r:id="rId6"/>
    <p:sldId id="316" r:id="rId7"/>
    <p:sldId id="317" r:id="rId8"/>
    <p:sldId id="319" r:id="rId9"/>
    <p:sldId id="297" r:id="rId10"/>
    <p:sldId id="320" r:id="rId11"/>
    <p:sldId id="321" r:id="rId12"/>
    <p:sldId id="323" r:id="rId13"/>
    <p:sldId id="322" r:id="rId14"/>
    <p:sldId id="298" r:id="rId15"/>
    <p:sldId id="310" r:id="rId16"/>
    <p:sldId id="313" r:id="rId17"/>
    <p:sldId id="305" r:id="rId18"/>
    <p:sldId id="326" r:id="rId19"/>
    <p:sldId id="327" r:id="rId20"/>
    <p:sldId id="329" r:id="rId21"/>
    <p:sldId id="300" r:id="rId22"/>
    <p:sldId id="331" r:id="rId23"/>
    <p:sldId id="333" r:id="rId24"/>
    <p:sldId id="31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BF26-1A91-4631-887C-6C3B1204A2FC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4E23-A7B7-4806-8F58-CAEBF1B6A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8431-DAC1-490A-BFF8-1F81F7EA0DDC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8D37-E1A4-4158-9F8E-AAFFE688C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D5E1-E6A6-44C6-87E7-E6A681CE06E3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ABC3-C603-420B-BEF0-342359482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7726-6856-400A-97DF-63D7E45E71A6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CC43-6B6B-4339-9432-A13691419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14CD-FA80-4367-9C00-7944AA5BAB53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736E-6164-4956-8A07-D31800E69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01F7-AA70-4B51-B853-B7A5466DDE48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9ED-0306-4327-892A-A9CC92651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F49D-E21A-4E5B-BB6B-01E3889445DF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EB06-69BF-44C5-9458-4AEBDA02F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4FEA-A079-4B6C-B3C2-F2DCEAF31AD2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4489-4FBF-4279-A090-A90A88AAF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1CB4-4FAE-4E83-B91A-8A219D47329F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EA7A-E90C-4814-859E-B704CE93F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7B38-FFB6-4A4B-8921-9938F6F43FF9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FD41-DA1C-47BA-B73F-AEF1E4677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57A73-9EA4-4FF6-8100-B8C49D9E740B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F4B1D9-C7A6-478A-BD4C-F618AF974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660312" cy="78125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«Профилактика </a:t>
            </a:r>
            <a:r>
              <a:rPr lang="ru-RU" sz="3600" b="1" dirty="0" err="1" smtClean="0">
                <a:solidFill>
                  <a:srgbClr val="7030A0"/>
                </a:solidFill>
                <a:latin typeface="Comic Sans MS" pitchFamily="66" charset="0"/>
              </a:rPr>
              <a:t>дискалькулии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 у детей 5-7 лет с ТНР»</a:t>
            </a:r>
            <a:endParaRPr lang="ru-RU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40" y="1000108"/>
            <a:ext cx="3357586" cy="1428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3143240" y="1196752"/>
            <a:ext cx="335758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бюджетное дошкольное образовательное учреждение детский сад № 29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dirty="0" smtClean="0">
                <a:latin typeface="+mn-lt"/>
                <a:cs typeface="+mn-cs"/>
              </a:rPr>
              <a:t>Города Кузнецка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851920" y="5143512"/>
            <a:ext cx="44919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Подготовила: учитель-логопед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Шмарева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 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Юрий\Desktop\ПРОЕКТ СЧЕТ\Новая папка (2)\20220418_093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608512" cy="3131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0485"/>
            <a:ext cx="4784896" cy="311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692696"/>
            <a:ext cx="4209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Палочки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Кюизенера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ий\Desktop\ПРОЕКТ СЧЕТ\фото\20220411_10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9" y="1369645"/>
            <a:ext cx="429086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Юрий\Desktop\ПРОЕКТ СЧЕТ\фото\20220411_105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24" y="1369645"/>
            <a:ext cx="410397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Юрий\Desktop\0b3d0b2a6870583e0f9d223b5f04bdb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7" y="1323627"/>
            <a:ext cx="3723234" cy="508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Юрий\Desktop\ПРОЕКТ СЧЕТ\фото\20220411_110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1" y="1193658"/>
            <a:ext cx="4224873" cy="539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Юрий\Desktop\ПРОЕКТ СЧЕТ\фото\20220411_11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6" y="1358969"/>
            <a:ext cx="392866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Юрий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777880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Юрий\Desktop\0b3d0b2a6870583e0f9d223b5f04bdb4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46" y="1216788"/>
            <a:ext cx="3794232" cy="523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Юрий\Desktop\ПРОЕКТ СЧЕТ\фото\20220411_110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6" y="1294131"/>
            <a:ext cx="4104456" cy="515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Юрий\Desktop\ПРОЕКТ СЧЕТ\фото\20220411_110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410302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81" y="1926148"/>
            <a:ext cx="4500414" cy="437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88640"/>
            <a:ext cx="4602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Профилактика </a:t>
            </a:r>
            <a:r>
              <a:rPr lang="ru-RU" sz="2000" b="1" i="1" dirty="0" err="1">
                <a:solidFill>
                  <a:srgbClr val="7030A0"/>
                </a:solidFill>
              </a:rPr>
              <a:t>практогностической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дискалькулии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Юрий\Desktop\ПРОЕКТ СЧЕТ\фото\20220411_1047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059" y="1757972"/>
            <a:ext cx="4230642" cy="473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Юрий\Desktop\ПРОЕКТ СЧЕТ\фото\4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83" y="548680"/>
            <a:ext cx="4117810" cy="482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1822" y="188640"/>
            <a:ext cx="4081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Профилактика </a:t>
            </a:r>
            <a:r>
              <a:rPr lang="ru-RU" sz="2000" b="1" i="1" dirty="0" err="1">
                <a:solidFill>
                  <a:srgbClr val="7030A0"/>
                </a:solidFill>
              </a:rPr>
              <a:t>практогностической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дискалькулии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C:\Users\Юрий\Desktop\ПРОЕКТ СЧЕТ\титул 3\ТИТУЛ соник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4" y="908720"/>
            <a:ext cx="427168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Юрий\Desktop\ПРОЕКТ СЧЕТ\фото\20220411_104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97" y="1484784"/>
            <a:ext cx="4356397" cy="4917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188640"/>
            <a:ext cx="4242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Профилактика </a:t>
            </a:r>
            <a:r>
              <a:rPr lang="ru-RU" sz="2000" b="1" i="1" dirty="0" err="1">
                <a:solidFill>
                  <a:srgbClr val="7030A0"/>
                </a:solidFill>
              </a:rPr>
              <a:t>практогностической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дискалькулии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Юрий\Desktop\ПРОЕКТ СЧЕТ\фото\20220411_104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22" y="1547905"/>
            <a:ext cx="3856518" cy="4791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C:\Users\Юрий\Desktop\ПРОЕКТ СЧЕТ\фото\20220411_1038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/>
          <a:stretch/>
        </p:blipFill>
        <p:spPr bwMode="auto">
          <a:xfrm>
            <a:off x="393582" y="836712"/>
            <a:ext cx="4249430" cy="468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88640"/>
            <a:ext cx="4458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Профилактика </a:t>
            </a:r>
            <a:r>
              <a:rPr lang="ru-RU" sz="2000" b="1" i="1" dirty="0" err="1">
                <a:solidFill>
                  <a:srgbClr val="7030A0"/>
                </a:solidFill>
              </a:rPr>
              <a:t>практогностической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дискалькулии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" name="Picture 12" descr="C:\Users\Юрий\Desktop\ПРОЕКТ СЧЕТ\фото\20220411_103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12" y="1486886"/>
            <a:ext cx="3976739" cy="4719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7" y="404664"/>
            <a:ext cx="3676585" cy="344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86682" y="188640"/>
            <a:ext cx="4756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Профилактика </a:t>
            </a:r>
            <a:r>
              <a:rPr lang="ru-RU" sz="2000" b="1" i="1" dirty="0" err="1">
                <a:solidFill>
                  <a:srgbClr val="7030A0"/>
                </a:solidFill>
              </a:rPr>
              <a:t>практогностической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дискалькулии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95" y="2996952"/>
            <a:ext cx="3096344" cy="35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76" y="1687567"/>
            <a:ext cx="3230224" cy="388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6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857356" y="500063"/>
            <a:ext cx="5214974" cy="714359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Дискалькулия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23528" y="1571612"/>
            <a:ext cx="8568952" cy="4525963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Дискалькулия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специфическое нарушение счетных навыков, обнаруживаемое на начальной стадии обучения счету.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Дискалькулия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является    следствием  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недостаточной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познавательных   и   речевых  предпосылок,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Обеспечивающих становление данного навыка.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Юрий\Desktop\0b3d0b2a6870583e0f9d223b5f04bdb4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5003" r="7300" b="5620"/>
          <a:stretch/>
        </p:blipFill>
        <p:spPr bwMode="auto">
          <a:xfrm>
            <a:off x="4319972" y="1190273"/>
            <a:ext cx="2740269" cy="3181308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Профилактика </a:t>
            </a:r>
            <a:r>
              <a:rPr lang="ru-RU" sz="2400" b="1" i="1" dirty="0" smtClean="0">
                <a:solidFill>
                  <a:srgbClr val="7030A0"/>
                </a:solidFill>
              </a:rPr>
              <a:t>графической </a:t>
            </a:r>
            <a:r>
              <a:rPr lang="ru-RU" sz="2400" b="1" i="1" dirty="0" err="1">
                <a:solidFill>
                  <a:srgbClr val="7030A0"/>
                </a:solidFill>
              </a:rPr>
              <a:t>дискалькулии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9" name="Picture 2" descr="C:\Users\Юрий\Desktop\ПРОЕКТ СЧЕТ\фото\20220411_1101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" b="3198"/>
          <a:stretch/>
        </p:blipFill>
        <p:spPr bwMode="auto">
          <a:xfrm>
            <a:off x="5690106" y="2881224"/>
            <a:ext cx="2972230" cy="361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Юрий\Desktop\ТИТУЛ лабири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8" y="1124743"/>
            <a:ext cx="2923934" cy="3490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Юрий\Desktop\раб стол ноябрь21\ПРОЕКТ СЧЕТ\фото\20220411_092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15124"/>
            <a:ext cx="4104000" cy="307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Профилактика </a:t>
            </a:r>
            <a:r>
              <a:rPr lang="ru-RU" sz="2400" b="1" i="1" dirty="0" smtClean="0">
                <a:solidFill>
                  <a:srgbClr val="7030A0"/>
                </a:solidFill>
              </a:rPr>
              <a:t>графической </a:t>
            </a:r>
            <a:r>
              <a:rPr lang="ru-RU" sz="2400" b="1" i="1" dirty="0" err="1">
                <a:solidFill>
                  <a:srgbClr val="7030A0"/>
                </a:solidFill>
              </a:rPr>
              <a:t>дискалькулии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7" name="Содержимое 9" descr="slide_5.jpg"/>
          <p:cNvPicPr>
            <a:picLocks noChangeAspect="1"/>
          </p:cNvPicPr>
          <p:nvPr/>
        </p:nvPicPr>
        <p:blipFill rotWithShape="1">
          <a:blip r:embed="rId2"/>
          <a:srcRect t="10030"/>
          <a:stretch/>
        </p:blipFill>
        <p:spPr>
          <a:xfrm>
            <a:off x="493871" y="1144998"/>
            <a:ext cx="4798209" cy="3084874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1" descr="C:\Users\Юрий\Desktop\ПРОЕКТ СЧЕТ\фото\20220414_120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00" y="3068960"/>
            <a:ext cx="5280049" cy="3336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Профилактика </a:t>
            </a:r>
            <a:r>
              <a:rPr lang="ru-RU" sz="2400" b="1" i="1" dirty="0" smtClean="0">
                <a:solidFill>
                  <a:srgbClr val="7030A0"/>
                </a:solidFill>
              </a:rPr>
              <a:t>графической </a:t>
            </a:r>
            <a:r>
              <a:rPr lang="ru-RU" sz="2400" b="1" i="1" dirty="0" err="1">
                <a:solidFill>
                  <a:srgbClr val="7030A0"/>
                </a:solidFill>
              </a:rPr>
              <a:t>дискалькулии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8" name="Picture 12" descr="C:\Users\Юрий\Desktop\ПРОЕКТ СЧЕТ\фото\20220411_104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0" y="1412776"/>
            <a:ext cx="4160800" cy="504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C:\Users\Юрий\Desktop\ПРОЕКТ СЧЕТ\фото\20220411_105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88" y="1192612"/>
            <a:ext cx="3879336" cy="4700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5877272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Игра «Перевертыши»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6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Юрий\Desktop\ПРОЕКТ СЧЕТ\Новая папка (2)\20220419_0927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6"/>
          <a:stretch/>
        </p:blipFill>
        <p:spPr bwMode="auto">
          <a:xfrm>
            <a:off x="323528" y="1223866"/>
            <a:ext cx="3790896" cy="239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Юрий\Desktop\ПРОЕКТ СЧЕТ\Новая папка (2)\20220419_092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33690"/>
            <a:ext cx="3234782" cy="2382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Развлечение «В стране </a:t>
            </a:r>
            <a:r>
              <a:rPr lang="ru-RU" sz="2800" b="1" i="1" dirty="0" err="1">
                <a:solidFill>
                  <a:srgbClr val="7030A0"/>
                </a:solidFill>
              </a:rPr>
              <a:t>Числяндия</a:t>
            </a:r>
            <a:r>
              <a:rPr lang="ru-RU" sz="2800" b="1" i="1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10" name="Picture 9" descr="C:\Users\Юрий\Desktop\ПРОЕКТ СЧЕТ\Новая папка (2)\20220419_0943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 b="9841"/>
          <a:stretch/>
        </p:blipFill>
        <p:spPr bwMode="auto">
          <a:xfrm>
            <a:off x="5378802" y="1380063"/>
            <a:ext cx="335482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Юрий\Desktop\ПРОЕКТ СЧЕТ\Новая папка (2)\20220419_095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625933" cy="268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Юрий\Desktop\ПРОЕКТ СЧЕТ\Новая папка (2)\20220419_0937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0835"/>
            <a:ext cx="3380083" cy="2510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germanylife.ru/wp-content/uploads/e801115529d525c51d3aa9bf5bb1b46a1-e1485295532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5556" y="1628800"/>
            <a:ext cx="7848872" cy="4525963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Спасибо </a:t>
            </a:r>
            <a:r>
              <a:rPr lang="ru-RU" alt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898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1" y="428604"/>
            <a:ext cx="7572427" cy="85725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rgbClr val="7030A0"/>
                </a:solidFill>
              </a:rPr>
              <a:t>Проявляется 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дискалькулия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</a:rPr>
              <a:t>у детей в целом комплексе симптомов, важнейшими из которых являются: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484784"/>
            <a:ext cx="8143932" cy="50545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недостаточное овладение математическим словарем; 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неправильное называние чисел; 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неточное представление о графической структуре цифр;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механическое воспроизведение порядка следования чисел; 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трудности в определении места числа в ряду натуральных чисел;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недостаточное знание состава числа; 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трудности усвоения правил образования числа;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трудности установления отношения числа к его соседям;</a:t>
            </a:r>
          </a:p>
          <a:p>
            <a:pPr>
              <a:lnSpc>
                <a:spcPct val="80000"/>
              </a:lnSpc>
            </a:pP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количественных отношений чисел;  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элементарный способ выполнения арифметических действий (дети опираются не на правила, а на внешние действия, используют «ручной» способ выполнения); 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мыслительные операции носят преимущественно конкретный характер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77642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обобщенной и практико-ориентированной является классификация Л.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Косч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Kos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č). 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Kos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č выделяет:</a:t>
            </a:r>
          </a:p>
          <a:p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вербальную </a:t>
            </a:r>
            <a:r>
              <a:rPr lang="ru-RU" sz="2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дискалькулию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проявляющуюся в нарушении словесного обозначения математических понятий;</a:t>
            </a:r>
          </a:p>
          <a:p>
            <a:r>
              <a:rPr lang="ru-RU" sz="2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практогностическую</a:t>
            </a:r>
            <a:r>
              <a:rPr lang="ru-RU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дискалькулию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характеризующуюся расстройствами системы счисления конкретных и наглядных предметов или их символов;</a:t>
            </a:r>
          </a:p>
          <a:p>
            <a:r>
              <a:rPr lang="ru-RU" sz="2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дислексическую</a:t>
            </a:r>
            <a:r>
              <a:rPr lang="ru-RU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дискалькулию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в основе ее лежит нарушение чтения математических знаков;</a:t>
            </a:r>
          </a:p>
          <a:p>
            <a:r>
              <a:rPr lang="ru-RU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графическую </a:t>
            </a:r>
            <a:r>
              <a:rPr lang="ru-RU" sz="2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дискалькулию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проявляющуюся в нарушениях записи математических знаков или символов и правильного воспроизведения геометрических фигур;</a:t>
            </a:r>
          </a:p>
          <a:p>
            <a:r>
              <a:rPr lang="ru-RU" sz="2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операциональную</a:t>
            </a:r>
            <a:r>
              <a:rPr lang="ru-RU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дискалькулию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отражающую неумение выполнять математические операции.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7062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Классификация </a:t>
            </a:r>
            <a:r>
              <a:rPr lang="ru-RU" sz="3600" i="1" dirty="0">
                <a:solidFill>
                  <a:srgbClr val="7030A0"/>
                </a:solidFill>
              </a:rPr>
              <a:t> 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дискалькулии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982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857356" y="500063"/>
            <a:ext cx="5214974" cy="71435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7069368"/>
              </p:ext>
            </p:extLst>
          </p:nvPr>
        </p:nvGraphicFramePr>
        <p:xfrm>
          <a:off x="539552" y="1628800"/>
          <a:ext cx="8013576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3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buFont typeface="Wingdings"/>
                        <a:buChar char=""/>
                      </a:pPr>
                      <a:r>
                        <a:rPr lang="ru-RU" sz="3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специальных условий для обеспечения деятельности;</a:t>
                      </a:r>
                    </a:p>
                    <a:p>
                      <a:pPr marL="342900" lvl="0" indent="-342900" algn="just">
                        <a:buFont typeface="Wingdings"/>
                        <a:buChar char=""/>
                      </a:pPr>
                      <a:r>
                        <a:rPr lang="ru-RU" sz="3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речевой, познавательной направленности обучения</a:t>
                      </a:r>
                      <a:r>
                        <a:rPr lang="ru-RU" sz="3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buFont typeface="Wingdings"/>
                        <a:buChar char=""/>
                      </a:pPr>
                      <a:r>
                        <a:rPr lang="ru-RU" sz="3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 индивидуализации обучения.</a:t>
                      </a:r>
                      <a:endParaRPr lang="ru-RU" sz="32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buFont typeface="Wingdings"/>
                        <a:buNone/>
                      </a:pPr>
                      <a:endParaRPr lang="ru-RU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5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317" y="1556792"/>
            <a:ext cx="792088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i="1" dirty="0" smtClean="0"/>
              <a:t>Формирование </a:t>
            </a:r>
            <a:r>
              <a:rPr lang="ru-RU" i="1" dirty="0"/>
              <a:t>умения словесно обозначать математические </a:t>
            </a:r>
            <a:r>
              <a:rPr lang="ru-RU" i="1" dirty="0" smtClean="0"/>
              <a:t>понятия; 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i="1" dirty="0" smtClean="0"/>
              <a:t>развитие </a:t>
            </a:r>
            <a:r>
              <a:rPr lang="ru-RU" i="1" dirty="0"/>
              <a:t>лексико-грамматического строя </a:t>
            </a:r>
            <a:r>
              <a:rPr lang="ru-RU" i="1" dirty="0" smtClean="0"/>
              <a:t>языка;</a:t>
            </a:r>
            <a:endParaRPr lang="ru-RU" i="1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/>
              <a:t>р</a:t>
            </a:r>
            <a:r>
              <a:rPr lang="ru-RU" i="1" dirty="0" smtClean="0"/>
              <a:t>азвитие </a:t>
            </a:r>
            <a:r>
              <a:rPr lang="ru-RU" i="1" dirty="0"/>
              <a:t>понимания математической </a:t>
            </a:r>
            <a:r>
              <a:rPr lang="ru-RU" i="1" dirty="0" smtClean="0"/>
              <a:t>терминологии;</a:t>
            </a:r>
            <a:endParaRPr lang="ru-RU" i="1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i="1" dirty="0" smtClean="0"/>
              <a:t>развитие </a:t>
            </a:r>
            <a:r>
              <a:rPr lang="ru-RU" i="1" dirty="0"/>
              <a:t>пространственного восприятия, зрительной и слуховой </a:t>
            </a:r>
            <a:r>
              <a:rPr lang="ru-RU" i="1" dirty="0" smtClean="0"/>
              <a:t>памяти;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i="1" dirty="0" smtClean="0"/>
              <a:t> развитие </a:t>
            </a:r>
            <a:r>
              <a:rPr lang="ru-RU" i="1" dirty="0"/>
              <a:t>восприятия </a:t>
            </a:r>
            <a:r>
              <a:rPr lang="ru-RU" i="1" dirty="0" smtClean="0"/>
              <a:t>величины</a:t>
            </a:r>
            <a:r>
              <a:rPr lang="ru-RU" i="1" dirty="0"/>
              <a:t>, количественных </a:t>
            </a:r>
            <a:r>
              <a:rPr lang="ru-RU" i="1" dirty="0" smtClean="0"/>
              <a:t>представлений;</a:t>
            </a:r>
            <a:endParaRPr lang="ru-RU" i="1" dirty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i="1" dirty="0"/>
              <a:t>р</a:t>
            </a:r>
            <a:r>
              <a:rPr lang="ru-RU" i="1" dirty="0" smtClean="0"/>
              <a:t>азвитие </a:t>
            </a:r>
            <a:r>
              <a:rPr lang="ru-RU" i="1" dirty="0"/>
              <a:t>понимания связи цифр с вербальным </a:t>
            </a:r>
            <a:r>
              <a:rPr lang="ru-RU" i="1" dirty="0" smtClean="0"/>
              <a:t>обозначением числа;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i="1" dirty="0" smtClean="0"/>
              <a:t> </a:t>
            </a:r>
            <a:r>
              <a:rPr lang="ru-RU" i="1" dirty="0"/>
              <a:t>р</a:t>
            </a:r>
            <a:r>
              <a:rPr lang="ru-RU" i="1" dirty="0" smtClean="0"/>
              <a:t>азвитие </a:t>
            </a:r>
            <a:r>
              <a:rPr lang="ru-RU" i="1" dirty="0"/>
              <a:t>системы счисления конкретных предметов и их </a:t>
            </a:r>
            <a:r>
              <a:rPr lang="ru-RU" i="1" dirty="0" smtClean="0"/>
              <a:t>символов;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i="1" dirty="0" smtClean="0"/>
              <a:t>развитие </a:t>
            </a:r>
            <a:r>
              <a:rPr lang="ru-RU" i="1" dirty="0"/>
              <a:t>представлений об образе цифр и математических знаков.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 u="sng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17928" y="476672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51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548680"/>
            <a:ext cx="7429552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рофилактика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практогностической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дискалькулии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285860"/>
            <a:ext cx="8429684" cy="52149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Юрий\Desktop\ПРОЕКТ СЧЕТ\фото\20220411_103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9479">
            <a:off x="5533530" y="1377434"/>
            <a:ext cx="2564662" cy="343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рий\Desktop\ПРОЕКТ СЧЕТ\фото\20220411_1034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684"/>
          <a:stretch/>
        </p:blipFill>
        <p:spPr bwMode="auto">
          <a:xfrm rot="2554796">
            <a:off x="886023" y="1365861"/>
            <a:ext cx="2592434" cy="360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Юрий\Desktop\ПРОЕКТ СЧЕТ\фото\20220411_094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95919"/>
            <a:ext cx="4799213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548680"/>
            <a:ext cx="7429552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рофилактика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практогностической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дискалькулии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285860"/>
            <a:ext cx="8429684" cy="52149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 descr="C:\Users\Юрий\Desktop\ПРОЕКТ СЧЕТ\фото\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5" y="1325917"/>
            <a:ext cx="4044215" cy="507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Юрий\Desktop\ПРОЕКТ СЧЕТ\фото\2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/>
          <a:stretch/>
        </p:blipFill>
        <p:spPr bwMode="auto">
          <a:xfrm>
            <a:off x="4472811" y="1285860"/>
            <a:ext cx="4189624" cy="5073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\Desktop\ПРОЕКТ СЧЕТ\Новая папка (2)\20220418_081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5" y="1340768"/>
            <a:ext cx="5087544" cy="334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Юрий\Desktop\ПРОЕКТ СЧЕТ\Новая папка (2)\20220418_085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65" y="3429000"/>
            <a:ext cx="4581504" cy="304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976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Игра «Да-нет»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32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нар Профилактика дискалькул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 Профилактика дискалькулии</Template>
  <TotalTime>1464</TotalTime>
  <Words>335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Семинар Профилактика дискалькулии</vt:lpstr>
      <vt:lpstr>Презентация PowerPoint</vt:lpstr>
      <vt:lpstr>Дискалькулия</vt:lpstr>
      <vt:lpstr>  Проявляется дискалькулия у детей в целом комплексе симптомов, важнейшими из которых являются: </vt:lpstr>
      <vt:lpstr>Презентация PowerPoint</vt:lpstr>
      <vt:lpstr>Принципы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Юрий</cp:lastModifiedBy>
  <cp:revision>100</cp:revision>
  <dcterms:created xsi:type="dcterms:W3CDTF">2017-04-21T08:06:20Z</dcterms:created>
  <dcterms:modified xsi:type="dcterms:W3CDTF">2022-08-31T18:13:13Z</dcterms:modified>
</cp:coreProperties>
</file>