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1" r:id="rId5"/>
    <p:sldId id="266" r:id="rId6"/>
    <p:sldId id="262" r:id="rId7"/>
    <p:sldId id="264" r:id="rId8"/>
    <p:sldId id="263" r:id="rId9"/>
    <p:sldId id="259" r:id="rId10"/>
    <p:sldId id="260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5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6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68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385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6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69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51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74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3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6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9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2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8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6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B0F32-C198-463C-B44F-E00CD0B32748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1C6A1-CD59-4D04-B64B-C3FD7B3C46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30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57175" y="4818541"/>
            <a:ext cx="4128654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dirty="0"/>
              <a:t>Выполнила: </a:t>
            </a:r>
            <a:endParaRPr lang="ru-RU" sz="2000" dirty="0" smtClean="0"/>
          </a:p>
          <a:p>
            <a:pPr algn="r"/>
            <a:r>
              <a:rPr lang="ru-RU" sz="2000" dirty="0" smtClean="0"/>
              <a:t>Дьяконова Светлана Андреевна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58652" y="6444641"/>
            <a:ext cx="2028119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Лебедянь, 2022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1284" y="1756118"/>
            <a:ext cx="10474037" cy="1569660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ДЕМОНСТРАТИВНОСТЬ У ДЕТЕЙ ДОШКОЛЬНОГО ВОЗРАСТА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218" name="Picture 2" descr="https://avatars.dzeninfra.ru/get-zen_doc/5217481/pub_623b1a3a6b498b6a09f8b4f9_623b1a623b4e964ccf326c23/scale_12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559" y="4097879"/>
            <a:ext cx="3682134" cy="24569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6409" y="4149939"/>
            <a:ext cx="3112604" cy="20766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0" name="Picture 4" descr="https://cspsid-pechatniki.ru/800/600/https/newmorningdevotionals.files.wordpress.com/2014/07/26032422_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0729" y="3585208"/>
            <a:ext cx="1540773" cy="1025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63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09" y="182893"/>
            <a:ext cx="11887200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61617"/>
                </a:solidFill>
                <a:latin typeface="Open Sans"/>
              </a:rPr>
              <a:t>Необходимо отыскать занятие, в котором ребёнок сможет реализовать собственную </a:t>
            </a:r>
            <a:r>
              <a:rPr lang="ru-RU" sz="2400" dirty="0" err="1">
                <a:solidFill>
                  <a:srgbClr val="161617"/>
                </a:solidFill>
                <a:latin typeface="Open Sans"/>
              </a:rPr>
              <a:t>демонстративность</a:t>
            </a:r>
            <a:r>
              <a:rPr lang="ru-RU" sz="2400" dirty="0">
                <a:solidFill>
                  <a:srgbClr val="161617"/>
                </a:solidFill>
                <a:latin typeface="Open Sans"/>
              </a:rPr>
              <a:t>, например, театральные занятия.</a:t>
            </a:r>
          </a:p>
          <a:p>
            <a:r>
              <a:rPr lang="ru-RU" sz="2400" dirty="0">
                <a:solidFill>
                  <a:srgbClr val="161617"/>
                </a:solidFill>
                <a:latin typeface="Open Sans"/>
              </a:rPr>
              <a:t>Демонстративный ребенок нуждается в сфере, которая удовлетворит его нужду во внимании. Достичь этого возможно при помощи творческих занятий, например, абстрактной живописью. Детскими «шедеврами» обязательно необходимо украсить стены и демонстрировать с гордостью всем взрослым, посещающим жилище.</a:t>
            </a:r>
          </a:p>
        </p:txBody>
      </p:sp>
      <p:pic>
        <p:nvPicPr>
          <p:cNvPr id="10242" name="Picture 2" descr="https://vospitanie.guru/wp-content/uploads/2019/05/Foto-2-Osobennosti-igorovoj-deyatelnost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424" y="2860549"/>
            <a:ext cx="5653987" cy="37869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xn--b1acdsycapm.com/wp-content/uploads/2019/09/deti-hudozhnik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726" y="2860549"/>
            <a:ext cx="5123543" cy="37869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03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50" y="1067071"/>
            <a:ext cx="11925300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Roboto"/>
              </a:rPr>
              <a:t>Демонстративное поведение может быть скорректировано следующими играми: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Roboto"/>
              </a:rPr>
              <a:t>Детское лото в группе 3-4 человека. Показать ребенку какие формы более приветствуемых в обществе взаимоотношений бывают. Снизить эгоцентризм на примере принятия других детей.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Roboto"/>
              </a:rPr>
              <a:t>Дать ребенку в индивидуальном порядке волю всех его демонстративных выражений, пока не насытится ими и не потеряет к ним интерес, увидев их бессмысленность.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Roboto"/>
              </a:rPr>
              <a:t>Индивидуальная работа на развитие мышления – мозаики,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Roboto"/>
              </a:rPr>
              <a:t>пазлы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Roboto"/>
              </a:rPr>
              <a:t>, конструкторы. В процессе работы отмечать успехи ребенка, подчеркивая, что вот таким способом можно получить похвалу, признание, а не истериками и демонстрациями.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91492" y="143741"/>
            <a:ext cx="872836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Curve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ИГРЫ - ПОМОЩНИКИ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581" y="4925754"/>
            <a:ext cx="2719820" cy="18137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0" y="4925754"/>
            <a:ext cx="1524000" cy="18137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9" y="4898508"/>
            <a:ext cx="1828801" cy="1828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7742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45" y="99950"/>
            <a:ext cx="11873345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161617"/>
                </a:solidFill>
                <a:effectLst/>
                <a:latin typeface="Open Sans"/>
              </a:rPr>
              <a:t>Демонстративный ребенок – это ребенок, который склонен к манерности, </a:t>
            </a:r>
            <a:r>
              <a:rPr lang="ru-RU" sz="2400" b="0" i="0" dirty="0" err="1" smtClean="0">
                <a:solidFill>
                  <a:srgbClr val="161617"/>
                </a:solidFill>
                <a:effectLst/>
                <a:latin typeface="Open Sans"/>
              </a:rPr>
              <a:t>эгоцентричности</a:t>
            </a:r>
            <a:r>
              <a:rPr lang="ru-RU" sz="2400" b="0" i="0" dirty="0" smtClean="0">
                <a:solidFill>
                  <a:srgbClr val="161617"/>
                </a:solidFill>
                <a:effectLst/>
                <a:latin typeface="Open Sans"/>
              </a:rPr>
              <a:t>, театральности, негативизму. Такие дети проявляют активность, стремятся любыми способами обратить на себя внимание взрослых лиц, показать себя, вызвать восхищение. При этом они могут использовать как положительные вариации поведения, так и выражать агрессию либо врать, рассказывая неправдивые истории. Демонстративная модель поведения, как правило, преследует цель самоутвердиться и породить восхищённое внимание окружения. Демонстративные дети чрезмерно ориентированы на мнение и оценку окружения в особенности взрослых лиц.</a:t>
            </a:r>
            <a:endParaRPr lang="ru-RU" sz="2400" dirty="0"/>
          </a:p>
        </p:txBody>
      </p:sp>
      <p:pic>
        <p:nvPicPr>
          <p:cNvPr id="3074" name="Picture 2" descr="https://heaclub.ru/tim/6e397d7c7bf8d85256658ed740411f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45" y="3639994"/>
            <a:ext cx="4070153" cy="30933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uskline.ru/images/cms/data/monitoring2/portrety/yuyu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2619" y="3639994"/>
            <a:ext cx="3491345" cy="30933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ulture.ru/storage/images/5c28be387bacdaabef88dee1e33d42aa/7c0df37414025a03ca46c181dd8c0c4f.jpe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7885" y="3639994"/>
            <a:ext cx="4070065" cy="30933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573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82" y="4630157"/>
            <a:ext cx="11942618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161617"/>
                </a:solidFill>
                <a:effectLst/>
                <a:latin typeface="Open Sans"/>
              </a:rPr>
              <a:t>Демонстративное поведение у детей часто бывает спровоцировано:</a:t>
            </a:r>
          </a:p>
          <a:p>
            <a:pPr algn="ctr"/>
            <a:r>
              <a:rPr lang="ru-RU" sz="2400" b="0" i="0" dirty="0" smtClean="0">
                <a:solidFill>
                  <a:srgbClr val="161617"/>
                </a:solidFill>
                <a:effectLst/>
                <a:latin typeface="Open Sans"/>
              </a:rPr>
              <a:t>– стремлением самоутвердиться;</a:t>
            </a:r>
          </a:p>
          <a:p>
            <a:pPr algn="ctr"/>
            <a:r>
              <a:rPr lang="ru-RU" sz="2400" b="0" i="0" dirty="0" smtClean="0">
                <a:solidFill>
                  <a:srgbClr val="161617"/>
                </a:solidFill>
                <a:effectLst/>
                <a:latin typeface="Open Sans"/>
              </a:rPr>
              <a:t>– желанием повышенного внимания;</a:t>
            </a:r>
          </a:p>
          <a:p>
            <a:pPr algn="ctr"/>
            <a:r>
              <a:rPr lang="ru-RU" sz="2400" b="0" i="0" dirty="0" smtClean="0">
                <a:solidFill>
                  <a:srgbClr val="161617"/>
                </a:solidFill>
                <a:effectLst/>
                <a:latin typeface="Open Sans"/>
              </a:rPr>
              <a:t>– протестом против чего-то;</a:t>
            </a:r>
          </a:p>
          <a:p>
            <a:pPr algn="ctr"/>
            <a:r>
              <a:rPr lang="ru-RU" sz="2400" b="0" i="0" dirty="0" smtClean="0">
                <a:solidFill>
                  <a:srgbClr val="161617"/>
                </a:solidFill>
                <a:effectLst/>
                <a:latin typeface="Open Sans"/>
              </a:rPr>
              <a:t>– реагированием на определённое эмоциональное потрясение.</a:t>
            </a:r>
          </a:p>
        </p:txBody>
      </p:sp>
      <p:pic>
        <p:nvPicPr>
          <p:cNvPr id="4098" name="Picture 2" descr="https://img.kanal-o.ru/img/2019-11-25/fmt_94_24_shutterstock_15705503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382" y="-217722"/>
            <a:ext cx="7626018" cy="508401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131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35" y="196657"/>
            <a:ext cx="11956473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161617"/>
                </a:solidFill>
                <a:effectLst/>
                <a:latin typeface="Open Sans"/>
              </a:rPr>
              <a:t>Тяготение к похвалам и восторгам у таких малышей возникает уже на этапе дошкольного возраста. Демонстративный ребенок в детском саду с наслаждением читает стихотворения, пляшет, поёт перед публикой, хвастается своими рисунками и необычными игрушками. Обычно он не переносит, если при нём расхваливают других детей либо уделяют кому-то больше внимания.</a:t>
            </a:r>
            <a:endParaRPr lang="ru-RU" sz="2400" dirty="0"/>
          </a:p>
        </p:txBody>
      </p:sp>
      <p:pic>
        <p:nvPicPr>
          <p:cNvPr id="1028" name="Picture 4" descr="https://psy-files.ru/wp-content/uploads/e/a/6/ea679d9d7bc85987f57c4ecb73d142fb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235" y="2280791"/>
            <a:ext cx="5824656" cy="40784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orld-woman.su/uploads/posts/2019-07/1562626885_s12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092" y="2280791"/>
            <a:ext cx="5456274" cy="40922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4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35" y="4062212"/>
            <a:ext cx="11956473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161617"/>
                </a:solidFill>
                <a:effectLst/>
                <a:latin typeface="Open Sans"/>
              </a:rPr>
              <a:t>Демонстративные крохи любят застывать в эффектных позах, красоваться перед зеркалом, рисоваться перед окружением. Эмоциональное реагирование у них утрировано и театрализовано. Они стремятся всегда представать перед взрослыми и ровесниками в благоприятном свете. Отсюда нередко при посторонних демонстрируют подчёркнуто послушное поведение. Такие малыши склонны к чрезмерному фантазированию, они часто придумывают небылицы, лгут, дабы привлечь внимание.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71" y="153176"/>
            <a:ext cx="5638800" cy="3759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207" y="171708"/>
            <a:ext cx="5580415" cy="3722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734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36" y="182985"/>
            <a:ext cx="11928764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161617"/>
                </a:solidFill>
                <a:effectLst/>
                <a:latin typeface="Open Sans"/>
              </a:rPr>
              <a:t>Источником показного поведения на этапе детскости обычно становится дефицит внимания взрослых, когда малыши чувствуют ненужность, ощущают себя </a:t>
            </a:r>
            <a:r>
              <a:rPr lang="ru-RU" sz="2400" b="0" i="0" dirty="0" err="1" smtClean="0">
                <a:solidFill>
                  <a:srgbClr val="161617"/>
                </a:solidFill>
                <a:effectLst/>
                <a:latin typeface="Open Sans"/>
              </a:rPr>
              <a:t>недолюбленными</a:t>
            </a:r>
            <a:r>
              <a:rPr lang="ru-RU" sz="2400" b="0" i="0" dirty="0" smtClean="0">
                <a:solidFill>
                  <a:srgbClr val="161617"/>
                </a:solidFill>
                <a:effectLst/>
                <a:latin typeface="Open Sans"/>
              </a:rPr>
              <a:t>, «заброшенными». Именно недостаток внимания в качестве стиля родительского воспитания провоцирует формирование демонстративного поведенческого паттерна. Однако описываемый поведенческий стиль не всегда возникает по причине </a:t>
            </a:r>
            <a:r>
              <a:rPr lang="ru-RU" sz="2400" b="0" i="0" dirty="0" err="1" smtClean="0">
                <a:solidFill>
                  <a:srgbClr val="161617"/>
                </a:solidFill>
                <a:effectLst/>
                <a:latin typeface="Open Sans"/>
              </a:rPr>
              <a:t>гипоопеки</a:t>
            </a:r>
            <a:r>
              <a:rPr lang="ru-RU" sz="2400" b="0" i="0" dirty="0" smtClean="0">
                <a:solidFill>
                  <a:srgbClr val="161617"/>
                </a:solidFill>
                <a:effectLst/>
                <a:latin typeface="Open Sans"/>
              </a:rPr>
              <a:t>. Иногда он может появляться и при достаточной родительской заботе вследствие гипертрофированной потребности крохи в эмоциональном взаимодействии.</a:t>
            </a:r>
            <a:endParaRPr lang="ru-RU" sz="2400" dirty="0"/>
          </a:p>
        </p:txBody>
      </p:sp>
      <p:pic>
        <p:nvPicPr>
          <p:cNvPr id="6146" name="Picture 2" descr="https://i.ytimg.com/vi/wACcQLOHGNo/maxresdefaul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007" y="3350927"/>
            <a:ext cx="5980348" cy="3354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testometrika.com/upload/iblock/496/496395fab07d9fe6144d8400b47968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9526" y="3350927"/>
            <a:ext cx="5483959" cy="3354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191" y="1748685"/>
            <a:ext cx="7467600" cy="4984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166254" y="307447"/>
            <a:ext cx="11914909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161617"/>
                </a:solidFill>
                <a:effectLst/>
                <a:latin typeface="Open Sans"/>
              </a:rPr>
              <a:t>Демонстративные дети дошкольного возраста, как правило, характеризуются низкой самооценкой, поскольку они всецело ориентированы на одобрение взрослыми, высокой тревожностью, наличием различных страхов, конфликтностью с ровесниками, стремлением утвердить собственное превосходство над сверстниками.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9795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982" y="1389251"/>
            <a:ext cx="11984182" cy="30469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Roboto"/>
              </a:rPr>
              <a:t>Начало коррекционной работы с демонстративным ребенком – его психологическая диагностика. Если случай не сильно запущен и ребенок способен принять разумные доводы и объяснения психолога в процессе беседы с ним, то дальнейшее направление работы и будет основывать на общении с ним и развитии целесообразности. В случае повышенного упрямства и отрицании разумных доводов, следует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Roboto"/>
              </a:rPr>
              <a:t>провести аналитико-коррекционную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Roboto"/>
              </a:rPr>
              <a:t>работу с ведущим родителем.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6345" y="266020"/>
            <a:ext cx="60960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ЧТО ДЕЛАТЬ???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270" y="3445328"/>
            <a:ext cx="4885872" cy="32572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3465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025" y="4151545"/>
            <a:ext cx="11887201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solidFill>
                  <a:srgbClr val="161617"/>
                </a:solidFill>
                <a:latin typeface="Open Sans"/>
              </a:rPr>
              <a:t>Необходимо </a:t>
            </a:r>
            <a:r>
              <a:rPr lang="ru-RU" sz="2400" b="0" i="0" dirty="0" smtClean="0">
                <a:solidFill>
                  <a:srgbClr val="161617"/>
                </a:solidFill>
                <a:effectLst/>
                <a:latin typeface="Open Sans"/>
              </a:rPr>
              <a:t>чётко разграничить внимание, проявляя его при хорошем поведении и игнорируя плохое. При плохих действиях необходимо минимизировать любые замечания, отказавшись полностью от бурного эмоционального реагирования, которого добивается кроха. Нужно понять, что для малыша любые эмоциональные реакции являются не карой, а поощрением. Если же проступок в действительности серьёзный, то меры наказания должны быть максимально </a:t>
            </a:r>
            <a:r>
              <a:rPr lang="ru-RU" sz="2400" b="0" i="0" dirty="0" err="1" smtClean="0">
                <a:solidFill>
                  <a:srgbClr val="161617"/>
                </a:solidFill>
                <a:effectLst/>
                <a:latin typeface="Open Sans"/>
              </a:rPr>
              <a:t>безэмоциональными</a:t>
            </a:r>
            <a:r>
              <a:rPr lang="ru-RU" sz="2400" b="0" i="0" dirty="0" smtClean="0">
                <a:solidFill>
                  <a:srgbClr val="161617"/>
                </a:solidFill>
                <a:effectLst/>
                <a:latin typeface="Open Sans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1025" y="69273"/>
            <a:ext cx="11887201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i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pen Sans"/>
              </a:rPr>
              <a:t>Как взаимодействовать с демонстративными детьми?</a:t>
            </a:r>
          </a:p>
        </p:txBody>
      </p:sp>
      <p:pic>
        <p:nvPicPr>
          <p:cNvPr id="8194" name="Picture 2" descr="https://fb.ru/media/i/2/5/3/7/3/2/7/i/25373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32" y="1465078"/>
            <a:ext cx="3777796" cy="2519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sy-files.ru/wp-content/uploads/1/e/0/1e0a191cfc039d620ee055c974a0d07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0670" y="1465078"/>
            <a:ext cx="4126809" cy="25111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family3.ru/wp-content/uploads/2019/04/%D1%84%D0%BE%D1%82%D0%BE_2_ne_nad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721" y="1473691"/>
            <a:ext cx="3621505" cy="25025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139</TotalTime>
  <Words>554</Words>
  <Application>Microsoft Office PowerPoint</Application>
  <PresentationFormat>Широкоэкранный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Open Sans</vt:lpstr>
      <vt:lpstr>Roboto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bca abc</dc:creator>
  <cp:lastModifiedBy>1</cp:lastModifiedBy>
  <cp:revision>15</cp:revision>
  <dcterms:created xsi:type="dcterms:W3CDTF">2022-09-27T20:42:04Z</dcterms:created>
  <dcterms:modified xsi:type="dcterms:W3CDTF">2023-08-22T19:47:00Z</dcterms:modified>
</cp:coreProperties>
</file>