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  <p:sldMasterId id="2147483690" r:id="rId2"/>
  </p:sldMasterIdLst>
  <p:notesMasterIdLst>
    <p:notesMasterId r:id="rId12"/>
  </p:notesMasterIdLst>
  <p:handoutMasterIdLst>
    <p:handoutMasterId r:id="rId13"/>
  </p:handoutMasterIdLst>
  <p:sldIdLst>
    <p:sldId id="256" r:id="rId3"/>
    <p:sldId id="314" r:id="rId4"/>
    <p:sldId id="315" r:id="rId5"/>
    <p:sldId id="316" r:id="rId6"/>
    <p:sldId id="318" r:id="rId7"/>
    <p:sldId id="294" r:id="rId8"/>
    <p:sldId id="295" r:id="rId9"/>
    <p:sldId id="311" r:id="rId10"/>
    <p:sldId id="313" r:id="rId11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4759" autoAdjust="0"/>
  </p:normalViewPr>
  <p:slideViewPr>
    <p:cSldViewPr>
      <p:cViewPr>
        <p:scale>
          <a:sx n="77" d="100"/>
          <a:sy n="77" d="100"/>
        </p:scale>
        <p:origin x="-954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F395FB-4568-47ED-AA94-07656F2D572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446ACD-4408-4307-B189-FE97F2A5CB2F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Методика</a:t>
          </a:r>
          <a:endParaRPr lang="ru-RU" dirty="0"/>
        </a:p>
      </dgm:t>
    </dgm:pt>
    <dgm:pt modelId="{57FDAD46-6F19-4515-9427-5B3AB5E566F5}" type="parTrans" cxnId="{7E796F45-9369-471D-8631-A1CC0F06E8DB}">
      <dgm:prSet/>
      <dgm:spPr/>
      <dgm:t>
        <a:bodyPr/>
        <a:lstStyle/>
        <a:p>
          <a:endParaRPr lang="ru-RU"/>
        </a:p>
      </dgm:t>
    </dgm:pt>
    <dgm:pt modelId="{27CE30C7-134C-4062-B165-3EE30D1B863F}" type="sibTrans" cxnId="{7E796F45-9369-471D-8631-A1CC0F06E8DB}">
      <dgm:prSet/>
      <dgm:spPr/>
      <dgm:t>
        <a:bodyPr/>
        <a:lstStyle/>
        <a:p>
          <a:endParaRPr lang="ru-RU"/>
        </a:p>
      </dgm:t>
    </dgm:pt>
    <dgm:pt modelId="{FEE27DF4-4377-4E5D-8FE5-DE801CEF1A49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Технология</a:t>
          </a:r>
          <a:endParaRPr lang="ru-RU" dirty="0"/>
        </a:p>
      </dgm:t>
    </dgm:pt>
    <dgm:pt modelId="{2208E8F4-8D2F-41E1-AC0D-F494FB2F791D}" type="parTrans" cxnId="{9D55D129-F80B-4380-8C05-AF79E0C5F6E4}">
      <dgm:prSet/>
      <dgm:spPr/>
      <dgm:t>
        <a:bodyPr/>
        <a:lstStyle/>
        <a:p>
          <a:endParaRPr lang="ru-RU"/>
        </a:p>
      </dgm:t>
    </dgm:pt>
    <dgm:pt modelId="{3DD515B3-A439-4EB3-9B03-5FCF48B579CB}" type="sibTrans" cxnId="{9D55D129-F80B-4380-8C05-AF79E0C5F6E4}">
      <dgm:prSet/>
      <dgm:spPr/>
      <dgm:t>
        <a:bodyPr/>
        <a:lstStyle/>
        <a:p>
          <a:endParaRPr lang="ru-RU"/>
        </a:p>
      </dgm:t>
    </dgm:pt>
    <dgm:pt modelId="{F7547A84-F23B-4788-834A-06F4520F29D9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Программа</a:t>
          </a:r>
          <a:endParaRPr lang="ru-RU" dirty="0"/>
        </a:p>
      </dgm:t>
    </dgm:pt>
    <dgm:pt modelId="{8B9ABE32-183D-4235-8935-5A8573EB703E}" type="parTrans" cxnId="{FAE2454F-61BF-43DE-9679-5A07766C6501}">
      <dgm:prSet/>
      <dgm:spPr/>
      <dgm:t>
        <a:bodyPr/>
        <a:lstStyle/>
        <a:p>
          <a:endParaRPr lang="ru-RU"/>
        </a:p>
      </dgm:t>
    </dgm:pt>
    <dgm:pt modelId="{B75A0D22-B6AC-4E00-BD15-41345E6BD707}" type="sibTrans" cxnId="{FAE2454F-61BF-43DE-9679-5A07766C6501}">
      <dgm:prSet/>
      <dgm:spPr/>
      <dgm:t>
        <a:bodyPr/>
        <a:lstStyle/>
        <a:p>
          <a:endParaRPr lang="ru-RU"/>
        </a:p>
      </dgm:t>
    </dgm:pt>
    <dgm:pt modelId="{686514D6-4723-402F-9918-F892B40FF042}" type="pres">
      <dgm:prSet presAssocID="{66F395FB-4568-47ED-AA94-07656F2D572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B83C7E-41A6-49E2-A7E0-AC2400FE525A}" type="pres">
      <dgm:prSet presAssocID="{2E446ACD-4408-4307-B189-FE97F2A5CB2F}" presName="parentLin" presStyleCnt="0"/>
      <dgm:spPr/>
    </dgm:pt>
    <dgm:pt modelId="{769F96A0-E34C-4DA0-885F-55D188DB64BD}" type="pres">
      <dgm:prSet presAssocID="{2E446ACD-4408-4307-B189-FE97F2A5CB2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877B0B5-5CD0-4506-A9D4-F6660B9A7FB7}" type="pres">
      <dgm:prSet presAssocID="{2E446ACD-4408-4307-B189-FE97F2A5CB2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1B3FE-63F2-41EA-A133-2D6B0FCC94C8}" type="pres">
      <dgm:prSet presAssocID="{2E446ACD-4408-4307-B189-FE97F2A5CB2F}" presName="negativeSpace" presStyleCnt="0"/>
      <dgm:spPr/>
    </dgm:pt>
    <dgm:pt modelId="{EB80F93F-84D1-40A4-B349-252F3860FDEF}" type="pres">
      <dgm:prSet presAssocID="{2E446ACD-4408-4307-B189-FE97F2A5CB2F}" presName="childText" presStyleLbl="conFgAcc1" presStyleIdx="0" presStyleCnt="3">
        <dgm:presLayoutVars>
          <dgm:bulletEnabled val="1"/>
        </dgm:presLayoutVars>
      </dgm:prSet>
      <dgm:spPr/>
    </dgm:pt>
    <dgm:pt modelId="{80110972-58C4-4BE7-AA85-8E139D3F2520}" type="pres">
      <dgm:prSet presAssocID="{27CE30C7-134C-4062-B165-3EE30D1B863F}" presName="spaceBetweenRectangles" presStyleCnt="0"/>
      <dgm:spPr/>
    </dgm:pt>
    <dgm:pt modelId="{6C90EAF4-7E46-47BB-B6A4-F0AEDF638FB5}" type="pres">
      <dgm:prSet presAssocID="{FEE27DF4-4377-4E5D-8FE5-DE801CEF1A49}" presName="parentLin" presStyleCnt="0"/>
      <dgm:spPr/>
    </dgm:pt>
    <dgm:pt modelId="{C4397A73-E5E3-43C4-AEC9-2EE9238FBA00}" type="pres">
      <dgm:prSet presAssocID="{FEE27DF4-4377-4E5D-8FE5-DE801CEF1A4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FA3854A-5B02-46AB-93FE-4F0FA22402ED}" type="pres">
      <dgm:prSet presAssocID="{FEE27DF4-4377-4E5D-8FE5-DE801CEF1A4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8CF59-11EB-4C23-877F-C5AFAE0C2F73}" type="pres">
      <dgm:prSet presAssocID="{FEE27DF4-4377-4E5D-8FE5-DE801CEF1A49}" presName="negativeSpace" presStyleCnt="0"/>
      <dgm:spPr/>
    </dgm:pt>
    <dgm:pt modelId="{4508F358-955D-4E99-A29C-0ED37374C0FB}" type="pres">
      <dgm:prSet presAssocID="{FEE27DF4-4377-4E5D-8FE5-DE801CEF1A49}" presName="childText" presStyleLbl="conFgAcc1" presStyleIdx="1" presStyleCnt="3">
        <dgm:presLayoutVars>
          <dgm:bulletEnabled val="1"/>
        </dgm:presLayoutVars>
      </dgm:prSet>
      <dgm:spPr/>
    </dgm:pt>
    <dgm:pt modelId="{2C2BC563-0C1C-4123-BD03-D1CD4ACF963C}" type="pres">
      <dgm:prSet presAssocID="{3DD515B3-A439-4EB3-9B03-5FCF48B579CB}" presName="spaceBetweenRectangles" presStyleCnt="0"/>
      <dgm:spPr/>
    </dgm:pt>
    <dgm:pt modelId="{A5A8DDB4-930B-4B3C-8991-5F3BEF1331BA}" type="pres">
      <dgm:prSet presAssocID="{F7547A84-F23B-4788-834A-06F4520F29D9}" presName="parentLin" presStyleCnt="0"/>
      <dgm:spPr/>
    </dgm:pt>
    <dgm:pt modelId="{FEBB35EF-C0A8-4C93-B2FE-DE33DA1A6683}" type="pres">
      <dgm:prSet presAssocID="{F7547A84-F23B-4788-834A-06F4520F29D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568E607-78C1-4722-A75A-38CC295B3B9D}" type="pres">
      <dgm:prSet presAssocID="{F7547A84-F23B-4788-834A-06F4520F29D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67423B-7568-4FF4-8E0F-C76292BA339B}" type="pres">
      <dgm:prSet presAssocID="{F7547A84-F23B-4788-834A-06F4520F29D9}" presName="negativeSpace" presStyleCnt="0"/>
      <dgm:spPr/>
    </dgm:pt>
    <dgm:pt modelId="{656E5CE3-FD95-4E5F-B268-5E1CAC4D2FA8}" type="pres">
      <dgm:prSet presAssocID="{F7547A84-F23B-4788-834A-06F4520F29D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5F5BC73-A167-4EED-BF41-19B7625CDFF0}" type="presOf" srcId="{2E446ACD-4408-4307-B189-FE97F2A5CB2F}" destId="{769F96A0-E34C-4DA0-885F-55D188DB64BD}" srcOrd="0" destOrd="0" presId="urn:microsoft.com/office/officeart/2005/8/layout/list1"/>
    <dgm:cxn modelId="{FAE2454F-61BF-43DE-9679-5A07766C6501}" srcId="{66F395FB-4568-47ED-AA94-07656F2D5724}" destId="{F7547A84-F23B-4788-834A-06F4520F29D9}" srcOrd="2" destOrd="0" parTransId="{8B9ABE32-183D-4235-8935-5A8573EB703E}" sibTransId="{B75A0D22-B6AC-4E00-BD15-41345E6BD707}"/>
    <dgm:cxn modelId="{3E195567-29F9-49AE-81C4-0E1477B4FF20}" type="presOf" srcId="{2E446ACD-4408-4307-B189-FE97F2A5CB2F}" destId="{D877B0B5-5CD0-4506-A9D4-F6660B9A7FB7}" srcOrd="1" destOrd="0" presId="urn:microsoft.com/office/officeart/2005/8/layout/list1"/>
    <dgm:cxn modelId="{7E796F45-9369-471D-8631-A1CC0F06E8DB}" srcId="{66F395FB-4568-47ED-AA94-07656F2D5724}" destId="{2E446ACD-4408-4307-B189-FE97F2A5CB2F}" srcOrd="0" destOrd="0" parTransId="{57FDAD46-6F19-4515-9427-5B3AB5E566F5}" sibTransId="{27CE30C7-134C-4062-B165-3EE30D1B863F}"/>
    <dgm:cxn modelId="{74DD09CE-376E-471F-9870-F9579FC0EA3F}" type="presOf" srcId="{FEE27DF4-4377-4E5D-8FE5-DE801CEF1A49}" destId="{FFA3854A-5B02-46AB-93FE-4F0FA22402ED}" srcOrd="1" destOrd="0" presId="urn:microsoft.com/office/officeart/2005/8/layout/list1"/>
    <dgm:cxn modelId="{59B1DECE-DE00-425A-A33C-8FBF4D5824E7}" type="presOf" srcId="{F7547A84-F23B-4788-834A-06F4520F29D9}" destId="{6568E607-78C1-4722-A75A-38CC295B3B9D}" srcOrd="1" destOrd="0" presId="urn:microsoft.com/office/officeart/2005/8/layout/list1"/>
    <dgm:cxn modelId="{337F8FF6-B8BF-4368-9F15-78F232FE5961}" type="presOf" srcId="{FEE27DF4-4377-4E5D-8FE5-DE801CEF1A49}" destId="{C4397A73-E5E3-43C4-AEC9-2EE9238FBA00}" srcOrd="0" destOrd="0" presId="urn:microsoft.com/office/officeart/2005/8/layout/list1"/>
    <dgm:cxn modelId="{8F9BD314-CC74-42FC-9953-0FD73CFFAAFD}" type="presOf" srcId="{F7547A84-F23B-4788-834A-06F4520F29D9}" destId="{FEBB35EF-C0A8-4C93-B2FE-DE33DA1A6683}" srcOrd="0" destOrd="0" presId="urn:microsoft.com/office/officeart/2005/8/layout/list1"/>
    <dgm:cxn modelId="{249541CD-5267-4B84-8978-B3785030B78F}" type="presOf" srcId="{66F395FB-4568-47ED-AA94-07656F2D5724}" destId="{686514D6-4723-402F-9918-F892B40FF042}" srcOrd="0" destOrd="0" presId="urn:microsoft.com/office/officeart/2005/8/layout/list1"/>
    <dgm:cxn modelId="{9D55D129-F80B-4380-8C05-AF79E0C5F6E4}" srcId="{66F395FB-4568-47ED-AA94-07656F2D5724}" destId="{FEE27DF4-4377-4E5D-8FE5-DE801CEF1A49}" srcOrd="1" destOrd="0" parTransId="{2208E8F4-8D2F-41E1-AC0D-F494FB2F791D}" sibTransId="{3DD515B3-A439-4EB3-9B03-5FCF48B579CB}"/>
    <dgm:cxn modelId="{84BCC971-A8DB-44B7-9615-04E7F31248CA}" type="presParOf" srcId="{686514D6-4723-402F-9918-F892B40FF042}" destId="{6CB83C7E-41A6-49E2-A7E0-AC2400FE525A}" srcOrd="0" destOrd="0" presId="urn:microsoft.com/office/officeart/2005/8/layout/list1"/>
    <dgm:cxn modelId="{47058418-D6B0-4007-812A-AA156A6B93FB}" type="presParOf" srcId="{6CB83C7E-41A6-49E2-A7E0-AC2400FE525A}" destId="{769F96A0-E34C-4DA0-885F-55D188DB64BD}" srcOrd="0" destOrd="0" presId="urn:microsoft.com/office/officeart/2005/8/layout/list1"/>
    <dgm:cxn modelId="{43C471CD-9552-4FBD-BD1E-F0B26CCBE6B8}" type="presParOf" srcId="{6CB83C7E-41A6-49E2-A7E0-AC2400FE525A}" destId="{D877B0B5-5CD0-4506-A9D4-F6660B9A7FB7}" srcOrd="1" destOrd="0" presId="urn:microsoft.com/office/officeart/2005/8/layout/list1"/>
    <dgm:cxn modelId="{DA22A6BB-2854-4A3B-B166-528FC8F6A65E}" type="presParOf" srcId="{686514D6-4723-402F-9918-F892B40FF042}" destId="{3251B3FE-63F2-41EA-A133-2D6B0FCC94C8}" srcOrd="1" destOrd="0" presId="urn:microsoft.com/office/officeart/2005/8/layout/list1"/>
    <dgm:cxn modelId="{84BF219B-402B-4CC5-A69A-72A674EFC066}" type="presParOf" srcId="{686514D6-4723-402F-9918-F892B40FF042}" destId="{EB80F93F-84D1-40A4-B349-252F3860FDEF}" srcOrd="2" destOrd="0" presId="urn:microsoft.com/office/officeart/2005/8/layout/list1"/>
    <dgm:cxn modelId="{3A7D524E-BC7A-47E7-A8D5-0503621BF492}" type="presParOf" srcId="{686514D6-4723-402F-9918-F892B40FF042}" destId="{80110972-58C4-4BE7-AA85-8E139D3F2520}" srcOrd="3" destOrd="0" presId="urn:microsoft.com/office/officeart/2005/8/layout/list1"/>
    <dgm:cxn modelId="{4CA2D2E6-6D6C-4183-9317-E865849F572E}" type="presParOf" srcId="{686514D6-4723-402F-9918-F892B40FF042}" destId="{6C90EAF4-7E46-47BB-B6A4-F0AEDF638FB5}" srcOrd="4" destOrd="0" presId="urn:microsoft.com/office/officeart/2005/8/layout/list1"/>
    <dgm:cxn modelId="{2A1D53B0-FD6C-48F4-88DE-E37275B4EBD8}" type="presParOf" srcId="{6C90EAF4-7E46-47BB-B6A4-F0AEDF638FB5}" destId="{C4397A73-E5E3-43C4-AEC9-2EE9238FBA00}" srcOrd="0" destOrd="0" presId="urn:microsoft.com/office/officeart/2005/8/layout/list1"/>
    <dgm:cxn modelId="{41282757-E472-439F-917F-CD27BF824687}" type="presParOf" srcId="{6C90EAF4-7E46-47BB-B6A4-F0AEDF638FB5}" destId="{FFA3854A-5B02-46AB-93FE-4F0FA22402ED}" srcOrd="1" destOrd="0" presId="urn:microsoft.com/office/officeart/2005/8/layout/list1"/>
    <dgm:cxn modelId="{F42CF55A-ED87-4C9B-8D9E-76EFA212265E}" type="presParOf" srcId="{686514D6-4723-402F-9918-F892B40FF042}" destId="{1428CF59-11EB-4C23-877F-C5AFAE0C2F73}" srcOrd="5" destOrd="0" presId="urn:microsoft.com/office/officeart/2005/8/layout/list1"/>
    <dgm:cxn modelId="{489E7087-3F4B-4263-B188-00166112E36D}" type="presParOf" srcId="{686514D6-4723-402F-9918-F892B40FF042}" destId="{4508F358-955D-4E99-A29C-0ED37374C0FB}" srcOrd="6" destOrd="0" presId="urn:microsoft.com/office/officeart/2005/8/layout/list1"/>
    <dgm:cxn modelId="{51BB0A71-22DA-41DD-AFE1-311399776C20}" type="presParOf" srcId="{686514D6-4723-402F-9918-F892B40FF042}" destId="{2C2BC563-0C1C-4123-BD03-D1CD4ACF963C}" srcOrd="7" destOrd="0" presId="urn:microsoft.com/office/officeart/2005/8/layout/list1"/>
    <dgm:cxn modelId="{E83D56D3-12B3-400C-84AE-2CF1F89D2A1D}" type="presParOf" srcId="{686514D6-4723-402F-9918-F892B40FF042}" destId="{A5A8DDB4-930B-4B3C-8991-5F3BEF1331BA}" srcOrd="8" destOrd="0" presId="urn:microsoft.com/office/officeart/2005/8/layout/list1"/>
    <dgm:cxn modelId="{6332D672-51E3-4189-AD25-A1C03F0AFA05}" type="presParOf" srcId="{A5A8DDB4-930B-4B3C-8991-5F3BEF1331BA}" destId="{FEBB35EF-C0A8-4C93-B2FE-DE33DA1A6683}" srcOrd="0" destOrd="0" presId="urn:microsoft.com/office/officeart/2005/8/layout/list1"/>
    <dgm:cxn modelId="{F7057162-AC83-42AF-A46F-F44611DBBC1D}" type="presParOf" srcId="{A5A8DDB4-930B-4B3C-8991-5F3BEF1331BA}" destId="{6568E607-78C1-4722-A75A-38CC295B3B9D}" srcOrd="1" destOrd="0" presId="urn:microsoft.com/office/officeart/2005/8/layout/list1"/>
    <dgm:cxn modelId="{FF2659EF-B01E-4D28-AA47-C7CD1CD3F40F}" type="presParOf" srcId="{686514D6-4723-402F-9918-F892B40FF042}" destId="{F467423B-7568-4FF4-8E0F-C76292BA339B}" srcOrd="9" destOrd="0" presId="urn:microsoft.com/office/officeart/2005/8/layout/list1"/>
    <dgm:cxn modelId="{3357D22B-320D-4430-A1BA-5F3499B422C2}" type="presParOf" srcId="{686514D6-4723-402F-9918-F892B40FF042}" destId="{656E5CE3-FD95-4E5F-B268-5E1CAC4D2FA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0F93F-84D1-40A4-B349-252F3860FDEF}">
      <dsp:nvSpPr>
        <dsp:cNvPr id="0" name=""/>
        <dsp:cNvSpPr/>
      </dsp:nvSpPr>
      <dsp:spPr>
        <a:xfrm>
          <a:off x="0" y="662524"/>
          <a:ext cx="6768752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77B0B5-5CD0-4506-A9D4-F6660B9A7FB7}">
      <dsp:nvSpPr>
        <dsp:cNvPr id="0" name=""/>
        <dsp:cNvSpPr/>
      </dsp:nvSpPr>
      <dsp:spPr>
        <a:xfrm>
          <a:off x="338437" y="57364"/>
          <a:ext cx="4738126" cy="121032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90" tIns="0" rIns="179090" bIns="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Методика</a:t>
          </a:r>
          <a:endParaRPr lang="ru-RU" sz="4100" kern="1200" dirty="0"/>
        </a:p>
      </dsp:txBody>
      <dsp:txXfrm>
        <a:off x="397520" y="116447"/>
        <a:ext cx="4619960" cy="1092154"/>
      </dsp:txXfrm>
    </dsp:sp>
    <dsp:sp modelId="{4508F358-955D-4E99-A29C-0ED37374C0FB}">
      <dsp:nvSpPr>
        <dsp:cNvPr id="0" name=""/>
        <dsp:cNvSpPr/>
      </dsp:nvSpPr>
      <dsp:spPr>
        <a:xfrm>
          <a:off x="0" y="2522284"/>
          <a:ext cx="6768752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A3854A-5B02-46AB-93FE-4F0FA22402ED}">
      <dsp:nvSpPr>
        <dsp:cNvPr id="0" name=""/>
        <dsp:cNvSpPr/>
      </dsp:nvSpPr>
      <dsp:spPr>
        <a:xfrm>
          <a:off x="338437" y="1917124"/>
          <a:ext cx="4738126" cy="121032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90" tIns="0" rIns="179090" bIns="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Технология</a:t>
          </a:r>
          <a:endParaRPr lang="ru-RU" sz="4100" kern="1200" dirty="0"/>
        </a:p>
      </dsp:txBody>
      <dsp:txXfrm>
        <a:off x="397520" y="1976207"/>
        <a:ext cx="4619960" cy="1092154"/>
      </dsp:txXfrm>
    </dsp:sp>
    <dsp:sp modelId="{656E5CE3-FD95-4E5F-B268-5E1CAC4D2FA8}">
      <dsp:nvSpPr>
        <dsp:cNvPr id="0" name=""/>
        <dsp:cNvSpPr/>
      </dsp:nvSpPr>
      <dsp:spPr>
        <a:xfrm>
          <a:off x="0" y="4382044"/>
          <a:ext cx="6768752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8E607-78C1-4722-A75A-38CC295B3B9D}">
      <dsp:nvSpPr>
        <dsp:cNvPr id="0" name=""/>
        <dsp:cNvSpPr/>
      </dsp:nvSpPr>
      <dsp:spPr>
        <a:xfrm>
          <a:off x="338437" y="3776884"/>
          <a:ext cx="4738126" cy="121032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90" tIns="0" rIns="179090" bIns="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Программа</a:t>
          </a:r>
          <a:endParaRPr lang="ru-RU" sz="4100" kern="1200" dirty="0"/>
        </a:p>
      </dsp:txBody>
      <dsp:txXfrm>
        <a:off x="397520" y="3835967"/>
        <a:ext cx="4619960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322E4-D598-4098-8419-64DC836DADB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8F14F-4691-4652-8449-8404308DFD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CF5DE-0F52-4238-874B-A194FAF22EF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4ABA8-C554-45AA-AEB0-C885010C82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942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B9CA4C21-4471-43FC-B635-BAC1E8E70A3B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8554BB69-C596-459A-B78D-2C88AF7738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451040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4C21-4471-43FC-B635-BAC1E8E70A3B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BB69-C596-459A-B78D-2C88AF7738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27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4C21-4471-43FC-B635-BAC1E8E70A3B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BB69-C596-459A-B78D-2C88AF7738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708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4C21-4471-43FC-B635-BAC1E8E70A3B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BB69-C596-459A-B78D-2C88AF7738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7352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4C21-4471-43FC-B635-BAC1E8E70A3B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BB69-C596-459A-B78D-2C88AF7738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649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4C21-4471-43FC-B635-BAC1E8E70A3B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BB69-C596-459A-B78D-2C88AF7738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594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4C21-4471-43FC-B635-BAC1E8E70A3B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BB69-C596-459A-B78D-2C88AF7738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708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4C21-4471-43FC-B635-BAC1E8E70A3B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BB69-C596-459A-B78D-2C88AF7738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133754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4C21-4471-43FC-B635-BAC1E8E70A3B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BB69-C596-459A-B78D-2C88AF7738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749532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" y="0"/>
            <a:ext cx="9143860" cy="685634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14855" y="6596253"/>
            <a:ext cx="183642" cy="2540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72398" y="4221353"/>
            <a:ext cx="871601" cy="22225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51303" y="6034151"/>
            <a:ext cx="592696" cy="81610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018396" y="6698615"/>
            <a:ext cx="125602" cy="151638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28883" y="4952"/>
            <a:ext cx="113538" cy="684530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05133" y="3078352"/>
            <a:ext cx="275081" cy="377190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523877" y="3637153"/>
            <a:ext cx="342137" cy="3213100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38977" y="3459352"/>
            <a:ext cx="474738" cy="3390900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432943" y="6405752"/>
            <a:ext cx="208025" cy="44450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627253" y="6012052"/>
            <a:ext cx="154673" cy="381000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816229" y="5389752"/>
            <a:ext cx="131825" cy="431800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932815" y="4932552"/>
            <a:ext cx="107442" cy="44450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028065" y="3205352"/>
            <a:ext cx="122682" cy="1689100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922897" y="3306952"/>
            <a:ext cx="913650" cy="354330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470013" y="6596252"/>
            <a:ext cx="183654" cy="25400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946275" y="3599053"/>
            <a:ext cx="604265" cy="245110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810139" y="3662552"/>
            <a:ext cx="25145" cy="35560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808615" y="4952"/>
            <a:ext cx="238505" cy="3619500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122815" y="4952"/>
            <a:ext cx="476250" cy="3771900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486545" y="4952"/>
            <a:ext cx="672084" cy="3365500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90839" y="30352"/>
            <a:ext cx="899921" cy="3378200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114945" y="690752"/>
            <a:ext cx="711707" cy="2641600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917331" y="4952"/>
            <a:ext cx="364998" cy="508000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57339" y="741552"/>
            <a:ext cx="838199" cy="2768600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307731" y="4952"/>
            <a:ext cx="479298" cy="685800"/>
          </a:xfrm>
          <a:prstGeom prst="rect">
            <a:avLst/>
          </a:prstGeom>
        </p:spPr>
      </p:pic>
      <p:sp>
        <p:nvSpPr>
          <p:cNvPr id="42" name="bg object 42"/>
          <p:cNvSpPr/>
          <p:nvPr/>
        </p:nvSpPr>
        <p:spPr>
          <a:xfrm>
            <a:off x="8003400" y="0"/>
            <a:ext cx="1141095" cy="1342390"/>
          </a:xfrm>
          <a:custGeom>
            <a:avLst/>
            <a:gdLst/>
            <a:ahLst/>
            <a:cxnLst/>
            <a:rect l="l" t="t" r="r" b="b"/>
            <a:pathLst>
              <a:path w="1141095" h="1342390">
                <a:moveTo>
                  <a:pt x="1140714" y="1303782"/>
                </a:moveTo>
                <a:lnTo>
                  <a:pt x="913638" y="960882"/>
                </a:lnTo>
                <a:lnTo>
                  <a:pt x="646176" y="628650"/>
                </a:lnTo>
                <a:lnTo>
                  <a:pt x="351282" y="304800"/>
                </a:lnTo>
                <a:lnTo>
                  <a:pt x="26670" y="0"/>
                </a:lnTo>
                <a:lnTo>
                  <a:pt x="0" y="0"/>
                </a:lnTo>
                <a:lnTo>
                  <a:pt x="332232" y="314706"/>
                </a:lnTo>
                <a:lnTo>
                  <a:pt x="636270" y="647700"/>
                </a:lnTo>
                <a:lnTo>
                  <a:pt x="903732" y="989076"/>
                </a:lnTo>
                <a:lnTo>
                  <a:pt x="1140714" y="1341882"/>
                </a:lnTo>
                <a:lnTo>
                  <a:pt x="1140714" y="1303782"/>
                </a:lnTo>
                <a:close/>
              </a:path>
              <a:path w="1141095" h="1342390">
                <a:moveTo>
                  <a:pt x="1140714" y="628650"/>
                </a:moveTo>
                <a:lnTo>
                  <a:pt x="846582" y="304800"/>
                </a:lnTo>
                <a:lnTo>
                  <a:pt x="512826" y="0"/>
                </a:lnTo>
                <a:lnTo>
                  <a:pt x="493014" y="0"/>
                </a:lnTo>
                <a:lnTo>
                  <a:pt x="665226" y="162306"/>
                </a:lnTo>
                <a:lnTo>
                  <a:pt x="837438" y="323850"/>
                </a:lnTo>
                <a:lnTo>
                  <a:pt x="1140714" y="657606"/>
                </a:lnTo>
                <a:lnTo>
                  <a:pt x="1140714" y="628650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pic>
        <p:nvPicPr>
          <p:cNvPr id="43" name="bg object 43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0045" y="1143380"/>
            <a:ext cx="438150" cy="109220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463435" y="635380"/>
            <a:ext cx="323088" cy="444500"/>
          </a:xfrm>
          <a:prstGeom prst="rect">
            <a:avLst/>
          </a:prstGeom>
        </p:spPr>
      </p:pic>
      <p:sp>
        <p:nvSpPr>
          <p:cNvPr id="45" name="bg object 45"/>
          <p:cNvSpPr/>
          <p:nvPr/>
        </p:nvSpPr>
        <p:spPr>
          <a:xfrm>
            <a:off x="10045" y="0"/>
            <a:ext cx="933450" cy="951230"/>
          </a:xfrm>
          <a:custGeom>
            <a:avLst/>
            <a:gdLst/>
            <a:ahLst/>
            <a:cxnLst/>
            <a:rect l="l" t="t" r="r" b="b"/>
            <a:pathLst>
              <a:path w="933450" h="951230">
                <a:moveTo>
                  <a:pt x="428244" y="0"/>
                </a:moveTo>
                <a:lnTo>
                  <a:pt x="400050" y="0"/>
                </a:lnTo>
                <a:lnTo>
                  <a:pt x="191262" y="181356"/>
                </a:lnTo>
                <a:lnTo>
                  <a:pt x="95250" y="276606"/>
                </a:lnTo>
                <a:lnTo>
                  <a:pt x="0" y="371856"/>
                </a:lnTo>
                <a:lnTo>
                  <a:pt x="0" y="400050"/>
                </a:lnTo>
                <a:lnTo>
                  <a:pt x="200406" y="190500"/>
                </a:lnTo>
                <a:lnTo>
                  <a:pt x="428244" y="0"/>
                </a:lnTo>
                <a:close/>
              </a:path>
              <a:path w="933450" h="951230">
                <a:moveTo>
                  <a:pt x="933450" y="0"/>
                </a:moveTo>
                <a:lnTo>
                  <a:pt x="904494" y="0"/>
                </a:lnTo>
                <a:lnTo>
                  <a:pt x="648462" y="209550"/>
                </a:lnTo>
                <a:lnTo>
                  <a:pt x="409194" y="429006"/>
                </a:lnTo>
                <a:lnTo>
                  <a:pt x="191262" y="666750"/>
                </a:lnTo>
                <a:lnTo>
                  <a:pt x="0" y="912876"/>
                </a:lnTo>
                <a:lnTo>
                  <a:pt x="0" y="950976"/>
                </a:lnTo>
                <a:lnTo>
                  <a:pt x="191262" y="685800"/>
                </a:lnTo>
                <a:lnTo>
                  <a:pt x="409194" y="448056"/>
                </a:lnTo>
                <a:lnTo>
                  <a:pt x="657606" y="219456"/>
                </a:lnTo>
                <a:lnTo>
                  <a:pt x="933450" y="0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6" name="bg object 46"/>
          <p:cNvSpPr/>
          <p:nvPr/>
        </p:nvSpPr>
        <p:spPr>
          <a:xfrm>
            <a:off x="2425" y="1235075"/>
            <a:ext cx="9140190" cy="16510"/>
          </a:xfrm>
          <a:custGeom>
            <a:avLst/>
            <a:gdLst/>
            <a:ahLst/>
            <a:cxnLst/>
            <a:rect l="l" t="t" r="r" b="b"/>
            <a:pathLst>
              <a:path w="9140190" h="16509">
                <a:moveTo>
                  <a:pt x="9140190" y="16002"/>
                </a:moveTo>
                <a:lnTo>
                  <a:pt x="9140190" y="0"/>
                </a:lnTo>
                <a:lnTo>
                  <a:pt x="0" y="0"/>
                </a:lnTo>
                <a:lnTo>
                  <a:pt x="0" y="16002"/>
                </a:lnTo>
                <a:lnTo>
                  <a:pt x="9140190" y="16002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7" name="bg object 47"/>
          <p:cNvSpPr/>
          <p:nvPr/>
        </p:nvSpPr>
        <p:spPr>
          <a:xfrm>
            <a:off x="2425" y="1859152"/>
            <a:ext cx="9140190" cy="16510"/>
          </a:xfrm>
          <a:custGeom>
            <a:avLst/>
            <a:gdLst/>
            <a:ahLst/>
            <a:cxnLst/>
            <a:rect l="l" t="t" r="r" b="b"/>
            <a:pathLst>
              <a:path w="9140190" h="16510">
                <a:moveTo>
                  <a:pt x="9140190" y="16001"/>
                </a:moveTo>
                <a:lnTo>
                  <a:pt x="9140190" y="0"/>
                </a:lnTo>
                <a:lnTo>
                  <a:pt x="0" y="0"/>
                </a:lnTo>
                <a:lnTo>
                  <a:pt x="0" y="16002"/>
                </a:lnTo>
                <a:lnTo>
                  <a:pt x="9140190" y="16001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8" name="bg object 48"/>
          <p:cNvSpPr/>
          <p:nvPr/>
        </p:nvSpPr>
        <p:spPr>
          <a:xfrm>
            <a:off x="2425" y="613283"/>
            <a:ext cx="9140190" cy="16510"/>
          </a:xfrm>
          <a:custGeom>
            <a:avLst/>
            <a:gdLst/>
            <a:ahLst/>
            <a:cxnLst/>
            <a:rect l="l" t="t" r="r" b="b"/>
            <a:pathLst>
              <a:path w="9140190" h="16509">
                <a:moveTo>
                  <a:pt x="9140190" y="16001"/>
                </a:moveTo>
                <a:lnTo>
                  <a:pt x="9140190" y="0"/>
                </a:lnTo>
                <a:lnTo>
                  <a:pt x="0" y="0"/>
                </a:lnTo>
                <a:lnTo>
                  <a:pt x="0" y="16002"/>
                </a:lnTo>
                <a:lnTo>
                  <a:pt x="9140190" y="16001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pic>
        <p:nvPicPr>
          <p:cNvPr id="49" name="bg object 49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39" y="2131948"/>
            <a:ext cx="9143860" cy="4724400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884565" y="368680"/>
            <a:ext cx="5413248" cy="106070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74513" y="241681"/>
            <a:ext cx="5394972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537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CCECFF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610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B9CA4C21-4471-43FC-B635-BAC1E8E70A3B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8554BB69-C596-459A-B78D-2C88AF7738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210701"/>
      </p:ext>
    </p:extLst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CCECFF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93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CCECFF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410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357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4C21-4471-43FC-B635-BAC1E8E70A3B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BB69-C596-459A-B78D-2C88AF7738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090783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4C21-4471-43FC-B635-BAC1E8E70A3B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BB69-C596-459A-B78D-2C88AF7738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345314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4C21-4471-43FC-B635-BAC1E8E70A3B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BB69-C596-459A-B78D-2C88AF7738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625528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4C21-4471-43FC-B635-BAC1E8E70A3B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BB69-C596-459A-B78D-2C88AF7738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806904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4C21-4471-43FC-B635-BAC1E8E70A3B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BB69-C596-459A-B78D-2C88AF7738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977033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4C21-4471-43FC-B635-BAC1E8E70A3B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BB69-C596-459A-B78D-2C88AF7738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674706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4C21-4471-43FC-B635-BAC1E8E70A3B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BB69-C596-459A-B78D-2C88AF7738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019137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A4C21-4471-43FC-B635-BAC1E8E70A3B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4BB69-C596-459A-B78D-2C88AF7738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534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ransition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9" y="0"/>
            <a:ext cx="9143860" cy="68563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26861" y="483235"/>
            <a:ext cx="3890276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CCECFF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93560" y="1873122"/>
            <a:ext cx="6156879" cy="4036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65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28.png"/><Relationship Id="rId3" Type="http://schemas.openxmlformats.org/officeDocument/2006/relationships/image" Target="../media/image34.pn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5.pn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29" Type="http://schemas.openxmlformats.org/officeDocument/2006/relationships/image" Target="../media/image5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26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28" Type="http://schemas.openxmlformats.org/officeDocument/2006/relationships/image" Target="../media/image57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Relationship Id="rId27" Type="http://schemas.openxmlformats.org/officeDocument/2006/relationships/image" Target="../media/image56.png"/><Relationship Id="rId30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700808"/>
            <a:ext cx="8507288" cy="3528392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/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4000" i="1" dirty="0" smtClean="0">
                <a:solidFill>
                  <a:schemeClr val="bg1"/>
                </a:solidFill>
              </a:rPr>
              <a:t>«</a:t>
            </a:r>
            <a:r>
              <a:rPr lang="ru-RU" sz="4000" b="1" i="1" dirty="0" smtClean="0">
                <a:solidFill>
                  <a:schemeClr val="bg1"/>
                </a:solidFill>
              </a:rPr>
              <a:t>Современные педагогические технологии </a:t>
            </a:r>
            <a:br>
              <a:rPr lang="ru-RU" sz="4000" b="1" i="1" dirty="0" smtClean="0">
                <a:solidFill>
                  <a:schemeClr val="bg1"/>
                </a:solidFill>
              </a:rPr>
            </a:br>
            <a:r>
              <a:rPr lang="ru-RU" sz="4000" b="1" i="1" dirty="0" smtClean="0">
                <a:solidFill>
                  <a:schemeClr val="bg1"/>
                </a:solidFill>
              </a:rPr>
              <a:t>в работе ДОУ</a:t>
            </a:r>
            <a:r>
              <a:rPr lang="ru-RU" sz="4000" i="1" dirty="0" smtClean="0">
                <a:solidFill>
                  <a:schemeClr val="bg1"/>
                </a:solidFill>
              </a:rPr>
              <a:t>»</a:t>
            </a:r>
            <a:r>
              <a:rPr lang="ru-RU" sz="4000" dirty="0">
                <a:solidFill>
                  <a:schemeClr val="bg1"/>
                </a:solidFill>
              </a:rPr>
              <a:t/>
            </a:r>
            <a:br>
              <a:rPr lang="ru-RU" sz="4000" dirty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Подготовила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учитель-логопед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Тричева М.В.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960349" y="287370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МКДОУ Бобровский детский сад №1ОВ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72200" y="4509120"/>
            <a:ext cx="2592288" cy="18815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83568" y="620688"/>
            <a:ext cx="7429500" cy="3541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«Технология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переводе с греческого - это искусство, мастерство, умение, совокупность приёмов и способов получения, обработки и переработки сырья, материалов</a:t>
            </a:r>
          </a:p>
        </p:txBody>
      </p:sp>
    </p:spTree>
    <p:extLst>
      <p:ext uri="{BB962C8B-B14F-4D97-AF65-F5344CB8AC3E}">
        <p14:creationId xmlns:p14="http://schemas.microsoft.com/office/powerpoint/2010/main" val="245153280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64704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5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</a:t>
            </a:r>
            <a:r>
              <a:rPr lang="ru-RU" sz="35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– </a:t>
            </a:r>
            <a:r>
              <a:rPr lang="ru-RU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система методов, способов, приемов обучения, воспитательных средств, направленных на достижение позитивного результата за счет динамических изменений в личностном развитии ребенка в современных социокультурных условиях</a:t>
            </a:r>
            <a:endParaRPr lang="ru-RU" sz="3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21438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89938633"/>
              </p:ext>
            </p:extLst>
          </p:nvPr>
        </p:nvGraphicFramePr>
        <p:xfrm>
          <a:off x="1331640" y="620688"/>
          <a:ext cx="676875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46280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14855" y="6596253"/>
            <a:ext cx="183642" cy="254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272398" y="4221353"/>
            <a:ext cx="871855" cy="2628900"/>
            <a:chOff x="8272398" y="4221353"/>
            <a:chExt cx="871855" cy="26289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72398" y="4221353"/>
              <a:ext cx="871601" cy="22225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51303" y="6034151"/>
              <a:ext cx="592696" cy="81610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18396" y="6698615"/>
              <a:ext cx="125602" cy="15163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28883" y="4952"/>
            <a:ext cx="113538" cy="68453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05133" y="3078352"/>
            <a:ext cx="275081" cy="37719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23877" y="3637153"/>
            <a:ext cx="342137" cy="3213100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6038977" y="3205352"/>
            <a:ext cx="1797685" cy="3644900"/>
            <a:chOff x="6038977" y="3205352"/>
            <a:chExt cx="1797685" cy="3644900"/>
          </a:xfrm>
        </p:grpSpPr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38977" y="3459352"/>
              <a:ext cx="474738" cy="33909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32943" y="6405752"/>
              <a:ext cx="208025" cy="4445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27253" y="6012052"/>
              <a:ext cx="154673" cy="3810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16229" y="5389752"/>
              <a:ext cx="131825" cy="4318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32815" y="4932552"/>
              <a:ext cx="107442" cy="4445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028065" y="3205352"/>
              <a:ext cx="122682" cy="16891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22897" y="3306952"/>
              <a:ext cx="913650" cy="35433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470013" y="6596252"/>
              <a:ext cx="183654" cy="254000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946275" y="3599053"/>
            <a:ext cx="604265" cy="2451100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3808615" y="4952"/>
            <a:ext cx="238760" cy="4013200"/>
            <a:chOff x="3808615" y="4952"/>
            <a:chExt cx="238760" cy="4013200"/>
          </a:xfrm>
        </p:grpSpPr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810139" y="3662552"/>
              <a:ext cx="25145" cy="3556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08615" y="4952"/>
              <a:ext cx="238505" cy="3619500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457339" y="4952"/>
            <a:ext cx="3141980" cy="3771900"/>
            <a:chOff x="457339" y="4952"/>
            <a:chExt cx="3141980" cy="3771900"/>
          </a:xfrm>
        </p:grpSpPr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122815" y="4952"/>
              <a:ext cx="476250" cy="37719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486545" y="4952"/>
              <a:ext cx="672084" cy="336550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90839" y="30352"/>
              <a:ext cx="899921" cy="33782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14945" y="690752"/>
              <a:ext cx="711707" cy="26416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917331" y="4952"/>
              <a:ext cx="364998" cy="50800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57339" y="741552"/>
              <a:ext cx="838199" cy="27686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07731" y="4952"/>
              <a:ext cx="479298" cy="685800"/>
            </a:xfrm>
            <a:prstGeom prst="rect">
              <a:avLst/>
            </a:prstGeom>
          </p:spPr>
        </p:pic>
      </p:grpSp>
      <p:sp>
        <p:nvSpPr>
          <p:cNvPr id="31" name="object 31"/>
          <p:cNvSpPr/>
          <p:nvPr/>
        </p:nvSpPr>
        <p:spPr>
          <a:xfrm>
            <a:off x="8003400" y="0"/>
            <a:ext cx="1141095" cy="1342390"/>
          </a:xfrm>
          <a:custGeom>
            <a:avLst/>
            <a:gdLst/>
            <a:ahLst/>
            <a:cxnLst/>
            <a:rect l="l" t="t" r="r" b="b"/>
            <a:pathLst>
              <a:path w="1141095" h="1342390">
                <a:moveTo>
                  <a:pt x="1140714" y="1303782"/>
                </a:moveTo>
                <a:lnTo>
                  <a:pt x="913638" y="960882"/>
                </a:lnTo>
                <a:lnTo>
                  <a:pt x="646176" y="628650"/>
                </a:lnTo>
                <a:lnTo>
                  <a:pt x="351282" y="304800"/>
                </a:lnTo>
                <a:lnTo>
                  <a:pt x="26670" y="0"/>
                </a:lnTo>
                <a:lnTo>
                  <a:pt x="0" y="0"/>
                </a:lnTo>
                <a:lnTo>
                  <a:pt x="332232" y="314706"/>
                </a:lnTo>
                <a:lnTo>
                  <a:pt x="636270" y="647700"/>
                </a:lnTo>
                <a:lnTo>
                  <a:pt x="903732" y="989076"/>
                </a:lnTo>
                <a:lnTo>
                  <a:pt x="1140714" y="1341882"/>
                </a:lnTo>
                <a:lnTo>
                  <a:pt x="1140714" y="1303782"/>
                </a:lnTo>
                <a:close/>
              </a:path>
              <a:path w="1141095" h="1342390">
                <a:moveTo>
                  <a:pt x="1140714" y="628650"/>
                </a:moveTo>
                <a:lnTo>
                  <a:pt x="846582" y="304800"/>
                </a:lnTo>
                <a:lnTo>
                  <a:pt x="512826" y="0"/>
                </a:lnTo>
                <a:lnTo>
                  <a:pt x="493014" y="0"/>
                </a:lnTo>
                <a:lnTo>
                  <a:pt x="665226" y="162306"/>
                </a:lnTo>
                <a:lnTo>
                  <a:pt x="837438" y="323850"/>
                </a:lnTo>
                <a:lnTo>
                  <a:pt x="1140714" y="657606"/>
                </a:lnTo>
                <a:lnTo>
                  <a:pt x="1140714" y="628650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pic>
        <p:nvPicPr>
          <p:cNvPr id="32" name="object 32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0045" y="1143380"/>
            <a:ext cx="438150" cy="1092200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10045" y="0"/>
            <a:ext cx="933450" cy="1082040"/>
            <a:chOff x="10045" y="0"/>
            <a:chExt cx="933450" cy="1082040"/>
          </a:xfrm>
        </p:grpSpPr>
        <p:pic>
          <p:nvPicPr>
            <p:cNvPr id="34" name="object 3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63435" y="635380"/>
              <a:ext cx="323088" cy="44450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0045" y="0"/>
              <a:ext cx="933450" cy="951230"/>
            </a:xfrm>
            <a:custGeom>
              <a:avLst/>
              <a:gdLst/>
              <a:ahLst/>
              <a:cxnLst/>
              <a:rect l="l" t="t" r="r" b="b"/>
              <a:pathLst>
                <a:path w="933450" h="951230">
                  <a:moveTo>
                    <a:pt x="428244" y="0"/>
                  </a:moveTo>
                  <a:lnTo>
                    <a:pt x="400050" y="0"/>
                  </a:lnTo>
                  <a:lnTo>
                    <a:pt x="191262" y="181356"/>
                  </a:lnTo>
                  <a:lnTo>
                    <a:pt x="95250" y="276606"/>
                  </a:lnTo>
                  <a:lnTo>
                    <a:pt x="0" y="371856"/>
                  </a:lnTo>
                  <a:lnTo>
                    <a:pt x="0" y="400050"/>
                  </a:lnTo>
                  <a:lnTo>
                    <a:pt x="200406" y="190500"/>
                  </a:lnTo>
                  <a:lnTo>
                    <a:pt x="428244" y="0"/>
                  </a:lnTo>
                  <a:close/>
                </a:path>
                <a:path w="933450" h="951230">
                  <a:moveTo>
                    <a:pt x="933450" y="0"/>
                  </a:moveTo>
                  <a:lnTo>
                    <a:pt x="904494" y="0"/>
                  </a:lnTo>
                  <a:lnTo>
                    <a:pt x="648462" y="209550"/>
                  </a:lnTo>
                  <a:lnTo>
                    <a:pt x="409194" y="429006"/>
                  </a:lnTo>
                  <a:lnTo>
                    <a:pt x="191262" y="666750"/>
                  </a:lnTo>
                  <a:lnTo>
                    <a:pt x="0" y="912876"/>
                  </a:lnTo>
                  <a:lnTo>
                    <a:pt x="0" y="950976"/>
                  </a:lnTo>
                  <a:lnTo>
                    <a:pt x="191262" y="685800"/>
                  </a:lnTo>
                  <a:lnTo>
                    <a:pt x="409194" y="448056"/>
                  </a:lnTo>
                  <a:lnTo>
                    <a:pt x="657606" y="219456"/>
                  </a:lnTo>
                  <a:lnTo>
                    <a:pt x="933450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</p:grpSp>
      <p:sp>
        <p:nvSpPr>
          <p:cNvPr id="36" name="object 36"/>
          <p:cNvSpPr/>
          <p:nvPr/>
        </p:nvSpPr>
        <p:spPr>
          <a:xfrm>
            <a:off x="2425" y="4354702"/>
            <a:ext cx="9140190" cy="16510"/>
          </a:xfrm>
          <a:custGeom>
            <a:avLst/>
            <a:gdLst/>
            <a:ahLst/>
            <a:cxnLst/>
            <a:rect l="l" t="t" r="r" b="b"/>
            <a:pathLst>
              <a:path w="9140190" h="16510">
                <a:moveTo>
                  <a:pt x="9140190" y="16001"/>
                </a:moveTo>
                <a:lnTo>
                  <a:pt x="9140190" y="0"/>
                </a:lnTo>
                <a:lnTo>
                  <a:pt x="0" y="0"/>
                </a:lnTo>
                <a:lnTo>
                  <a:pt x="0" y="16002"/>
                </a:lnTo>
                <a:lnTo>
                  <a:pt x="9140190" y="16001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425" y="3730625"/>
            <a:ext cx="9140190" cy="16510"/>
          </a:xfrm>
          <a:custGeom>
            <a:avLst/>
            <a:gdLst/>
            <a:ahLst/>
            <a:cxnLst/>
            <a:rect l="l" t="t" r="r" b="b"/>
            <a:pathLst>
              <a:path w="9140190" h="16510">
                <a:moveTo>
                  <a:pt x="9140190" y="16001"/>
                </a:moveTo>
                <a:lnTo>
                  <a:pt x="9140190" y="0"/>
                </a:lnTo>
                <a:lnTo>
                  <a:pt x="0" y="0"/>
                </a:lnTo>
                <a:lnTo>
                  <a:pt x="0" y="16002"/>
                </a:lnTo>
                <a:lnTo>
                  <a:pt x="9140190" y="16001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425" y="4978780"/>
            <a:ext cx="9140190" cy="16510"/>
          </a:xfrm>
          <a:custGeom>
            <a:avLst/>
            <a:gdLst/>
            <a:ahLst/>
            <a:cxnLst/>
            <a:rect l="l" t="t" r="r" b="b"/>
            <a:pathLst>
              <a:path w="9140190" h="16510">
                <a:moveTo>
                  <a:pt x="9140190" y="16001"/>
                </a:moveTo>
                <a:lnTo>
                  <a:pt x="9140190" y="0"/>
                </a:lnTo>
                <a:lnTo>
                  <a:pt x="0" y="0"/>
                </a:lnTo>
                <a:lnTo>
                  <a:pt x="0" y="16002"/>
                </a:lnTo>
                <a:lnTo>
                  <a:pt x="9140190" y="16001"/>
                </a:lnTo>
                <a:close/>
              </a:path>
            </a:pathLst>
          </a:custGeom>
          <a:solidFill>
            <a:srgbClr val="003B76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425" y="1235075"/>
            <a:ext cx="9140190" cy="16510"/>
          </a:xfrm>
          <a:custGeom>
            <a:avLst/>
            <a:gdLst/>
            <a:ahLst/>
            <a:cxnLst/>
            <a:rect l="l" t="t" r="r" b="b"/>
            <a:pathLst>
              <a:path w="9140190" h="16509">
                <a:moveTo>
                  <a:pt x="9140190" y="16002"/>
                </a:moveTo>
                <a:lnTo>
                  <a:pt x="9140190" y="0"/>
                </a:lnTo>
                <a:lnTo>
                  <a:pt x="0" y="0"/>
                </a:lnTo>
                <a:lnTo>
                  <a:pt x="0" y="16002"/>
                </a:lnTo>
                <a:lnTo>
                  <a:pt x="9140190" y="16002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425" y="3107308"/>
            <a:ext cx="9140190" cy="15240"/>
          </a:xfrm>
          <a:custGeom>
            <a:avLst/>
            <a:gdLst/>
            <a:ahLst/>
            <a:cxnLst/>
            <a:rect l="l" t="t" r="r" b="b"/>
            <a:pathLst>
              <a:path w="9140190" h="15239">
                <a:moveTo>
                  <a:pt x="9140190" y="15239"/>
                </a:moveTo>
                <a:lnTo>
                  <a:pt x="9140190" y="0"/>
                </a:lnTo>
                <a:lnTo>
                  <a:pt x="0" y="0"/>
                </a:lnTo>
                <a:lnTo>
                  <a:pt x="0" y="15240"/>
                </a:lnTo>
                <a:lnTo>
                  <a:pt x="9140190" y="15239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425" y="2483230"/>
            <a:ext cx="9140190" cy="16510"/>
          </a:xfrm>
          <a:custGeom>
            <a:avLst/>
            <a:gdLst/>
            <a:ahLst/>
            <a:cxnLst/>
            <a:rect l="l" t="t" r="r" b="b"/>
            <a:pathLst>
              <a:path w="9140190" h="16510">
                <a:moveTo>
                  <a:pt x="9140190" y="16001"/>
                </a:moveTo>
                <a:lnTo>
                  <a:pt x="9140190" y="0"/>
                </a:lnTo>
                <a:lnTo>
                  <a:pt x="0" y="0"/>
                </a:lnTo>
                <a:lnTo>
                  <a:pt x="0" y="16002"/>
                </a:lnTo>
                <a:lnTo>
                  <a:pt x="9140190" y="16001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425" y="1859152"/>
            <a:ext cx="9140190" cy="16510"/>
          </a:xfrm>
          <a:custGeom>
            <a:avLst/>
            <a:gdLst/>
            <a:ahLst/>
            <a:cxnLst/>
            <a:rect l="l" t="t" r="r" b="b"/>
            <a:pathLst>
              <a:path w="9140190" h="16510">
                <a:moveTo>
                  <a:pt x="9140190" y="16001"/>
                </a:moveTo>
                <a:lnTo>
                  <a:pt x="9140190" y="0"/>
                </a:lnTo>
                <a:lnTo>
                  <a:pt x="0" y="0"/>
                </a:lnTo>
                <a:lnTo>
                  <a:pt x="0" y="16002"/>
                </a:lnTo>
                <a:lnTo>
                  <a:pt x="9140190" y="16001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425" y="613283"/>
            <a:ext cx="9140190" cy="16510"/>
          </a:xfrm>
          <a:custGeom>
            <a:avLst/>
            <a:gdLst/>
            <a:ahLst/>
            <a:cxnLst/>
            <a:rect l="l" t="t" r="r" b="b"/>
            <a:pathLst>
              <a:path w="9140190" h="16509">
                <a:moveTo>
                  <a:pt x="9140190" y="16001"/>
                </a:moveTo>
                <a:lnTo>
                  <a:pt x="9140190" y="0"/>
                </a:lnTo>
                <a:lnTo>
                  <a:pt x="0" y="0"/>
                </a:lnTo>
                <a:lnTo>
                  <a:pt x="0" y="16002"/>
                </a:lnTo>
                <a:lnTo>
                  <a:pt x="9140190" y="16001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425" y="6226175"/>
            <a:ext cx="9140190" cy="16510"/>
          </a:xfrm>
          <a:custGeom>
            <a:avLst/>
            <a:gdLst/>
            <a:ahLst/>
            <a:cxnLst/>
            <a:rect l="l" t="t" r="r" b="b"/>
            <a:pathLst>
              <a:path w="9140190" h="16510">
                <a:moveTo>
                  <a:pt x="9140190" y="16001"/>
                </a:moveTo>
                <a:lnTo>
                  <a:pt x="9140190" y="0"/>
                </a:lnTo>
                <a:lnTo>
                  <a:pt x="0" y="0"/>
                </a:lnTo>
                <a:lnTo>
                  <a:pt x="0" y="16001"/>
                </a:lnTo>
                <a:lnTo>
                  <a:pt x="9140190" y="16001"/>
                </a:lnTo>
                <a:close/>
              </a:path>
            </a:pathLst>
          </a:custGeom>
          <a:solidFill>
            <a:srgbClr val="003B76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425" y="5602859"/>
            <a:ext cx="9140190" cy="15240"/>
          </a:xfrm>
          <a:custGeom>
            <a:avLst/>
            <a:gdLst/>
            <a:ahLst/>
            <a:cxnLst/>
            <a:rect l="l" t="t" r="r" b="b"/>
            <a:pathLst>
              <a:path w="9140190" h="15239">
                <a:moveTo>
                  <a:pt x="9140190" y="15239"/>
                </a:moveTo>
                <a:lnTo>
                  <a:pt x="9140190" y="0"/>
                </a:lnTo>
                <a:lnTo>
                  <a:pt x="0" y="0"/>
                </a:lnTo>
                <a:lnTo>
                  <a:pt x="0" y="15240"/>
                </a:lnTo>
                <a:lnTo>
                  <a:pt x="9140190" y="15239"/>
                </a:lnTo>
                <a:close/>
              </a:path>
            </a:pathLst>
          </a:custGeom>
          <a:solidFill>
            <a:srgbClr val="003B76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pic>
        <p:nvPicPr>
          <p:cNvPr id="46" name="object 46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006741" y="636904"/>
            <a:ext cx="7187183" cy="554735"/>
          </a:xfrm>
          <a:prstGeom prst="rect">
            <a:avLst/>
          </a:prstGeom>
        </p:spPr>
      </p:pic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962793" y="483235"/>
            <a:ext cx="7220584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Педагогическая</a:t>
            </a:r>
            <a:r>
              <a:rPr spc="25" dirty="0"/>
              <a:t> </a:t>
            </a:r>
            <a:r>
              <a:rPr spc="-10" dirty="0"/>
              <a:t>технология</a:t>
            </a:r>
          </a:p>
        </p:txBody>
      </p:sp>
      <p:pic>
        <p:nvPicPr>
          <p:cNvPr id="48" name="object 48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138937" y="1192531"/>
            <a:ext cx="7133462" cy="5249671"/>
          </a:xfrm>
          <a:prstGeom prst="rect">
            <a:avLst/>
          </a:prstGeom>
        </p:spPr>
      </p:pic>
      <p:sp>
        <p:nvSpPr>
          <p:cNvPr id="49" name="object 49"/>
          <p:cNvSpPr txBox="1"/>
          <p:nvPr/>
        </p:nvSpPr>
        <p:spPr>
          <a:xfrm>
            <a:off x="1138937" y="3228212"/>
            <a:ext cx="182157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b="1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Э</a:t>
            </a:r>
            <a:r>
              <a:rPr b="1" spc="-10" dirty="0" err="1" smtClean="0">
                <a:solidFill>
                  <a:prstClr val="black"/>
                </a:solidFill>
                <a:latin typeface="Microsoft Sans Serif"/>
                <a:cs typeface="Microsoft Sans Serif"/>
              </a:rPr>
              <a:t>ффективность</a:t>
            </a:r>
            <a:endParaRPr b="1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240799" y="5531728"/>
            <a:ext cx="17087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b="1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У</a:t>
            </a:r>
            <a:r>
              <a:rPr b="1" spc="-10" dirty="0" err="1" smtClean="0">
                <a:solidFill>
                  <a:prstClr val="black"/>
                </a:solidFill>
                <a:latin typeface="Microsoft Sans Serif"/>
                <a:cs typeface="Microsoft Sans Serif"/>
              </a:rPr>
              <a:t>правляемость</a:t>
            </a:r>
            <a:endParaRPr b="1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602394" y="5531729"/>
            <a:ext cx="143697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b="1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С</a:t>
            </a:r>
            <a:r>
              <a:rPr b="1" spc="-5" dirty="0" err="1" smtClean="0">
                <a:solidFill>
                  <a:prstClr val="black"/>
                </a:solidFill>
                <a:latin typeface="Microsoft Sans Serif"/>
                <a:cs typeface="Microsoft Sans Serif"/>
              </a:rPr>
              <a:t>истемность</a:t>
            </a:r>
            <a:endParaRPr b="1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432943" y="3219777"/>
            <a:ext cx="1815464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 marR="5080" indent="-79375">
              <a:spcBef>
                <a:spcPts val="100"/>
              </a:spcBef>
            </a:pPr>
            <a:r>
              <a:rPr lang="ru-RU" sz="1600" b="1" spc="-10" dirty="0" err="1" smtClean="0">
                <a:solidFill>
                  <a:prstClr val="black"/>
                </a:solidFill>
                <a:latin typeface="Microsoft Sans Serif"/>
                <a:cs typeface="Microsoft Sans Serif"/>
              </a:rPr>
              <a:t>К</a:t>
            </a:r>
            <a:r>
              <a:rPr sz="1600" b="1" spc="-10" dirty="0" err="1" smtClean="0">
                <a:solidFill>
                  <a:prstClr val="black"/>
                </a:solidFill>
                <a:latin typeface="Microsoft Sans Serif"/>
                <a:cs typeface="Microsoft Sans Serif"/>
              </a:rPr>
              <a:t>онцептуа</a:t>
            </a:r>
            <a:r>
              <a:rPr sz="1600" b="1" spc="-5" dirty="0" err="1" smtClean="0">
                <a:solidFill>
                  <a:prstClr val="black"/>
                </a:solidFill>
                <a:latin typeface="Microsoft Sans Serif"/>
                <a:cs typeface="Microsoft Sans Serif"/>
              </a:rPr>
              <a:t>льность</a:t>
            </a:r>
            <a:endParaRPr sz="1600" b="1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932556" y="1592846"/>
            <a:ext cx="171526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145" algn="ctr">
              <a:spcBef>
                <a:spcPts val="100"/>
              </a:spcBef>
            </a:pPr>
            <a:r>
              <a:rPr b="1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Воспроиз- </a:t>
            </a:r>
            <a:r>
              <a:rPr b="1" spc="-30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b="1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водимость</a:t>
            </a:r>
            <a:endParaRPr b="1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927868" y="3599053"/>
            <a:ext cx="159601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30" marR="5080" indent="-37465" algn="ctr">
              <a:spcBef>
                <a:spcPts val="100"/>
              </a:spcBef>
            </a:pPr>
            <a:r>
              <a:rPr sz="2000" b="1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Основные  критерии</a:t>
            </a:r>
            <a:endParaRPr sz="2000" b="1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401449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14282" y="2367596"/>
            <a:ext cx="8643966" cy="111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800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60648"/>
            <a:ext cx="83907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 </a:t>
            </a:r>
            <a:r>
              <a:rPr lang="ru-RU" sz="2400" dirty="0">
                <a:solidFill>
                  <a:schemeClr val="bg1"/>
                </a:solidFill>
              </a:rPr>
              <a:t>Структура образовательной технологии состоит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из </a:t>
            </a:r>
            <a:r>
              <a:rPr lang="ru-RU" sz="2400" i="1" dirty="0">
                <a:solidFill>
                  <a:schemeClr val="bg1"/>
                </a:solidFill>
              </a:rPr>
              <a:t>трех частей</a:t>
            </a:r>
            <a:r>
              <a:rPr lang="ru-RU" sz="2400" dirty="0">
                <a:solidFill>
                  <a:schemeClr val="bg1"/>
                </a:solidFill>
              </a:rPr>
              <a:t>:</a:t>
            </a:r>
          </a:p>
          <a:p>
            <a:endParaRPr lang="ru-RU" sz="2400" dirty="0"/>
          </a:p>
          <a:p>
            <a:r>
              <a:rPr lang="ru-RU" sz="2400" u="sng" dirty="0">
                <a:solidFill>
                  <a:schemeClr val="bg1"/>
                </a:solidFill>
              </a:rPr>
              <a:t>Концептуальная часть</a:t>
            </a:r>
            <a:r>
              <a:rPr lang="ru-RU" sz="2400" dirty="0"/>
              <a:t> – это научная база технологии, т.е. психолого-педагогические идеи, которые заложены в ее фундамент.</a:t>
            </a:r>
          </a:p>
          <a:p>
            <a:endParaRPr lang="ru-RU" sz="2400" dirty="0"/>
          </a:p>
          <a:p>
            <a:r>
              <a:rPr lang="ru-RU" sz="2400" u="sng" dirty="0">
                <a:solidFill>
                  <a:schemeClr val="bg1"/>
                </a:solidFill>
              </a:rPr>
              <a:t>Содержательная часть</a:t>
            </a:r>
            <a:r>
              <a:rPr lang="ru-RU" sz="2400" dirty="0"/>
              <a:t> – это общие, конкретные цели и содержание учебного материала.</a:t>
            </a:r>
          </a:p>
          <a:p>
            <a:endParaRPr lang="ru-RU" sz="2400" dirty="0"/>
          </a:p>
          <a:p>
            <a:r>
              <a:rPr lang="ru-RU" sz="2400" u="sng" dirty="0">
                <a:solidFill>
                  <a:schemeClr val="bg1"/>
                </a:solidFill>
              </a:rPr>
              <a:t>Процессуальная часть</a:t>
            </a:r>
            <a:r>
              <a:rPr lang="ru-RU" sz="2400" dirty="0"/>
              <a:t> – совокупность форм и методов учебной деятельности детей, методов и форм работы педагога, деятельности педагога по управлению процессом усвоения материала, диагностика обучающего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391124282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14282" y="2367596"/>
            <a:ext cx="8643966" cy="111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800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60648"/>
            <a:ext cx="810267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2800" b="1" i="1" u="sng" dirty="0">
                <a:solidFill>
                  <a:schemeClr val="bg1"/>
                </a:solidFill>
              </a:rPr>
              <a:t>К числу современных образовательных технологий можно отнести:</a:t>
            </a:r>
          </a:p>
          <a:p>
            <a:pPr algn="ctr"/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dirty="0"/>
              <a:t>1. </a:t>
            </a:r>
            <a:r>
              <a:rPr lang="ru-RU" sz="2800" dirty="0" err="1"/>
              <a:t>Здоровьесберегающие</a:t>
            </a:r>
            <a:r>
              <a:rPr lang="ru-RU" sz="2800"/>
              <a:t> </a:t>
            </a:r>
            <a:r>
              <a:rPr lang="ru-RU" sz="2800" smtClean="0"/>
              <a:t>технологии</a:t>
            </a:r>
            <a:endParaRPr lang="ru-RU" sz="2800" dirty="0"/>
          </a:p>
          <a:p>
            <a:r>
              <a:rPr lang="ru-RU" sz="2800" dirty="0"/>
              <a:t>2. Технологии проектной деятельности</a:t>
            </a:r>
          </a:p>
          <a:p>
            <a:r>
              <a:rPr lang="ru-RU" sz="2800" dirty="0"/>
              <a:t>3. Технология исследовательской деятельности</a:t>
            </a:r>
          </a:p>
          <a:p>
            <a:r>
              <a:rPr lang="ru-RU" sz="2800" dirty="0"/>
              <a:t> 4. Информационно-коммуникационные   </a:t>
            </a:r>
            <a:r>
              <a:rPr lang="ru-RU" sz="2800" dirty="0" smtClean="0"/>
              <a:t>технологии</a:t>
            </a:r>
            <a:endParaRPr lang="ru-RU" sz="2800" dirty="0"/>
          </a:p>
          <a:p>
            <a:r>
              <a:rPr lang="ru-RU" sz="2800" dirty="0"/>
              <a:t>5. Личностно-ориентированные технологии;</a:t>
            </a:r>
          </a:p>
          <a:p>
            <a:r>
              <a:rPr lang="ru-RU" sz="2800" dirty="0"/>
              <a:t>6. Технология портфолио дошкольника и воспитателя</a:t>
            </a:r>
          </a:p>
          <a:p>
            <a:r>
              <a:rPr lang="ru-RU" sz="2800" dirty="0"/>
              <a:t>7.игровая технология</a:t>
            </a:r>
          </a:p>
          <a:p>
            <a:r>
              <a:rPr lang="ru-RU" sz="2800" dirty="0"/>
              <a:t>8. Технология «ТРИЗ» и др.</a:t>
            </a:r>
          </a:p>
        </p:txBody>
      </p:sp>
    </p:spTree>
    <p:extLst>
      <p:ext uri="{BB962C8B-B14F-4D97-AF65-F5344CB8AC3E}">
        <p14:creationId xmlns:p14="http://schemas.microsoft.com/office/powerpoint/2010/main" val="21644256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14282" y="2367596"/>
            <a:ext cx="8643966" cy="111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800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60648"/>
            <a:ext cx="831869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  <a:p>
            <a:r>
              <a:rPr lang="ru-RU" sz="2800" b="1" dirty="0" smtClean="0">
                <a:solidFill>
                  <a:schemeClr val="bg1"/>
                </a:solidFill>
              </a:rPr>
              <a:t>	</a:t>
            </a:r>
            <a:r>
              <a:rPr lang="ru-RU" sz="2800" b="1" i="1" dirty="0" smtClean="0">
                <a:solidFill>
                  <a:schemeClr val="bg1"/>
                </a:solidFill>
              </a:rPr>
              <a:t>Каждый </a:t>
            </a:r>
            <a:r>
              <a:rPr lang="ru-RU" sz="2800" b="1" i="1" dirty="0">
                <a:solidFill>
                  <a:schemeClr val="bg1"/>
                </a:solidFill>
              </a:rPr>
              <a:t>педагог – творец технологии, даже если имеет дело с заимствованиями. Создание технологии невозможно без творчества. Для педагога, научившегося работать на технологическом уровне, всегда будет главным ориентиром познавательный процесс в его развивающемся состоянии. </a:t>
            </a:r>
            <a:endParaRPr lang="ru-RU" sz="2000" i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45024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79741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14282" y="2367596"/>
            <a:ext cx="8643966" cy="111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800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5783" y="1196752"/>
            <a:ext cx="83186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/>
              <a:t>СПАСИБО ЗА ВНИМАНИЕ!</a:t>
            </a: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362" y="3573016"/>
            <a:ext cx="2664296" cy="267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8034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6505998</TotalTime>
  <Words>31</Words>
  <Application>Microsoft Office PowerPoint</Application>
  <PresentationFormat>Экран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Контур</vt:lpstr>
      <vt:lpstr>Office Theme</vt:lpstr>
      <vt:lpstr>     «Современные педагогические технологии  в работе ДОУ»  Подготовила  учитель-логопед Тричева М.В.</vt:lpstr>
      <vt:lpstr>Презентация PowerPoint</vt:lpstr>
      <vt:lpstr>Презентация PowerPoint</vt:lpstr>
      <vt:lpstr>Презентация PowerPoint</vt:lpstr>
      <vt:lpstr>Педагогическая технология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work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zavuch002</dc:creator>
  <cp:lastModifiedBy>79</cp:lastModifiedBy>
  <cp:revision>102</cp:revision>
  <dcterms:created xsi:type="dcterms:W3CDTF">2013-04-26T06:45:09Z</dcterms:created>
  <dcterms:modified xsi:type="dcterms:W3CDTF">2023-08-29T16:51:24Z</dcterms:modified>
</cp:coreProperties>
</file>