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67" r:id="rId4"/>
    <p:sldId id="269" r:id="rId5"/>
    <p:sldId id="270" r:id="rId6"/>
    <p:sldId id="285" r:id="rId7"/>
    <p:sldId id="286" r:id="rId8"/>
    <p:sldId id="333" r:id="rId9"/>
    <p:sldId id="334" r:id="rId10"/>
    <p:sldId id="335" r:id="rId11"/>
    <p:sldId id="336" r:id="rId12"/>
    <p:sldId id="32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12" d="100"/>
          <a:sy n="112" d="100"/>
        </p:scale>
        <p:origin x="-156" y="8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DC3E1-5A91-43B5-8E8F-D9DB420D63D7}" type="datetimeFigureOut">
              <a:rPr lang="ru-RU" smtClean="0"/>
              <a:pPr/>
              <a:t>17.10.2019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FD431B-C2A8-4AE6-89D2-5426B5ADE781}" type="slidenum">
              <a:rPr lang="ru-RU" smtClean="0"/>
              <a:pPr/>
              <a:t>‹#›</a:t>
            </a:fld>
            <a:endParaRPr lang="ru-RU"/>
          </a:p>
        </p:txBody>
      </p:sp>
    </p:spTree>
    <p:extLst>
      <p:ext uri="{BB962C8B-B14F-4D97-AF65-F5344CB8AC3E}">
        <p14:creationId xmlns="" xmlns:p14="http://schemas.microsoft.com/office/powerpoint/2010/main" val="225354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FD431B-C2A8-4AE6-89D2-5426B5ADE781}" type="slidenum">
              <a:rPr lang="ru-RU" smtClean="0"/>
              <a:pPr/>
              <a:t>4</a:t>
            </a:fld>
            <a:endParaRPr lang="ru-RU"/>
          </a:p>
        </p:txBody>
      </p:sp>
    </p:spTree>
    <p:extLst>
      <p:ext uri="{BB962C8B-B14F-4D97-AF65-F5344CB8AC3E}">
        <p14:creationId xmlns="" xmlns:p14="http://schemas.microsoft.com/office/powerpoint/2010/main" val="393835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151650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83059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321750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9329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282635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304954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23552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253991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204376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87376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338703-5D55-4DA3-B99E-51898803B6F6}" type="datetimeFigureOut">
              <a:rPr lang="ru-RU" smtClean="0"/>
              <a:pPr/>
              <a:t>17.10.2019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39742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38703-5D55-4DA3-B99E-51898803B6F6}" type="datetimeFigureOut">
              <a:rPr lang="ru-RU" smtClean="0"/>
              <a:pPr/>
              <a:t>17.10.2019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E8B68-F518-47D6-9375-8C46FC9755B9}" type="slidenum">
              <a:rPr lang="ru-RU" smtClean="0"/>
              <a:pPr/>
              <a:t>‹#›</a:t>
            </a:fld>
            <a:endParaRPr lang="ru-RU"/>
          </a:p>
        </p:txBody>
      </p:sp>
    </p:spTree>
    <p:extLst>
      <p:ext uri="{BB962C8B-B14F-4D97-AF65-F5344CB8AC3E}">
        <p14:creationId xmlns="" xmlns:p14="http://schemas.microsoft.com/office/powerpoint/2010/main" val="237207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jpeg"/><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2800" dirty="0" smtClean="0">
                <a:effectLst>
                  <a:outerShdw blurRad="38100" dist="38100" dir="2700000" algn="tl">
                    <a:srgbClr val="000000">
                      <a:alpha val="43137"/>
                    </a:srgbClr>
                  </a:outerShdw>
                </a:effectLst>
              </a:rPr>
              <a:t>Коррекционно-развивающая  работа с  детьми старшего дошкольного возраста по методическому пособию </a:t>
            </a:r>
            <a:br>
              <a:rPr lang="ru-RU" sz="2800" dirty="0" smtClean="0">
                <a:effectLst>
                  <a:outerShdw blurRad="38100" dist="38100" dir="2700000" algn="tl">
                    <a:srgbClr val="000000">
                      <a:alpha val="43137"/>
                    </a:srgbClr>
                  </a:outerShdw>
                </a:effectLst>
              </a:rPr>
            </a:br>
            <a:r>
              <a:rPr lang="ru-RU" sz="2800" dirty="0" smtClean="0">
                <a:effectLst>
                  <a:outerShdw blurRad="38100" dist="38100" dir="2700000" algn="tl">
                    <a:srgbClr val="000000">
                      <a:alpha val="43137"/>
                    </a:srgbClr>
                  </a:outerShdw>
                </a:effectLst>
              </a:rPr>
              <a:t>«Волшебные </a:t>
            </a:r>
            <a:r>
              <a:rPr lang="ru-RU" sz="2800" dirty="0" err="1" smtClean="0">
                <a:effectLst>
                  <a:outerShdw blurRad="38100" dist="38100" dir="2700000" algn="tl">
                    <a:srgbClr val="000000">
                      <a:alpha val="43137"/>
                    </a:srgbClr>
                  </a:outerShdw>
                </a:effectLst>
              </a:rPr>
              <a:t>обводилки</a:t>
            </a:r>
            <a:r>
              <a:rPr lang="ru-RU" sz="2800" dirty="0" smtClean="0">
                <a:effectLst>
                  <a:outerShdw blurRad="38100" dist="38100" dir="2700000" algn="tl">
                    <a:srgbClr val="000000">
                      <a:alpha val="43137"/>
                    </a:srgbClr>
                  </a:outerShdw>
                </a:effectLst>
              </a:rPr>
              <a:t>» </a:t>
            </a:r>
            <a:br>
              <a:rPr lang="ru-RU" sz="2800" dirty="0" smtClean="0">
                <a:effectLst>
                  <a:outerShdw blurRad="38100" dist="38100" dir="2700000" algn="tl">
                    <a:srgbClr val="000000">
                      <a:alpha val="43137"/>
                    </a:srgbClr>
                  </a:outerShdw>
                </a:effectLst>
              </a:rPr>
            </a:br>
            <a:r>
              <a:rPr lang="ru-RU" sz="2800" dirty="0" smtClean="0">
                <a:effectLst>
                  <a:outerShdw blurRad="38100" dist="38100" dir="2700000" algn="tl">
                    <a:srgbClr val="000000">
                      <a:alpha val="43137"/>
                    </a:srgbClr>
                  </a:outerShdw>
                </a:effectLst>
              </a:rPr>
              <a:t>Г. М. </a:t>
            </a:r>
            <a:r>
              <a:rPr lang="ru-RU" sz="2800" dirty="0" err="1" smtClean="0">
                <a:effectLst>
                  <a:outerShdw blurRad="38100" dist="38100" dir="2700000" algn="tl">
                    <a:srgbClr val="000000">
                      <a:alpha val="43137"/>
                    </a:srgbClr>
                  </a:outerShdw>
                </a:effectLst>
              </a:rPr>
              <a:t>Зегебарт</a:t>
            </a:r>
            <a:r>
              <a:rPr lang="ru-RU" sz="2800" dirty="0" smtClean="0">
                <a:effectLst>
                  <a:outerShdw blurRad="38100" dist="38100" dir="2700000" algn="tl">
                    <a:srgbClr val="000000">
                      <a:alpha val="43137"/>
                    </a:srgbClr>
                  </a:outerShdw>
                </a:effectLst>
              </a:rPr>
              <a:t>, О. С. Ильичевой</a:t>
            </a:r>
            <a:endParaRPr lang="ru-RU" sz="2800" dirty="0"/>
          </a:p>
        </p:txBody>
      </p:sp>
      <p:sp>
        <p:nvSpPr>
          <p:cNvPr id="4" name="Прямоугольник 3"/>
          <p:cNvSpPr/>
          <p:nvPr/>
        </p:nvSpPr>
        <p:spPr>
          <a:xfrm>
            <a:off x="1214414" y="928670"/>
            <a:ext cx="6624736" cy="830997"/>
          </a:xfrm>
          <a:prstGeom prst="rect">
            <a:avLst/>
          </a:prstGeom>
        </p:spPr>
        <p:txBody>
          <a:bodyPr wrap="square">
            <a:spAutoFit/>
          </a:bodyPr>
          <a:lstStyle/>
          <a:p>
            <a:pPr algn="ctr"/>
            <a:r>
              <a:rPr lang="ru-RU" sz="1600" dirty="0" smtClean="0"/>
              <a:t>МБДОУ «Детский сад «СОЛНЫШКО»</a:t>
            </a:r>
            <a:r>
              <a:rPr lang="ru-RU" sz="1600" dirty="0"/>
              <a:t/>
            </a:r>
            <a:br>
              <a:rPr lang="ru-RU" sz="1600" dirty="0"/>
            </a:br>
            <a:r>
              <a:rPr lang="ru-RU" sz="1600" dirty="0"/>
              <a:t/>
            </a:r>
            <a:br>
              <a:rPr lang="ru-RU" sz="1600" dirty="0"/>
            </a:br>
            <a:endParaRPr lang="ru-RU" sz="1600" dirty="0"/>
          </a:p>
        </p:txBody>
      </p:sp>
      <p:sp>
        <p:nvSpPr>
          <p:cNvPr id="6" name="Подзаголовок 5"/>
          <p:cNvSpPr>
            <a:spLocks noGrp="1"/>
          </p:cNvSpPr>
          <p:nvPr>
            <p:ph type="subTitle" idx="1"/>
          </p:nvPr>
        </p:nvSpPr>
        <p:spPr>
          <a:xfrm>
            <a:off x="3000364" y="4000504"/>
            <a:ext cx="4772036" cy="1752600"/>
          </a:xfrm>
        </p:spPr>
        <p:txBody>
          <a:bodyPr>
            <a:normAutofit/>
          </a:bodyPr>
          <a:lstStyle/>
          <a:p>
            <a:pPr algn="r"/>
            <a:r>
              <a:rPr lang="ru-RU" sz="2000" dirty="0" smtClean="0">
                <a:solidFill>
                  <a:schemeClr val="tx1"/>
                </a:solidFill>
              </a:rPr>
              <a:t>Подготовила:</a:t>
            </a:r>
          </a:p>
          <a:p>
            <a:pPr algn="r"/>
            <a:r>
              <a:rPr lang="ru-RU" sz="2000" dirty="0" smtClean="0">
                <a:solidFill>
                  <a:schemeClr val="tx1"/>
                </a:solidFill>
              </a:rPr>
              <a:t>педагог-психолог </a:t>
            </a:r>
          </a:p>
          <a:p>
            <a:pPr algn="r"/>
            <a:r>
              <a:rPr lang="ru-RU" sz="2000" dirty="0" err="1" smtClean="0">
                <a:solidFill>
                  <a:schemeClr val="tx1"/>
                </a:solidFill>
              </a:rPr>
              <a:t>Багинова</a:t>
            </a:r>
            <a:r>
              <a:rPr lang="ru-RU" sz="2000" dirty="0" smtClean="0">
                <a:solidFill>
                  <a:schemeClr val="tx1"/>
                </a:solidFill>
              </a:rPr>
              <a:t> Н.Ю.</a:t>
            </a:r>
            <a:endParaRPr lang="ru-RU" sz="2000" dirty="0">
              <a:solidFill>
                <a:schemeClr val="tx1"/>
              </a:solidFill>
            </a:endParaRPr>
          </a:p>
        </p:txBody>
      </p:sp>
    </p:spTree>
    <p:extLst>
      <p:ext uri="{BB962C8B-B14F-4D97-AF65-F5344CB8AC3E}">
        <p14:creationId xmlns="" xmlns:p14="http://schemas.microsoft.com/office/powerpoint/2010/main" val="95503015"/>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5856" y="178827"/>
            <a:ext cx="2706190" cy="584775"/>
          </a:xfrm>
          <a:prstGeom prst="rect">
            <a:avLst/>
          </a:prstGeom>
          <a:noFill/>
        </p:spPr>
        <p:txBody>
          <a:bodyPr wrap="none" rtlCol="0">
            <a:spAutoFit/>
          </a:bodyPr>
          <a:lstStyle/>
          <a:p>
            <a:r>
              <a:rPr lang="ru-RU" sz="3200" b="1" dirty="0" smtClean="0">
                <a:effectLst>
                  <a:outerShdw blurRad="38100" dist="38100" dir="2700000" algn="tl">
                    <a:srgbClr val="000000">
                      <a:alpha val="43137"/>
                    </a:srgbClr>
                  </a:outerShdw>
                </a:effectLst>
              </a:rPr>
              <a:t>Рисунки 25-34</a:t>
            </a:r>
            <a:endParaRPr lang="ru-RU" sz="3200" b="1" dirty="0">
              <a:effectLst>
                <a:outerShdw blurRad="38100" dist="38100" dir="2700000" algn="tl">
                  <a:srgbClr val="000000">
                    <a:alpha val="43137"/>
                  </a:srgbClr>
                </a:outerShdw>
              </a:effectLst>
            </a:endParaRPr>
          </a:p>
        </p:txBody>
      </p:sp>
      <p:pic>
        <p:nvPicPr>
          <p:cNvPr id="3074" name="Picture 2" descr="0_3f730_fcd6fb01_XL"/>
          <p:cNvPicPr>
            <a:picLocks noChangeAspect="1" noChangeArrowheads="1"/>
          </p:cNvPicPr>
          <p:nvPr/>
        </p:nvPicPr>
        <p:blipFill rotWithShape="1">
          <a:blip r:embed="rId3" cstate="print">
            <a:extLst>
              <a:ext uri="{28A0092B-C50C-407E-A947-70E740481C1C}">
                <a14:useLocalDpi xmlns="" xmlns:a14="http://schemas.microsoft.com/office/drawing/2010/main"/>
              </a:ext>
            </a:extLst>
          </a:blip>
          <a:srcRect r="-1"/>
          <a:stretch/>
        </p:blipFill>
        <p:spPr bwMode="auto">
          <a:xfrm rot="16200000">
            <a:off x="105293" y="1011675"/>
            <a:ext cx="1144683" cy="85920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3" descr="0_3f731_3bef314_XL"/>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rot="16200000">
            <a:off x="1059312" y="1002408"/>
            <a:ext cx="1145002" cy="8710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4" descr="0_3f732_9df3eca6_XL"/>
          <p:cNvPicPr>
            <a:picLocks noChangeAspect="1" noChangeArrowheads="1"/>
          </p:cNvPicPr>
          <p:nvPr/>
        </p:nvPicPr>
        <p:blipFill rotWithShape="1">
          <a:blip r:embed="rId5" cstate="print">
            <a:extLst>
              <a:ext uri="{28A0092B-C50C-407E-A947-70E740481C1C}">
                <a14:useLocalDpi xmlns="" xmlns:a14="http://schemas.microsoft.com/office/drawing/2010/main"/>
              </a:ext>
            </a:extLst>
          </a:blip>
          <a:srcRect/>
          <a:stretch/>
        </p:blipFill>
        <p:spPr bwMode="auto">
          <a:xfrm rot="16200000">
            <a:off x="124271" y="2449507"/>
            <a:ext cx="1126191" cy="83974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7" name="Picture 5" descr="0_3f733_c37bec6a_XL"/>
          <p:cNvPicPr>
            <a:picLocks noChangeAspect="1" noChangeArrowheads="1"/>
          </p:cNvPicPr>
          <p:nvPr/>
        </p:nvPicPr>
        <p:blipFill rotWithShape="1">
          <a:blip r:embed="rId6" cstate="print">
            <a:extLst>
              <a:ext uri="{28A0092B-C50C-407E-A947-70E740481C1C}">
                <a14:useLocalDpi xmlns="" xmlns:a14="http://schemas.microsoft.com/office/drawing/2010/main"/>
              </a:ext>
            </a:extLst>
          </a:blip>
          <a:srcRect/>
          <a:stretch/>
        </p:blipFill>
        <p:spPr bwMode="auto">
          <a:xfrm rot="16200000">
            <a:off x="1068716" y="2433870"/>
            <a:ext cx="1126193" cy="87101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8" name="Picture 6" descr="0_3f734_41347d36_XL"/>
          <p:cNvPicPr>
            <a:picLocks noChangeAspect="1" noChangeArrowheads="1"/>
          </p:cNvPicPr>
          <p:nvPr/>
        </p:nvPicPr>
        <p:blipFill rotWithShape="1">
          <a:blip r:embed="rId7" cstate="print">
            <a:extLst>
              <a:ext uri="{28A0092B-C50C-407E-A947-70E740481C1C}">
                <a14:useLocalDpi xmlns="" xmlns:a14="http://schemas.microsoft.com/office/drawing/2010/main"/>
              </a:ext>
            </a:extLst>
          </a:blip>
          <a:srcRect/>
          <a:stretch/>
        </p:blipFill>
        <p:spPr bwMode="auto">
          <a:xfrm>
            <a:off x="247916" y="3709475"/>
            <a:ext cx="859322" cy="55969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9" name="Picture 7" descr="0_3f735_9140f057_XL"/>
          <p:cNvPicPr>
            <a:picLocks noChangeAspect="1" noChangeArrowheads="1"/>
          </p:cNvPicPr>
          <p:nvPr/>
        </p:nvPicPr>
        <p:blipFill rotWithShape="1">
          <a:blip r:embed="rId8" cstate="print">
            <a:extLst>
              <a:ext uri="{28A0092B-C50C-407E-A947-70E740481C1C}">
                <a14:useLocalDpi xmlns="" xmlns:a14="http://schemas.microsoft.com/office/drawing/2010/main"/>
              </a:ext>
            </a:extLst>
          </a:blip>
          <a:srcRect/>
          <a:stretch/>
        </p:blipFill>
        <p:spPr bwMode="auto">
          <a:xfrm>
            <a:off x="1205121" y="3709475"/>
            <a:ext cx="853361" cy="55969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0" name="Picture 8" descr="0_3f736_639856d6_XL"/>
          <p:cNvPicPr>
            <a:picLocks noChangeAspect="1" noChangeArrowheads="1"/>
          </p:cNvPicPr>
          <p:nvPr/>
        </p:nvPicPr>
        <p:blipFill rotWithShape="1">
          <a:blip r:embed="rId9" cstate="print">
            <a:extLst>
              <a:ext uri="{28A0092B-C50C-407E-A947-70E740481C1C}">
                <a14:useLocalDpi xmlns="" xmlns:a14="http://schemas.microsoft.com/office/drawing/2010/main"/>
              </a:ext>
            </a:extLst>
          </a:blip>
          <a:srcRect/>
          <a:stretch/>
        </p:blipFill>
        <p:spPr bwMode="auto">
          <a:xfrm>
            <a:off x="247916" y="4539051"/>
            <a:ext cx="859322" cy="4550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1" name="Picture 9" descr="0_3f737_b1948ba4_XL"/>
          <p:cNvPicPr>
            <a:picLocks noChangeAspect="1" noChangeArrowheads="1"/>
          </p:cNvPicPr>
          <p:nvPr/>
        </p:nvPicPr>
        <p:blipFill rotWithShape="1">
          <a:blip r:embed="rId10" cstate="print">
            <a:extLst>
              <a:ext uri="{28A0092B-C50C-407E-A947-70E740481C1C}">
                <a14:useLocalDpi xmlns="" xmlns:a14="http://schemas.microsoft.com/office/drawing/2010/main"/>
              </a:ext>
            </a:extLst>
          </a:blip>
          <a:srcRect/>
          <a:stretch/>
        </p:blipFill>
        <p:spPr bwMode="auto">
          <a:xfrm>
            <a:off x="1196304" y="4539051"/>
            <a:ext cx="898313" cy="46087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2" name="Picture 10" descr="0_3f738_5292ed4d_XL"/>
          <p:cNvPicPr>
            <a:picLocks noChangeAspect="1" noChangeArrowheads="1"/>
          </p:cNvPicPr>
          <p:nvPr/>
        </p:nvPicPr>
        <p:blipFill rotWithShape="1">
          <a:blip r:embed="rId11" cstate="print">
            <a:extLst>
              <a:ext uri="{28A0092B-C50C-407E-A947-70E740481C1C}">
                <a14:useLocalDpi xmlns="" xmlns:a14="http://schemas.microsoft.com/office/drawing/2010/main"/>
              </a:ext>
            </a:extLst>
          </a:blip>
          <a:srcRect r="-1"/>
          <a:stretch/>
        </p:blipFill>
        <p:spPr bwMode="auto">
          <a:xfrm rot="16200000">
            <a:off x="123468" y="5357839"/>
            <a:ext cx="1154463" cy="86639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3" name="Picture 11" descr="0_3f739_5f198e3b_XL"/>
          <p:cNvPicPr>
            <a:picLocks noChangeAspect="1" noChangeArrowheads="1"/>
          </p:cNvPicPr>
          <p:nvPr/>
        </p:nvPicPr>
        <p:blipFill rotWithShape="1">
          <a:blip r:embed="rId12" cstate="print">
            <a:extLst>
              <a:ext uri="{28A0092B-C50C-407E-A947-70E740481C1C}">
                <a14:useLocalDpi xmlns="" xmlns:a14="http://schemas.microsoft.com/office/drawing/2010/main"/>
              </a:ext>
            </a:extLst>
          </a:blip>
          <a:srcRect/>
          <a:stretch/>
        </p:blipFill>
        <p:spPr bwMode="auto">
          <a:xfrm rot="16200000">
            <a:off x="1098620" y="5352951"/>
            <a:ext cx="1169299" cy="89100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1340730" y="4936803"/>
            <a:ext cx="609462" cy="276999"/>
          </a:xfrm>
          <a:prstGeom prst="rect">
            <a:avLst/>
          </a:prstGeom>
          <a:noFill/>
        </p:spPr>
        <p:txBody>
          <a:bodyPr wrap="none" rtlCol="0">
            <a:spAutoFit/>
          </a:bodyPr>
          <a:lstStyle/>
          <a:p>
            <a:r>
              <a:rPr lang="ru-RU" sz="1200" dirty="0" smtClean="0"/>
              <a:t>рис.32</a:t>
            </a:r>
            <a:endParaRPr lang="ru-RU" sz="1200" dirty="0"/>
          </a:p>
        </p:txBody>
      </p:sp>
      <p:sp>
        <p:nvSpPr>
          <p:cNvPr id="14" name="TextBox 13"/>
          <p:cNvSpPr txBox="1"/>
          <p:nvPr/>
        </p:nvSpPr>
        <p:spPr>
          <a:xfrm>
            <a:off x="1349209" y="2002482"/>
            <a:ext cx="609462" cy="276999"/>
          </a:xfrm>
          <a:prstGeom prst="rect">
            <a:avLst/>
          </a:prstGeom>
          <a:noFill/>
        </p:spPr>
        <p:txBody>
          <a:bodyPr wrap="none" rtlCol="0">
            <a:spAutoFit/>
          </a:bodyPr>
          <a:lstStyle/>
          <a:p>
            <a:r>
              <a:rPr lang="ru-RU" sz="1200" dirty="0" smtClean="0"/>
              <a:t>рис.26</a:t>
            </a:r>
            <a:endParaRPr lang="ru-RU" sz="1200" dirty="0"/>
          </a:p>
        </p:txBody>
      </p:sp>
      <p:sp>
        <p:nvSpPr>
          <p:cNvPr id="15" name="TextBox 14"/>
          <p:cNvSpPr txBox="1"/>
          <p:nvPr/>
        </p:nvSpPr>
        <p:spPr>
          <a:xfrm>
            <a:off x="395968" y="3432476"/>
            <a:ext cx="609462" cy="276999"/>
          </a:xfrm>
          <a:prstGeom prst="rect">
            <a:avLst/>
          </a:prstGeom>
          <a:noFill/>
        </p:spPr>
        <p:txBody>
          <a:bodyPr wrap="none" rtlCol="0">
            <a:spAutoFit/>
          </a:bodyPr>
          <a:lstStyle/>
          <a:p>
            <a:r>
              <a:rPr lang="ru-RU" sz="1200" dirty="0" smtClean="0"/>
              <a:t>рис.27</a:t>
            </a:r>
            <a:endParaRPr lang="ru-RU" sz="1200" dirty="0"/>
          </a:p>
        </p:txBody>
      </p:sp>
      <p:sp>
        <p:nvSpPr>
          <p:cNvPr id="16" name="TextBox 15"/>
          <p:cNvSpPr txBox="1"/>
          <p:nvPr/>
        </p:nvSpPr>
        <p:spPr>
          <a:xfrm>
            <a:off x="1337705" y="3432475"/>
            <a:ext cx="609462" cy="276999"/>
          </a:xfrm>
          <a:prstGeom prst="rect">
            <a:avLst/>
          </a:prstGeom>
          <a:noFill/>
        </p:spPr>
        <p:txBody>
          <a:bodyPr wrap="none" rtlCol="0">
            <a:spAutoFit/>
          </a:bodyPr>
          <a:lstStyle/>
          <a:p>
            <a:r>
              <a:rPr lang="ru-RU" sz="1200" dirty="0" smtClean="0"/>
              <a:t>рис.28</a:t>
            </a:r>
            <a:endParaRPr lang="ru-RU" sz="1200" dirty="0"/>
          </a:p>
        </p:txBody>
      </p:sp>
      <p:sp>
        <p:nvSpPr>
          <p:cNvPr id="17" name="TextBox 16"/>
          <p:cNvSpPr txBox="1"/>
          <p:nvPr/>
        </p:nvSpPr>
        <p:spPr>
          <a:xfrm>
            <a:off x="409851" y="4262052"/>
            <a:ext cx="609462" cy="276999"/>
          </a:xfrm>
          <a:prstGeom prst="rect">
            <a:avLst/>
          </a:prstGeom>
          <a:noFill/>
        </p:spPr>
        <p:txBody>
          <a:bodyPr wrap="none" rtlCol="0">
            <a:spAutoFit/>
          </a:bodyPr>
          <a:lstStyle/>
          <a:p>
            <a:r>
              <a:rPr lang="ru-RU" sz="1200" dirty="0" smtClean="0"/>
              <a:t>рис.29</a:t>
            </a:r>
            <a:endParaRPr lang="ru-RU" sz="1200" dirty="0"/>
          </a:p>
        </p:txBody>
      </p:sp>
      <p:sp>
        <p:nvSpPr>
          <p:cNvPr id="18" name="TextBox 17"/>
          <p:cNvSpPr txBox="1"/>
          <p:nvPr/>
        </p:nvSpPr>
        <p:spPr>
          <a:xfrm>
            <a:off x="1337705" y="4262052"/>
            <a:ext cx="609462" cy="276999"/>
          </a:xfrm>
          <a:prstGeom prst="rect">
            <a:avLst/>
          </a:prstGeom>
          <a:noFill/>
        </p:spPr>
        <p:txBody>
          <a:bodyPr wrap="none" rtlCol="0">
            <a:spAutoFit/>
          </a:bodyPr>
          <a:lstStyle/>
          <a:p>
            <a:r>
              <a:rPr lang="ru-RU" sz="1200" dirty="0" smtClean="0"/>
              <a:t>рис.30</a:t>
            </a:r>
            <a:endParaRPr lang="ru-RU" sz="1200" dirty="0"/>
          </a:p>
        </p:txBody>
      </p:sp>
      <p:sp>
        <p:nvSpPr>
          <p:cNvPr id="19" name="TextBox 18"/>
          <p:cNvSpPr txBox="1"/>
          <p:nvPr/>
        </p:nvSpPr>
        <p:spPr>
          <a:xfrm>
            <a:off x="421016" y="4936804"/>
            <a:ext cx="609462" cy="276999"/>
          </a:xfrm>
          <a:prstGeom prst="rect">
            <a:avLst/>
          </a:prstGeom>
          <a:noFill/>
        </p:spPr>
        <p:txBody>
          <a:bodyPr wrap="none" rtlCol="0">
            <a:spAutoFit/>
          </a:bodyPr>
          <a:lstStyle/>
          <a:p>
            <a:r>
              <a:rPr lang="ru-RU" sz="1200" dirty="0" smtClean="0"/>
              <a:t>рис.31</a:t>
            </a:r>
            <a:endParaRPr lang="ru-RU" sz="1200" dirty="0"/>
          </a:p>
        </p:txBody>
      </p:sp>
      <p:sp>
        <p:nvSpPr>
          <p:cNvPr id="20" name="TextBox 19"/>
          <p:cNvSpPr txBox="1"/>
          <p:nvPr/>
        </p:nvSpPr>
        <p:spPr>
          <a:xfrm>
            <a:off x="409851" y="6368268"/>
            <a:ext cx="609462" cy="276999"/>
          </a:xfrm>
          <a:prstGeom prst="rect">
            <a:avLst/>
          </a:prstGeom>
          <a:noFill/>
        </p:spPr>
        <p:txBody>
          <a:bodyPr wrap="none" rtlCol="0">
            <a:spAutoFit/>
          </a:bodyPr>
          <a:lstStyle/>
          <a:p>
            <a:r>
              <a:rPr lang="ru-RU" sz="1200" dirty="0" smtClean="0"/>
              <a:t>рис.33</a:t>
            </a:r>
            <a:endParaRPr lang="ru-RU" sz="1200" dirty="0"/>
          </a:p>
        </p:txBody>
      </p:sp>
      <p:sp>
        <p:nvSpPr>
          <p:cNvPr id="21" name="TextBox 20"/>
          <p:cNvSpPr txBox="1"/>
          <p:nvPr/>
        </p:nvSpPr>
        <p:spPr>
          <a:xfrm>
            <a:off x="437263" y="2010419"/>
            <a:ext cx="609462" cy="276999"/>
          </a:xfrm>
          <a:prstGeom prst="rect">
            <a:avLst/>
          </a:prstGeom>
          <a:noFill/>
        </p:spPr>
        <p:txBody>
          <a:bodyPr wrap="none" rtlCol="0">
            <a:spAutoFit/>
          </a:bodyPr>
          <a:lstStyle/>
          <a:p>
            <a:r>
              <a:rPr lang="ru-RU" sz="1200" dirty="0" smtClean="0"/>
              <a:t>рис.25</a:t>
            </a:r>
            <a:endParaRPr lang="ru-RU" sz="1200" dirty="0"/>
          </a:p>
        </p:txBody>
      </p:sp>
      <p:sp>
        <p:nvSpPr>
          <p:cNvPr id="22" name="TextBox 21"/>
          <p:cNvSpPr txBox="1"/>
          <p:nvPr/>
        </p:nvSpPr>
        <p:spPr>
          <a:xfrm>
            <a:off x="1340730" y="6367501"/>
            <a:ext cx="609462" cy="276999"/>
          </a:xfrm>
          <a:prstGeom prst="rect">
            <a:avLst/>
          </a:prstGeom>
          <a:noFill/>
        </p:spPr>
        <p:txBody>
          <a:bodyPr wrap="none" rtlCol="0">
            <a:spAutoFit/>
          </a:bodyPr>
          <a:lstStyle/>
          <a:p>
            <a:r>
              <a:rPr lang="ru-RU" sz="1200" dirty="0" smtClean="0"/>
              <a:t>рис.34</a:t>
            </a:r>
            <a:endParaRPr lang="ru-RU" sz="1200" dirty="0"/>
          </a:p>
        </p:txBody>
      </p:sp>
      <p:sp>
        <p:nvSpPr>
          <p:cNvPr id="3" name="Прямоугольник 2"/>
          <p:cNvSpPr/>
          <p:nvPr/>
        </p:nvSpPr>
        <p:spPr>
          <a:xfrm>
            <a:off x="2286000" y="889844"/>
            <a:ext cx="6390456" cy="5755422"/>
          </a:xfrm>
          <a:prstGeom prst="rect">
            <a:avLst/>
          </a:prstGeom>
        </p:spPr>
        <p:txBody>
          <a:bodyPr wrap="square">
            <a:spAutoFit/>
          </a:bodyPr>
          <a:lstStyle/>
          <a:p>
            <a:pPr algn="just"/>
            <a:r>
              <a:rPr lang="ru-RU" sz="2300" dirty="0" smtClean="0"/>
              <a:t>	Симметричные </a:t>
            </a:r>
            <a:r>
              <a:rPr lang="ru-RU" sz="2300" dirty="0"/>
              <a:t>образцы предназначены в первую очередь для синхронизации работы обеих рук: ребенок выполняет упражнения непосредственно по образцам, без предварительного копирования. Ребенок действует двумя руками одновременно как в горизонтальном, так и вертикальном расположении рисунка. Выполнять упражнения по этим рисункам рекомендуется с детьми 5 – 6 летнего возраста: ребенок обводит пальцами, пальцами обеих рук (для контроля есть точки), затем можно обвести рисунок фишками. Копирование одновременно обеими руками не предусмотрено, но можно взять и скопировать рисунок в одном направлении для последующего его преображения. </a:t>
            </a:r>
          </a:p>
        </p:txBody>
      </p:sp>
    </p:spTree>
    <p:extLst>
      <p:ext uri="{BB962C8B-B14F-4D97-AF65-F5344CB8AC3E}">
        <p14:creationId xmlns="" xmlns:p14="http://schemas.microsoft.com/office/powerpoint/2010/main" val="3838629418"/>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5856" y="73148"/>
            <a:ext cx="2706190" cy="584775"/>
          </a:xfrm>
          <a:prstGeom prst="rect">
            <a:avLst/>
          </a:prstGeom>
          <a:noFill/>
        </p:spPr>
        <p:txBody>
          <a:bodyPr wrap="none" rtlCol="0">
            <a:spAutoFit/>
          </a:bodyPr>
          <a:lstStyle/>
          <a:p>
            <a:r>
              <a:rPr lang="ru-RU" sz="3200" b="1" dirty="0" smtClean="0">
                <a:effectLst>
                  <a:outerShdw blurRad="38100" dist="38100" dir="2700000" algn="tl">
                    <a:srgbClr val="000000">
                      <a:alpha val="43137"/>
                    </a:srgbClr>
                  </a:outerShdw>
                </a:effectLst>
              </a:rPr>
              <a:t>Рисунки 35-46</a:t>
            </a:r>
            <a:endParaRPr lang="ru-RU" sz="3200" b="1" dirty="0">
              <a:effectLst>
                <a:outerShdw blurRad="38100" dist="38100" dir="2700000" algn="tl">
                  <a:srgbClr val="000000">
                    <a:alpha val="43137"/>
                  </a:srgbClr>
                </a:outerShdw>
              </a:effectLst>
            </a:endParaRPr>
          </a:p>
        </p:txBody>
      </p:sp>
      <p:pic>
        <p:nvPicPr>
          <p:cNvPr id="4098" name="Picture 2" descr="0_3f73a_50cf728a_XL"/>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705121" y="815486"/>
            <a:ext cx="1705894" cy="10495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3" descr="0_3f73a_50cf728a_XL"/>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28150" y="815486"/>
            <a:ext cx="1444498" cy="103236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4" descr="0_3f73b_d35fe917_XL"/>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113201" y="1988840"/>
            <a:ext cx="1628470" cy="232775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5" descr="0_3f73c_3c012da_XL"/>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113201" y="4411870"/>
            <a:ext cx="3262866" cy="231823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2" name="Picture 6" descr="0_3f73d_f26e4467_XL"/>
          <p:cNvPicPr>
            <a:picLocks noChangeAspect="1" noChangeArrowheads="1"/>
          </p:cNvPicPr>
          <p:nvPr/>
        </p:nvPicPr>
        <p:blipFill>
          <a:blip r:embed="rId7" cstate="print">
            <a:extLst>
              <a:ext uri="{28A0092B-C50C-407E-A947-70E740481C1C}">
                <a14:useLocalDpi xmlns="" xmlns:a14="http://schemas.microsoft.com/office/drawing/2010/main"/>
              </a:ext>
            </a:extLst>
          </a:blip>
          <a:srcRect/>
          <a:stretch>
            <a:fillRect/>
          </a:stretch>
        </p:blipFill>
        <p:spPr bwMode="auto">
          <a:xfrm rot="16200000">
            <a:off x="1452979" y="2361461"/>
            <a:ext cx="2307738" cy="160259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3707904" y="661173"/>
            <a:ext cx="5040560" cy="5632311"/>
          </a:xfrm>
          <a:prstGeom prst="rect">
            <a:avLst/>
          </a:prstGeom>
        </p:spPr>
        <p:txBody>
          <a:bodyPr wrap="square">
            <a:spAutoFit/>
          </a:bodyPr>
          <a:lstStyle/>
          <a:p>
            <a:pPr algn="just"/>
            <a:r>
              <a:rPr lang="ru-RU" sz="2400" dirty="0" smtClean="0"/>
              <a:t>	Образцы </a:t>
            </a:r>
            <a:r>
              <a:rPr lang="ru-RU" sz="2400" dirty="0"/>
              <a:t>предназначены для работы с детьми 6 лет и старше. Упражнения заключаются в одновременном прорисовывании линии внутри полого контура обеими руками, но в разных направлениях (по стрелкам). Для контроля на отдельных симметричных участков рисунков отмечены точки, которые обе руки должны пройти одновременно. Рисунки не предназначены для копирования, однако при желании детей их можно скопировать любым их предложенных выше способов. </a:t>
            </a:r>
          </a:p>
        </p:txBody>
      </p:sp>
    </p:spTree>
    <p:extLst>
      <p:ext uri="{BB962C8B-B14F-4D97-AF65-F5344CB8AC3E}">
        <p14:creationId xmlns="" xmlns:p14="http://schemas.microsoft.com/office/powerpoint/2010/main" val="1863643458"/>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003232" cy="3312367"/>
          </a:xfrm>
        </p:spPr>
        <p:txBody>
          <a:bodyPr>
            <a:noAutofit/>
          </a:bodyPr>
          <a:lstStyle/>
          <a:p>
            <a:pPr marL="0" indent="0" algn="ctr">
              <a:buNone/>
            </a:pPr>
            <a:r>
              <a:rPr lang="ru-RU" sz="2800" b="1" dirty="0" smtClean="0">
                <a:solidFill>
                  <a:schemeClr val="tx1"/>
                </a:solidFill>
              </a:rPr>
              <a:t>В ИТОГЕ - ОТЛИЧНЫЕ РЕЗУЛЬТАТЫ</a:t>
            </a:r>
          </a:p>
          <a:p>
            <a:pPr marL="0" indent="0" algn="just">
              <a:buNone/>
            </a:pPr>
            <a:r>
              <a:rPr lang="ru-RU" sz="600" dirty="0" smtClean="0">
                <a:solidFill>
                  <a:schemeClr val="tx1"/>
                </a:solidFill>
              </a:rPr>
              <a:t/>
            </a:r>
            <a:br>
              <a:rPr lang="ru-RU" sz="600" dirty="0" smtClean="0">
                <a:solidFill>
                  <a:schemeClr val="tx1"/>
                </a:solidFill>
              </a:rPr>
            </a:br>
            <a:r>
              <a:rPr lang="ru-RU" sz="600" dirty="0" smtClean="0">
                <a:solidFill>
                  <a:schemeClr val="tx1"/>
                </a:solidFill>
              </a:rPr>
              <a:t>	</a:t>
            </a:r>
            <a:r>
              <a:rPr lang="ru-RU" sz="2800" dirty="0" smtClean="0">
                <a:solidFill>
                  <a:schemeClr val="tx1"/>
                </a:solidFill>
              </a:rPr>
              <a:t>Занятия по программе "Волшебные </a:t>
            </a:r>
            <a:r>
              <a:rPr lang="ru-RU" sz="2800" dirty="0" err="1" smtClean="0">
                <a:solidFill>
                  <a:schemeClr val="tx1"/>
                </a:solidFill>
              </a:rPr>
              <a:t>обводилки</a:t>
            </a:r>
            <a:r>
              <a:rPr lang="ru-RU" sz="2800" dirty="0" smtClean="0">
                <a:solidFill>
                  <a:schemeClr val="tx1"/>
                </a:solidFill>
              </a:rPr>
              <a:t>" способствуют </a:t>
            </a:r>
            <a:r>
              <a:rPr lang="ru-RU" sz="2800" b="1" dirty="0" smtClean="0">
                <a:solidFill>
                  <a:schemeClr val="tx1"/>
                </a:solidFill>
              </a:rPr>
              <a:t>развитию пространственных представлений, внимания, памяти, волевой сферы.</a:t>
            </a:r>
            <a:r>
              <a:rPr lang="ru-RU" sz="2800" dirty="0" smtClean="0">
                <a:solidFill>
                  <a:schemeClr val="tx1"/>
                </a:solidFill>
              </a:rPr>
              <a:t> </a:t>
            </a:r>
          </a:p>
          <a:p>
            <a:pPr marL="0" indent="0" algn="just">
              <a:buNone/>
            </a:pPr>
            <a:r>
              <a:rPr lang="ru-RU" sz="2800" dirty="0"/>
              <a:t>	</a:t>
            </a:r>
            <a:r>
              <a:rPr lang="ru-RU" sz="2800" dirty="0" smtClean="0">
                <a:solidFill>
                  <a:schemeClr val="tx1"/>
                </a:solidFill>
              </a:rPr>
              <a:t>Все это создает предпосылки для успехов в дальнейшем обучении. </a:t>
            </a:r>
            <a:endParaRPr lang="ru-RU" sz="2800" dirty="0">
              <a:solidFill>
                <a:schemeClr val="tx1"/>
              </a:solidFill>
            </a:endParaRPr>
          </a:p>
        </p:txBody>
      </p:sp>
    </p:spTree>
    <p:extLst>
      <p:ext uri="{BB962C8B-B14F-4D97-AF65-F5344CB8AC3E}">
        <p14:creationId xmlns="" xmlns:p14="http://schemas.microsoft.com/office/powerpoint/2010/main" val="3196315703"/>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496944" cy="6192688"/>
          </a:xfrm>
        </p:spPr>
        <p:txBody>
          <a:bodyPr>
            <a:normAutofit/>
          </a:bodyPr>
          <a:lstStyle/>
          <a:p>
            <a:pPr marL="0" indent="0" algn="ctr">
              <a:buNone/>
            </a:pPr>
            <a:r>
              <a:rPr lang="ru-RU" sz="3000" dirty="0" smtClean="0">
                <a:solidFill>
                  <a:schemeClr val="tx1"/>
                </a:solidFill>
              </a:rPr>
              <a:t>	</a:t>
            </a:r>
            <a:r>
              <a:rPr lang="ru-RU" sz="2400" b="1" i="1" dirty="0">
                <a:effectLst>
                  <a:outerShdw blurRad="38100" dist="38100" dir="2700000" algn="tl">
                    <a:srgbClr val="000000">
                      <a:alpha val="43137"/>
                    </a:srgbClr>
                  </a:outerShdw>
                </a:effectLst>
              </a:rPr>
              <a:t>«</a:t>
            </a:r>
            <a:r>
              <a:rPr lang="ru-RU" sz="3500" b="1" i="1" dirty="0">
                <a:effectLst>
                  <a:outerShdw blurRad="38100" dist="38100" dir="2700000" algn="tl">
                    <a:srgbClr val="000000">
                      <a:alpha val="43137"/>
                    </a:srgbClr>
                  </a:outerShdw>
                </a:effectLst>
              </a:rPr>
              <a:t>Волшебные </a:t>
            </a:r>
            <a:r>
              <a:rPr lang="ru-RU" sz="3500" b="1" i="1" dirty="0" err="1">
                <a:effectLst>
                  <a:outerShdw blurRad="38100" dist="38100" dir="2700000" algn="tl">
                    <a:srgbClr val="000000">
                      <a:alpha val="43137"/>
                    </a:srgbClr>
                  </a:outerShdw>
                </a:effectLst>
              </a:rPr>
              <a:t>обводилки</a:t>
            </a:r>
            <a:r>
              <a:rPr lang="ru-RU" sz="3500" b="1" i="1" dirty="0">
                <a:effectLst>
                  <a:outerShdw blurRad="38100" dist="38100" dir="2700000" algn="tl">
                    <a:srgbClr val="000000">
                      <a:alpha val="43137"/>
                    </a:srgbClr>
                  </a:outerShdw>
                </a:effectLst>
              </a:rPr>
              <a:t>» </a:t>
            </a:r>
          </a:p>
          <a:p>
            <a:pPr marL="0" indent="0" algn="ctr">
              <a:buNone/>
            </a:pPr>
            <a:r>
              <a:rPr lang="ru-RU" sz="3500" b="1" i="1" dirty="0">
                <a:effectLst>
                  <a:outerShdw blurRad="38100" dist="38100" dir="2700000" algn="tl">
                    <a:srgbClr val="000000">
                      <a:alpha val="43137"/>
                    </a:srgbClr>
                  </a:outerShdw>
                </a:effectLst>
              </a:rPr>
              <a:t>Формирование </a:t>
            </a:r>
            <a:r>
              <a:rPr lang="ru-RU" sz="3500" b="1" i="1" dirty="0" err="1">
                <a:effectLst>
                  <a:outerShdw blurRad="38100" dist="38100" dir="2700000" algn="tl">
                    <a:srgbClr val="000000">
                      <a:alpha val="43137"/>
                    </a:srgbClr>
                  </a:outerShdw>
                </a:effectLst>
              </a:rPr>
              <a:t>графомоторных</a:t>
            </a:r>
            <a:r>
              <a:rPr lang="ru-RU" sz="3500" b="1" i="1" dirty="0">
                <a:effectLst>
                  <a:outerShdw blurRad="38100" dist="38100" dir="2700000" algn="tl">
                    <a:srgbClr val="000000">
                      <a:alpha val="43137"/>
                    </a:srgbClr>
                  </a:outerShdw>
                </a:effectLst>
              </a:rPr>
              <a:t> навыков. </a:t>
            </a:r>
            <a:br>
              <a:rPr lang="ru-RU" sz="3500" b="1" i="1" dirty="0">
                <a:effectLst>
                  <a:outerShdw blurRad="38100" dist="38100" dir="2700000" algn="tl">
                    <a:srgbClr val="000000">
                      <a:alpha val="43137"/>
                    </a:srgbClr>
                  </a:outerShdw>
                </a:effectLst>
              </a:rPr>
            </a:br>
            <a:r>
              <a:rPr lang="ru-RU" sz="3500" b="1" dirty="0"/>
              <a:t>Авторы: </a:t>
            </a:r>
            <a:r>
              <a:rPr lang="ru-RU" sz="3500" b="1" dirty="0" err="1"/>
              <a:t>Зегебарт</a:t>
            </a:r>
            <a:r>
              <a:rPr lang="ru-RU" sz="3500" b="1" dirty="0"/>
              <a:t> Г.М., Ильичева О.С. </a:t>
            </a:r>
            <a:endParaRPr lang="ru-RU" sz="3500" b="1" dirty="0" smtClean="0"/>
          </a:p>
          <a:p>
            <a:pPr marL="0" indent="0" algn="ctr">
              <a:buNone/>
            </a:pPr>
            <a:endParaRPr lang="ru-RU" sz="1500" b="1" dirty="0"/>
          </a:p>
          <a:p>
            <a:pPr marL="0" indent="0" algn="just">
              <a:buNone/>
            </a:pPr>
            <a:r>
              <a:rPr lang="ru-RU" sz="3000" dirty="0" smtClean="0">
                <a:solidFill>
                  <a:schemeClr val="tx1"/>
                </a:solidFill>
              </a:rPr>
              <a:t>	Вы когда-нибудь пробовали застегнуть пуговицы замерзшими пальцами? Тогда вы понимаете, как важна </a:t>
            </a:r>
            <a:r>
              <a:rPr lang="ru-RU" sz="3000" b="1" dirty="0" smtClean="0">
                <a:solidFill>
                  <a:schemeClr val="tx1"/>
                </a:solidFill>
              </a:rPr>
              <a:t>способность хорошо владеть руками.</a:t>
            </a:r>
            <a:r>
              <a:rPr lang="ru-RU" sz="3000" dirty="0" smtClean="0">
                <a:solidFill>
                  <a:schemeClr val="tx1"/>
                </a:solidFill>
              </a:rPr>
              <a:t> </a:t>
            </a:r>
            <a:br>
              <a:rPr lang="ru-RU" sz="3000" dirty="0" smtClean="0">
                <a:solidFill>
                  <a:schemeClr val="tx1"/>
                </a:solidFill>
              </a:rPr>
            </a:br>
            <a:r>
              <a:rPr lang="ru-RU" sz="3000" dirty="0" smtClean="0">
                <a:solidFill>
                  <a:schemeClr val="tx1"/>
                </a:solidFill>
              </a:rPr>
              <a:t>	Вы обращали внимание, как ваш ребенок держит карандаш, насколько ловко застегивает пуговицы? </a:t>
            </a:r>
          </a:p>
          <a:p>
            <a:pPr algn="just"/>
            <a:endParaRPr lang="ru-RU" sz="3000" dirty="0"/>
          </a:p>
        </p:txBody>
      </p:sp>
    </p:spTree>
    <p:extLst>
      <p:ext uri="{BB962C8B-B14F-4D97-AF65-F5344CB8AC3E}">
        <p14:creationId xmlns="" xmlns:p14="http://schemas.microsoft.com/office/powerpoint/2010/main" val="3397153605"/>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28596" y="357166"/>
            <a:ext cx="8229600" cy="5112568"/>
          </a:xfrm>
        </p:spPr>
        <p:txBody>
          <a:bodyPr>
            <a:normAutofit/>
          </a:bodyPr>
          <a:lstStyle/>
          <a:p>
            <a:pPr marL="0" indent="0" algn="just">
              <a:buNone/>
            </a:pPr>
            <a:r>
              <a:rPr lang="ru-RU" sz="2300" b="1" dirty="0"/>
              <a:t>	</a:t>
            </a:r>
            <a:r>
              <a:rPr lang="ru-RU" sz="2300" dirty="0" smtClean="0"/>
              <a:t>Основная </a:t>
            </a:r>
            <a:r>
              <a:rPr lang="ru-RU" sz="2300" dirty="0"/>
              <a:t>цель – сформировать у детей предпосылки, необходимые для осуществления любой и особенно учебной деятельности, которая требует </a:t>
            </a:r>
            <a:r>
              <a:rPr lang="ru-RU" sz="2300" dirty="0" smtClean="0"/>
              <a:t>развития </a:t>
            </a:r>
            <a:r>
              <a:rPr lang="ru-RU" sz="2300" dirty="0"/>
              <a:t>двигательной сферы (крупных и мелких движений), </a:t>
            </a:r>
            <a:r>
              <a:rPr lang="ru-RU" sz="2300" dirty="0" smtClean="0"/>
              <a:t>развития </a:t>
            </a:r>
            <a:r>
              <a:rPr lang="ru-RU" sz="2300" dirty="0"/>
              <a:t>внимания, памяти, пространственного восприятия, речи и мышления, волевых усилий. Кроме того, важны и навыки планирования и самоконтроля. Все эти и иные психофизиологические качества могут быть в значительной мере улучшены при систематической и целенаправленной работе  с ребенком по данной </a:t>
            </a:r>
            <a:r>
              <a:rPr lang="ru-RU" sz="2300" dirty="0" smtClean="0"/>
              <a:t>теме.</a:t>
            </a:r>
            <a:endParaRPr lang="ru-RU" sz="2300" dirty="0"/>
          </a:p>
        </p:txBody>
      </p:sp>
      <p:pic>
        <p:nvPicPr>
          <p:cNvPr id="2" name="Рисунок 1"/>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364088" y="4962094"/>
            <a:ext cx="1426974" cy="1828800"/>
          </a:xfrm>
          <a:prstGeom prst="rect">
            <a:avLst/>
          </a:prstGeom>
          <a:ln>
            <a:noFill/>
          </a:ln>
          <a:effectLst>
            <a:softEdge rad="112500"/>
          </a:effectLst>
        </p:spPr>
      </p:pic>
      <p:pic>
        <p:nvPicPr>
          <p:cNvPr id="4" name="Рисунок 3"/>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1907704" y="5155378"/>
            <a:ext cx="1673203" cy="1561656"/>
          </a:xfrm>
          <a:prstGeom prst="rect">
            <a:avLst/>
          </a:prstGeom>
          <a:ln>
            <a:noFill/>
          </a:ln>
          <a:effectLst>
            <a:softEdge rad="112500"/>
          </a:effectLst>
        </p:spPr>
      </p:pic>
      <p:pic>
        <p:nvPicPr>
          <p:cNvPr id="5" name="Рисунок 4"/>
          <p:cNvPicPr>
            <a:picLocks noChangeAspect="1"/>
          </p:cNvPicPr>
          <p:nvPr/>
        </p:nvPicPr>
        <p:blipFill rotWithShape="1">
          <a:blip r:embed="rId5" cstate="print">
            <a:extLst>
              <a:ext uri="{28A0092B-C50C-407E-A947-70E740481C1C}">
                <a14:useLocalDpi xmlns="" xmlns:a14="http://schemas.microsoft.com/office/drawing/2010/main"/>
              </a:ext>
            </a:extLst>
          </a:blip>
          <a:srcRect/>
          <a:stretch/>
        </p:blipFill>
        <p:spPr>
          <a:xfrm>
            <a:off x="3779912" y="3743461"/>
            <a:ext cx="1369368" cy="1819350"/>
          </a:xfrm>
          <a:prstGeom prst="rect">
            <a:avLst/>
          </a:prstGeom>
          <a:ln>
            <a:noFill/>
          </a:ln>
          <a:effectLst>
            <a:softEdge rad="112500"/>
          </a:effectLst>
        </p:spPr>
      </p:pic>
      <p:pic>
        <p:nvPicPr>
          <p:cNvPr id="6" name="Рисунок 5"/>
          <p:cNvPicPr>
            <a:picLocks noChangeAspect="1"/>
          </p:cNvPicPr>
          <p:nvPr/>
        </p:nvPicPr>
        <p:blipFill>
          <a:blip r:embed="rId6">
            <a:extLst>
              <a:ext uri="{28A0092B-C50C-407E-A947-70E740481C1C}">
                <a14:useLocalDpi xmlns="" xmlns:a14="http://schemas.microsoft.com/office/drawing/2010/main"/>
              </a:ext>
            </a:extLst>
          </a:blip>
          <a:stretch>
            <a:fillRect/>
          </a:stretch>
        </p:blipFill>
        <p:spPr>
          <a:xfrm>
            <a:off x="178755" y="3861048"/>
            <a:ext cx="1697331" cy="1584176"/>
          </a:xfrm>
          <a:prstGeom prst="rect">
            <a:avLst/>
          </a:prstGeom>
          <a:ln>
            <a:noFill/>
          </a:ln>
          <a:effectLst>
            <a:softEdge rad="112500"/>
          </a:effectLst>
        </p:spPr>
      </p:pic>
      <p:pic>
        <p:nvPicPr>
          <p:cNvPr id="7" name="Рисунок 6"/>
          <p:cNvPicPr>
            <a:picLocks noChangeAspect="1"/>
          </p:cNvPicPr>
          <p:nvPr/>
        </p:nvPicPr>
        <p:blipFill>
          <a:blip r:embed="rId7">
            <a:extLst>
              <a:ext uri="{28A0092B-C50C-407E-A947-70E740481C1C}">
                <a14:useLocalDpi xmlns="" xmlns:a14="http://schemas.microsoft.com/office/drawing/2010/main"/>
              </a:ext>
            </a:extLst>
          </a:blip>
          <a:stretch>
            <a:fillRect/>
          </a:stretch>
        </p:blipFill>
        <p:spPr>
          <a:xfrm>
            <a:off x="6876256" y="3652660"/>
            <a:ext cx="2122888" cy="1502718"/>
          </a:xfrm>
          <a:prstGeom prst="rect">
            <a:avLst/>
          </a:prstGeom>
          <a:ln>
            <a:noFill/>
          </a:ln>
          <a:effectLst>
            <a:softEdge rad="112500"/>
          </a:effectLst>
        </p:spPr>
      </p:pic>
    </p:spTree>
    <p:extLst>
      <p:ext uri="{BB962C8B-B14F-4D97-AF65-F5344CB8AC3E}">
        <p14:creationId xmlns="" xmlns:p14="http://schemas.microsoft.com/office/powerpoint/2010/main" val="412342145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44625"/>
            <a:ext cx="8496944" cy="2160240"/>
          </a:xfrm>
        </p:spPr>
        <p:txBody>
          <a:bodyPr>
            <a:normAutofit/>
          </a:bodyPr>
          <a:lstStyle/>
          <a:p>
            <a:pPr marL="0" indent="0" algn="just">
              <a:buNone/>
            </a:pPr>
            <a:r>
              <a:rPr lang="ru-RU" sz="3000" b="1" dirty="0" smtClean="0">
                <a:solidFill>
                  <a:schemeClr val="tx1"/>
                </a:solidFill>
              </a:rPr>
              <a:t>	</a:t>
            </a:r>
            <a:r>
              <a:rPr lang="ru-RU" sz="3000" dirty="0" smtClean="0">
                <a:solidFill>
                  <a:schemeClr val="tx1"/>
                </a:solidFill>
              </a:rPr>
              <a:t>«Волшебные </a:t>
            </a:r>
            <a:r>
              <a:rPr lang="ru-RU" sz="3000" dirty="0" err="1" smtClean="0">
                <a:solidFill>
                  <a:schemeClr val="tx1"/>
                </a:solidFill>
              </a:rPr>
              <a:t>обводилки</a:t>
            </a:r>
            <a:r>
              <a:rPr lang="ru-RU" sz="3000" dirty="0" smtClean="0">
                <a:solidFill>
                  <a:schemeClr val="tx1"/>
                </a:solidFill>
              </a:rPr>
              <a:t>» направлены на развитие </a:t>
            </a:r>
            <a:r>
              <a:rPr lang="ru-RU" sz="3000" dirty="0" err="1" smtClean="0">
                <a:solidFill>
                  <a:schemeClr val="tx1"/>
                </a:solidFill>
              </a:rPr>
              <a:t>графомоторных</a:t>
            </a:r>
            <a:r>
              <a:rPr lang="ru-RU" sz="3000" dirty="0" smtClean="0">
                <a:solidFill>
                  <a:schemeClr val="tx1"/>
                </a:solidFill>
              </a:rPr>
              <a:t> навыков, плавности, </a:t>
            </a:r>
            <a:r>
              <a:rPr lang="ru-RU" sz="3000" dirty="0" smtClean="0"/>
              <a:t>точности, </a:t>
            </a:r>
            <a:r>
              <a:rPr lang="ru-RU" sz="3000" dirty="0" err="1" smtClean="0"/>
              <a:t>скоординированности</a:t>
            </a:r>
            <a:r>
              <a:rPr lang="ru-RU" sz="3000" dirty="0" smtClean="0"/>
              <a:t> движений рук (развитие крупной и мелкой моторики). </a:t>
            </a:r>
            <a:endParaRPr lang="ru-RU" sz="3000" dirty="0"/>
          </a:p>
        </p:txBody>
      </p:sp>
      <p:pic>
        <p:nvPicPr>
          <p:cNvPr id="7" name="Picture 2" descr="C:\Users\1\Desktop\30 летие дсада\фото\обводилки\DSCN3874.JPG"/>
          <p:cNvPicPr>
            <a:picLocks noChangeAspect="1" noChangeArrowheads="1"/>
          </p:cNvPicPr>
          <p:nvPr/>
        </p:nvPicPr>
        <p:blipFill>
          <a:blip r:embed="rId4" cstate="print"/>
          <a:srcRect/>
          <a:stretch>
            <a:fillRect/>
          </a:stretch>
        </p:blipFill>
        <p:spPr bwMode="auto">
          <a:xfrm>
            <a:off x="1643042" y="2071678"/>
            <a:ext cx="5303324" cy="3977493"/>
          </a:xfrm>
          <a:prstGeom prst="rect">
            <a:avLst/>
          </a:prstGeom>
          <a:noFill/>
        </p:spPr>
      </p:pic>
    </p:spTree>
    <p:extLst>
      <p:ext uri="{BB962C8B-B14F-4D97-AF65-F5344CB8AC3E}">
        <p14:creationId xmlns="" xmlns:p14="http://schemas.microsoft.com/office/powerpoint/2010/main" val="111364064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6632"/>
            <a:ext cx="8496944" cy="3420380"/>
          </a:xfrm>
        </p:spPr>
        <p:txBody>
          <a:bodyPr>
            <a:normAutofit/>
          </a:bodyPr>
          <a:lstStyle/>
          <a:p>
            <a:pPr marL="0" indent="0" algn="just">
              <a:buNone/>
            </a:pPr>
            <a:r>
              <a:rPr lang="ru-RU" sz="2300" dirty="0" smtClean="0">
                <a:solidFill>
                  <a:schemeClr val="tx1"/>
                </a:solidFill>
              </a:rPr>
              <a:t> 	</a:t>
            </a:r>
            <a:r>
              <a:rPr lang="ru-RU" sz="2800" dirty="0" smtClean="0">
                <a:solidFill>
                  <a:schemeClr val="tx1"/>
                </a:solidFill>
              </a:rPr>
              <a:t>Работа по этой программе создает важнейшие предпосылки для полноценного овладения навыками письма и чтения, поскольку эти два процесса тесно взаимосвязаны: ребенку с плохо развитой рукой тяжело не только писать, но и читать. </a:t>
            </a:r>
            <a:br>
              <a:rPr lang="ru-RU" sz="2800" dirty="0" smtClean="0">
                <a:solidFill>
                  <a:schemeClr val="tx1"/>
                </a:solidFill>
              </a:rPr>
            </a:br>
            <a:endParaRPr lang="ru-RU" sz="2300" dirty="0" smtClean="0">
              <a:solidFill>
                <a:schemeClr val="tx1"/>
              </a:solidFill>
            </a:endParaRPr>
          </a:p>
          <a:p>
            <a:pPr marL="0" indent="0" algn="just">
              <a:buNone/>
            </a:pPr>
            <a:endParaRPr lang="ru-RU" sz="2300" dirty="0"/>
          </a:p>
        </p:txBody>
      </p:sp>
      <p:pic>
        <p:nvPicPr>
          <p:cNvPr id="7" name="Picture 4" descr="C:\Users\1\Desktop\30 летие дсада\фото\обводилки\20191016_094916.jpg"/>
          <p:cNvPicPr>
            <a:picLocks noChangeAspect="1" noChangeArrowheads="1"/>
          </p:cNvPicPr>
          <p:nvPr/>
        </p:nvPicPr>
        <p:blipFill>
          <a:blip r:embed="rId3" cstate="print"/>
          <a:srcRect/>
          <a:stretch>
            <a:fillRect/>
          </a:stretch>
        </p:blipFill>
        <p:spPr bwMode="auto">
          <a:xfrm>
            <a:off x="2928926" y="3857628"/>
            <a:ext cx="2571768" cy="1928826"/>
          </a:xfrm>
          <a:prstGeom prst="rect">
            <a:avLst/>
          </a:prstGeom>
          <a:noFill/>
        </p:spPr>
      </p:pic>
      <p:pic>
        <p:nvPicPr>
          <p:cNvPr id="6" name="Picture 3" descr="C:\Users\1\Desktop\30 летие дсада\фото\обводилки\20191016_100132.jpg"/>
          <p:cNvPicPr>
            <a:picLocks noChangeAspect="1" noChangeArrowheads="1"/>
          </p:cNvPicPr>
          <p:nvPr/>
        </p:nvPicPr>
        <p:blipFill>
          <a:blip r:embed="rId4" cstate="print"/>
          <a:srcRect/>
          <a:stretch>
            <a:fillRect/>
          </a:stretch>
        </p:blipFill>
        <p:spPr bwMode="auto">
          <a:xfrm rot="5400000">
            <a:off x="875084" y="2696761"/>
            <a:ext cx="2714644" cy="2035984"/>
          </a:xfrm>
          <a:prstGeom prst="rect">
            <a:avLst/>
          </a:prstGeom>
          <a:noFill/>
        </p:spPr>
      </p:pic>
      <p:pic>
        <p:nvPicPr>
          <p:cNvPr id="9" name="Picture 2" descr="C:\Users\1\Desktop\30 летие дсада\фото\обводилки\20191016_095741.jpg"/>
          <p:cNvPicPr>
            <a:picLocks noChangeAspect="1" noChangeArrowheads="1"/>
          </p:cNvPicPr>
          <p:nvPr/>
        </p:nvPicPr>
        <p:blipFill>
          <a:blip r:embed="rId5" cstate="print"/>
          <a:srcRect/>
          <a:stretch>
            <a:fillRect/>
          </a:stretch>
        </p:blipFill>
        <p:spPr bwMode="auto">
          <a:xfrm>
            <a:off x="5572132" y="2500306"/>
            <a:ext cx="2952771" cy="2214578"/>
          </a:xfrm>
          <a:prstGeom prst="rect">
            <a:avLst/>
          </a:prstGeom>
          <a:noFill/>
        </p:spPr>
      </p:pic>
    </p:spTree>
    <p:extLst>
      <p:ext uri="{BB962C8B-B14F-4D97-AF65-F5344CB8AC3E}">
        <p14:creationId xmlns="" xmlns:p14="http://schemas.microsoft.com/office/powerpoint/2010/main" val="268995689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785786" y="571480"/>
            <a:ext cx="7786742" cy="3214710"/>
          </a:xfrm>
        </p:spPr>
        <p:txBody>
          <a:bodyPr>
            <a:normAutofit fontScale="85000" lnSpcReduction="20000"/>
          </a:bodyPr>
          <a:lstStyle/>
          <a:p>
            <a:pPr marL="0" indent="0" algn="ctr">
              <a:buNone/>
            </a:pPr>
            <a:r>
              <a:rPr lang="ru-RU" sz="2900" b="1" dirty="0" smtClean="0">
                <a:solidFill>
                  <a:schemeClr val="tx1"/>
                </a:solidFill>
              </a:rPr>
              <a:t>БЕЗ РУК - НИКУДА...</a:t>
            </a:r>
          </a:p>
          <a:p>
            <a:pPr marL="0" indent="0" algn="just">
              <a:buNone/>
            </a:pPr>
            <a:r>
              <a:rPr lang="ru-RU" sz="200" dirty="0" smtClean="0">
                <a:solidFill>
                  <a:schemeClr val="tx1"/>
                </a:solidFill>
              </a:rPr>
              <a:t/>
            </a:r>
            <a:br>
              <a:rPr lang="ru-RU" sz="200" dirty="0" smtClean="0">
                <a:solidFill>
                  <a:schemeClr val="tx1"/>
                </a:solidFill>
              </a:rPr>
            </a:br>
            <a:r>
              <a:rPr lang="ru-RU" sz="200" dirty="0" smtClean="0">
                <a:solidFill>
                  <a:schemeClr val="tx1"/>
                </a:solidFill>
              </a:rPr>
              <a:t>	</a:t>
            </a:r>
            <a:r>
              <a:rPr lang="ru-RU" sz="3000" dirty="0" smtClean="0">
                <a:solidFill>
                  <a:schemeClr val="tx1"/>
                </a:solidFill>
              </a:rPr>
              <a:t>Способность владеть руками, или так называемая "ручная умелость", - </a:t>
            </a:r>
            <a:r>
              <a:rPr lang="ru-RU" sz="3000" b="1" dirty="0" smtClean="0">
                <a:solidFill>
                  <a:schemeClr val="tx1"/>
                </a:solidFill>
              </a:rPr>
              <a:t>один из важных показателей готовности ребенка к школе. </a:t>
            </a:r>
            <a:r>
              <a:rPr lang="ru-RU" sz="3000" dirty="0" smtClean="0">
                <a:solidFill>
                  <a:schemeClr val="tx1"/>
                </a:solidFill>
              </a:rPr>
              <a:t>Недостаточность развития </a:t>
            </a:r>
            <a:r>
              <a:rPr lang="ru-RU" sz="3000" dirty="0" err="1" smtClean="0">
                <a:solidFill>
                  <a:schemeClr val="tx1"/>
                </a:solidFill>
              </a:rPr>
              <a:t>графомоторных</a:t>
            </a:r>
            <a:r>
              <a:rPr lang="ru-RU" sz="3000" dirty="0" smtClean="0">
                <a:solidFill>
                  <a:schemeClr val="tx1"/>
                </a:solidFill>
              </a:rPr>
              <a:t> навыков в значительной степени осложняет ребенку </a:t>
            </a:r>
            <a:r>
              <a:rPr lang="ru-RU" sz="3000" b="1" dirty="0" smtClean="0">
                <a:solidFill>
                  <a:schemeClr val="tx1"/>
                </a:solidFill>
              </a:rPr>
              <a:t>усвоение школьной программы</a:t>
            </a:r>
            <a:r>
              <a:rPr lang="ru-RU" sz="3000" dirty="0" smtClean="0">
                <a:solidFill>
                  <a:schemeClr val="tx1"/>
                </a:solidFill>
              </a:rPr>
              <a:t>, да и осуществление любой другой деятельности. </a:t>
            </a:r>
          </a:p>
          <a:p>
            <a:pPr marL="0" indent="0" algn="just">
              <a:buNone/>
            </a:pPr>
            <a:r>
              <a:rPr lang="ru-RU" sz="3000" dirty="0"/>
              <a:t>	</a:t>
            </a:r>
            <a:endParaRPr lang="ru-RU" sz="2400" dirty="0"/>
          </a:p>
        </p:txBody>
      </p:sp>
      <p:pic>
        <p:nvPicPr>
          <p:cNvPr id="4" name="Picture 2" descr="C:\Users\1\Desktop\DSC00686.JPG"/>
          <p:cNvPicPr>
            <a:picLocks noChangeAspect="1" noChangeArrowheads="1"/>
          </p:cNvPicPr>
          <p:nvPr/>
        </p:nvPicPr>
        <p:blipFill>
          <a:blip r:embed="rId3" cstate="print"/>
          <a:srcRect l="13393" r="8929" b="3572"/>
          <a:stretch>
            <a:fillRect/>
          </a:stretch>
        </p:blipFill>
        <p:spPr bwMode="auto">
          <a:xfrm>
            <a:off x="1714480" y="3357562"/>
            <a:ext cx="2378621" cy="2214578"/>
          </a:xfrm>
          <a:prstGeom prst="rect">
            <a:avLst/>
          </a:prstGeom>
          <a:noFill/>
        </p:spPr>
      </p:pic>
      <p:pic>
        <p:nvPicPr>
          <p:cNvPr id="5" name="Picture 2" descr="C:\Users\1\Desktop\DSC00679.JPG"/>
          <p:cNvPicPr>
            <a:picLocks noChangeAspect="1" noChangeArrowheads="1"/>
          </p:cNvPicPr>
          <p:nvPr/>
        </p:nvPicPr>
        <p:blipFill>
          <a:blip r:embed="rId4" cstate="print"/>
          <a:srcRect/>
          <a:stretch>
            <a:fillRect/>
          </a:stretch>
        </p:blipFill>
        <p:spPr bwMode="auto">
          <a:xfrm>
            <a:off x="5000628" y="3357562"/>
            <a:ext cx="2040670" cy="2191544"/>
          </a:xfrm>
          <a:prstGeom prst="rect">
            <a:avLst/>
          </a:prstGeom>
          <a:noFill/>
        </p:spPr>
      </p:pic>
    </p:spTree>
    <p:extLst>
      <p:ext uri="{BB962C8B-B14F-4D97-AF65-F5344CB8AC3E}">
        <p14:creationId xmlns="" xmlns:p14="http://schemas.microsoft.com/office/powerpoint/2010/main" val="334738647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5" descr="C:\Users\1\Desktop\30 летие дсада\фото\обводилки\20191010_164439.jpg"/>
          <p:cNvPicPr>
            <a:picLocks noChangeAspect="1" noChangeArrowheads="1"/>
          </p:cNvPicPr>
          <p:nvPr/>
        </p:nvPicPr>
        <p:blipFill>
          <a:blip r:embed="rId3" cstate="print"/>
          <a:srcRect/>
          <a:stretch>
            <a:fillRect/>
          </a:stretch>
        </p:blipFill>
        <p:spPr bwMode="auto">
          <a:xfrm>
            <a:off x="4500562" y="1142984"/>
            <a:ext cx="3524275" cy="2643206"/>
          </a:xfrm>
          <a:prstGeom prst="rect">
            <a:avLst/>
          </a:prstGeom>
          <a:noFill/>
        </p:spPr>
      </p:pic>
      <p:pic>
        <p:nvPicPr>
          <p:cNvPr id="8" name="Picture 6" descr="C:\Users\1\Desktop\30 летие дсада\фото\обводилки\20191010_164503.jpg"/>
          <p:cNvPicPr>
            <a:picLocks noGrp="1" noChangeAspect="1" noChangeArrowheads="1"/>
          </p:cNvPicPr>
          <p:nvPr>
            <p:ph idx="1"/>
          </p:nvPr>
        </p:nvPicPr>
        <p:blipFill>
          <a:blip r:embed="rId4" cstate="print"/>
          <a:srcRect/>
          <a:stretch>
            <a:fillRect/>
          </a:stretch>
        </p:blipFill>
        <p:spPr bwMode="auto">
          <a:xfrm>
            <a:off x="357158" y="1214422"/>
            <a:ext cx="3429024" cy="2571768"/>
          </a:xfrm>
          <a:prstGeom prst="rect">
            <a:avLst/>
          </a:prstGeom>
          <a:noFill/>
        </p:spPr>
      </p:pic>
      <p:pic>
        <p:nvPicPr>
          <p:cNvPr id="9" name="Picture 7" descr="C:\Users\1\Desktop\30 летие дсада\фото\обводилки\20191010_165518.jpg"/>
          <p:cNvPicPr>
            <a:picLocks noChangeAspect="1" noChangeArrowheads="1"/>
          </p:cNvPicPr>
          <p:nvPr/>
        </p:nvPicPr>
        <p:blipFill>
          <a:blip r:embed="rId5" cstate="print"/>
          <a:srcRect/>
          <a:stretch>
            <a:fillRect/>
          </a:stretch>
        </p:blipFill>
        <p:spPr bwMode="auto">
          <a:xfrm>
            <a:off x="3000364" y="3357562"/>
            <a:ext cx="2911480" cy="2911480"/>
          </a:xfrm>
          <a:prstGeom prst="rect">
            <a:avLst/>
          </a:prstGeom>
          <a:noFill/>
        </p:spPr>
      </p:pic>
    </p:spTree>
    <p:extLst>
      <p:ext uri="{BB962C8B-B14F-4D97-AF65-F5344CB8AC3E}">
        <p14:creationId xmlns="" xmlns:p14="http://schemas.microsoft.com/office/powerpoint/2010/main" val="1988463449"/>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03842" y="188640"/>
            <a:ext cx="2497800" cy="584775"/>
          </a:xfrm>
          <a:prstGeom prst="rect">
            <a:avLst/>
          </a:prstGeom>
          <a:noFill/>
        </p:spPr>
        <p:txBody>
          <a:bodyPr wrap="none" rtlCol="0">
            <a:spAutoFit/>
          </a:bodyPr>
          <a:lstStyle/>
          <a:p>
            <a:r>
              <a:rPr lang="ru-RU" sz="3200" b="1" dirty="0" smtClean="0">
                <a:effectLst>
                  <a:outerShdw blurRad="38100" dist="38100" dir="2700000" algn="tl">
                    <a:srgbClr val="000000">
                      <a:alpha val="43137"/>
                    </a:srgbClr>
                  </a:outerShdw>
                </a:effectLst>
              </a:rPr>
              <a:t>Рисунки 1-10</a:t>
            </a:r>
            <a:endParaRPr lang="ru-RU" sz="3200" b="1" dirty="0">
              <a:effectLst>
                <a:outerShdw blurRad="38100" dist="38100" dir="2700000" algn="tl">
                  <a:srgbClr val="000000">
                    <a:alpha val="43137"/>
                  </a:srgbClr>
                </a:outerShdw>
              </a:effectLst>
            </a:endParaRPr>
          </a:p>
        </p:txBody>
      </p:sp>
      <p:pic>
        <p:nvPicPr>
          <p:cNvPr id="1026" name="Picture 2" descr="0_3f718_d2a4e4dd_L"/>
          <p:cNvPicPr>
            <a:picLocks noChangeAspect="1" noChangeArrowheads="1"/>
          </p:cNvPicPr>
          <p:nvPr/>
        </p:nvPicPr>
        <p:blipFill rotWithShape="1">
          <a:blip r:embed="rId3" cstate="print">
            <a:extLst>
              <a:ext uri="{28A0092B-C50C-407E-A947-70E740481C1C}">
                <a14:useLocalDpi xmlns="" xmlns:a14="http://schemas.microsoft.com/office/drawing/2010/main"/>
              </a:ext>
            </a:extLst>
          </a:blip>
          <a:srcRect/>
          <a:stretch/>
        </p:blipFill>
        <p:spPr bwMode="auto">
          <a:xfrm rot="16200000">
            <a:off x="-56931" y="1121736"/>
            <a:ext cx="1175527" cy="89351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0_3f71a_9f23c33d_L"/>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rot="16200000">
            <a:off x="1814521" y="1124887"/>
            <a:ext cx="1176125" cy="8866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descr="0_3f71c_c44374b7_L"/>
          <p:cNvPicPr>
            <a:picLocks noChangeAspect="1" noChangeArrowheads="1"/>
          </p:cNvPicPr>
          <p:nvPr/>
        </p:nvPicPr>
        <p:blipFill rotWithShape="1">
          <a:blip r:embed="rId5" cstate="print">
            <a:extLst>
              <a:ext uri="{28A0092B-C50C-407E-A947-70E740481C1C}">
                <a14:useLocalDpi xmlns="" xmlns:a14="http://schemas.microsoft.com/office/drawing/2010/main"/>
              </a:ext>
            </a:extLst>
          </a:blip>
          <a:srcRect/>
          <a:stretch/>
        </p:blipFill>
        <p:spPr bwMode="auto">
          <a:xfrm>
            <a:off x="41587" y="2420888"/>
            <a:ext cx="1251422" cy="79186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1" name="Picture 7" descr="0_3f71e_4a92d17e_L"/>
          <p:cNvPicPr>
            <a:picLocks noChangeAspect="1" noChangeArrowheads="1"/>
          </p:cNvPicPr>
          <p:nvPr/>
        </p:nvPicPr>
        <p:blipFill rotWithShape="1">
          <a:blip r:embed="rId6" cstate="print">
            <a:extLst>
              <a:ext uri="{28A0092B-C50C-407E-A947-70E740481C1C}">
                <a14:useLocalDpi xmlns="" xmlns:a14="http://schemas.microsoft.com/office/drawing/2010/main"/>
              </a:ext>
            </a:extLst>
          </a:blip>
          <a:srcRect/>
          <a:stretch/>
        </p:blipFill>
        <p:spPr bwMode="auto">
          <a:xfrm>
            <a:off x="2719598" y="2419180"/>
            <a:ext cx="1164089" cy="79357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5" name="Picture 11" descr="0_3f721_23129ecd_L"/>
          <p:cNvPicPr>
            <a:picLocks noChangeAspect="1" noChangeArrowheads="1"/>
          </p:cNvPicPr>
          <p:nvPr/>
        </p:nvPicPr>
        <p:blipFill rotWithShape="1">
          <a:blip r:embed="rId7" cstate="print">
            <a:extLst>
              <a:ext uri="{28A0092B-C50C-407E-A947-70E740481C1C}">
                <a14:useLocalDpi xmlns="" xmlns:a14="http://schemas.microsoft.com/office/drawing/2010/main"/>
              </a:ext>
            </a:extLst>
          </a:blip>
          <a:srcRect/>
          <a:stretch/>
        </p:blipFill>
        <p:spPr bwMode="auto">
          <a:xfrm>
            <a:off x="2716579" y="3429000"/>
            <a:ext cx="1223815" cy="78903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6" name="Picture 12" descr="0_3f719_e2051303_L"/>
          <p:cNvPicPr>
            <a:picLocks noChangeAspect="1" noChangeArrowheads="1"/>
          </p:cNvPicPr>
          <p:nvPr/>
        </p:nvPicPr>
        <p:blipFill rotWithShape="1">
          <a:blip r:embed="rId8" cstate="print">
            <a:extLst>
              <a:ext uri="{28A0092B-C50C-407E-A947-70E740481C1C}">
                <a14:useLocalDpi xmlns="" xmlns:a14="http://schemas.microsoft.com/office/drawing/2010/main"/>
              </a:ext>
            </a:extLst>
          </a:blip>
          <a:srcRect r="-1"/>
          <a:stretch/>
        </p:blipFill>
        <p:spPr bwMode="auto">
          <a:xfrm rot="16200000">
            <a:off x="877372" y="1125423"/>
            <a:ext cx="1175528" cy="88613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7" name="Picture 13" descr="0_3f71b_5a6ab8d3_L"/>
          <p:cNvPicPr>
            <a:picLocks noChangeAspect="1" noChangeArrowheads="1"/>
          </p:cNvPicPr>
          <p:nvPr/>
        </p:nvPicPr>
        <p:blipFill rotWithShape="1">
          <a:blip r:embed="rId9" cstate="print">
            <a:extLst>
              <a:ext uri="{28A0092B-C50C-407E-A947-70E740481C1C}">
                <a14:useLocalDpi xmlns="" xmlns:a14="http://schemas.microsoft.com/office/drawing/2010/main"/>
              </a:ext>
            </a:extLst>
          </a:blip>
          <a:srcRect r="-1"/>
          <a:stretch/>
        </p:blipFill>
        <p:spPr bwMode="auto">
          <a:xfrm rot="16200000">
            <a:off x="2778662" y="1125420"/>
            <a:ext cx="1175529" cy="88614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9" name="Picture 15" descr="0_3f71f_1a679987_L"/>
          <p:cNvPicPr>
            <a:picLocks noChangeAspect="1" noChangeArrowheads="1"/>
          </p:cNvPicPr>
          <p:nvPr/>
        </p:nvPicPr>
        <p:blipFill rotWithShape="1">
          <a:blip r:embed="rId10" cstate="print">
            <a:extLst>
              <a:ext uri="{28A0092B-C50C-407E-A947-70E740481C1C}">
                <a14:useLocalDpi xmlns="" xmlns:a14="http://schemas.microsoft.com/office/drawing/2010/main"/>
              </a:ext>
            </a:extLst>
          </a:blip>
          <a:srcRect/>
          <a:stretch/>
        </p:blipFill>
        <p:spPr bwMode="auto">
          <a:xfrm>
            <a:off x="47353" y="3433498"/>
            <a:ext cx="1245656" cy="78454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0" name="Picture 16" descr="0_3f71d_571435e7_L"/>
          <p:cNvPicPr>
            <a:picLocks noChangeAspect="1" noChangeArrowheads="1"/>
          </p:cNvPicPr>
          <p:nvPr/>
        </p:nvPicPr>
        <p:blipFill rotWithShape="1">
          <a:blip r:embed="rId11" cstate="print">
            <a:extLst>
              <a:ext uri="{28A0092B-C50C-407E-A947-70E740481C1C}">
                <a14:useLocalDpi xmlns="" xmlns:a14="http://schemas.microsoft.com/office/drawing/2010/main"/>
              </a:ext>
            </a:extLst>
          </a:blip>
          <a:srcRect/>
          <a:stretch/>
        </p:blipFill>
        <p:spPr bwMode="auto">
          <a:xfrm>
            <a:off x="1365821" y="2419180"/>
            <a:ext cx="1256287" cy="79357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2" name="Picture 18" descr="0_3f720_a31bb338_L"/>
          <p:cNvPicPr>
            <a:picLocks noChangeAspect="1" noChangeArrowheads="1"/>
          </p:cNvPicPr>
          <p:nvPr/>
        </p:nvPicPr>
        <p:blipFill rotWithShape="1">
          <a:blip r:embed="rId12" cstate="print">
            <a:extLst>
              <a:ext uri="{28A0092B-C50C-407E-A947-70E740481C1C}">
                <a14:useLocalDpi xmlns="" xmlns:a14="http://schemas.microsoft.com/office/drawing/2010/main"/>
              </a:ext>
            </a:extLst>
          </a:blip>
          <a:srcRect/>
          <a:stretch/>
        </p:blipFill>
        <p:spPr bwMode="auto">
          <a:xfrm>
            <a:off x="1375855" y="3429000"/>
            <a:ext cx="1246253" cy="78903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a:off x="3251744" y="3151674"/>
            <a:ext cx="216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5" name="TextBox 4"/>
          <p:cNvSpPr txBox="1"/>
          <p:nvPr/>
        </p:nvSpPr>
        <p:spPr>
          <a:xfrm>
            <a:off x="179511" y="2155627"/>
            <a:ext cx="530915" cy="276999"/>
          </a:xfrm>
          <a:prstGeom prst="rect">
            <a:avLst/>
          </a:prstGeom>
          <a:noFill/>
        </p:spPr>
        <p:txBody>
          <a:bodyPr wrap="none" rtlCol="0">
            <a:spAutoFit/>
          </a:bodyPr>
          <a:lstStyle/>
          <a:p>
            <a:r>
              <a:rPr lang="ru-RU" sz="1200" dirty="0" smtClean="0"/>
              <a:t>рис.1</a:t>
            </a:r>
            <a:endParaRPr lang="ru-RU" sz="1200" dirty="0"/>
          </a:p>
        </p:txBody>
      </p:sp>
      <p:sp>
        <p:nvSpPr>
          <p:cNvPr id="23" name="TextBox 22"/>
          <p:cNvSpPr txBox="1"/>
          <p:nvPr/>
        </p:nvSpPr>
        <p:spPr>
          <a:xfrm>
            <a:off x="1223562" y="2142113"/>
            <a:ext cx="530915" cy="276999"/>
          </a:xfrm>
          <a:prstGeom prst="rect">
            <a:avLst/>
          </a:prstGeom>
          <a:noFill/>
        </p:spPr>
        <p:txBody>
          <a:bodyPr wrap="none" rtlCol="0">
            <a:spAutoFit/>
          </a:bodyPr>
          <a:lstStyle/>
          <a:p>
            <a:r>
              <a:rPr lang="ru-RU" sz="1200" dirty="0" smtClean="0"/>
              <a:t>рис.2</a:t>
            </a:r>
            <a:endParaRPr lang="ru-RU" sz="1200" dirty="0"/>
          </a:p>
        </p:txBody>
      </p:sp>
      <p:sp>
        <p:nvSpPr>
          <p:cNvPr id="24" name="TextBox 23"/>
          <p:cNvSpPr txBox="1"/>
          <p:nvPr/>
        </p:nvSpPr>
        <p:spPr>
          <a:xfrm>
            <a:off x="2091925" y="2142112"/>
            <a:ext cx="530915" cy="276999"/>
          </a:xfrm>
          <a:prstGeom prst="rect">
            <a:avLst/>
          </a:prstGeom>
          <a:noFill/>
        </p:spPr>
        <p:txBody>
          <a:bodyPr wrap="none" rtlCol="0">
            <a:spAutoFit/>
          </a:bodyPr>
          <a:lstStyle/>
          <a:p>
            <a:r>
              <a:rPr lang="ru-RU" sz="1200" dirty="0" smtClean="0"/>
              <a:t>рис.3</a:t>
            </a:r>
            <a:endParaRPr lang="ru-RU" sz="1200" dirty="0"/>
          </a:p>
        </p:txBody>
      </p:sp>
      <p:sp>
        <p:nvSpPr>
          <p:cNvPr id="25" name="TextBox 24"/>
          <p:cNvSpPr txBox="1"/>
          <p:nvPr/>
        </p:nvSpPr>
        <p:spPr>
          <a:xfrm>
            <a:off x="3100968" y="2142111"/>
            <a:ext cx="530915" cy="276999"/>
          </a:xfrm>
          <a:prstGeom prst="rect">
            <a:avLst/>
          </a:prstGeom>
          <a:noFill/>
        </p:spPr>
        <p:txBody>
          <a:bodyPr wrap="none" rtlCol="0">
            <a:spAutoFit/>
          </a:bodyPr>
          <a:lstStyle/>
          <a:p>
            <a:r>
              <a:rPr lang="ru-RU" sz="1200" dirty="0" smtClean="0"/>
              <a:t>рис.4</a:t>
            </a:r>
            <a:endParaRPr lang="ru-RU" sz="1200" dirty="0"/>
          </a:p>
        </p:txBody>
      </p:sp>
      <p:sp>
        <p:nvSpPr>
          <p:cNvPr id="26" name="TextBox 25"/>
          <p:cNvSpPr txBox="1"/>
          <p:nvPr/>
        </p:nvSpPr>
        <p:spPr>
          <a:xfrm>
            <a:off x="265374" y="3140967"/>
            <a:ext cx="530915" cy="276999"/>
          </a:xfrm>
          <a:prstGeom prst="rect">
            <a:avLst/>
          </a:prstGeom>
          <a:noFill/>
        </p:spPr>
        <p:txBody>
          <a:bodyPr wrap="none" rtlCol="0">
            <a:spAutoFit/>
          </a:bodyPr>
          <a:lstStyle/>
          <a:p>
            <a:r>
              <a:rPr lang="ru-RU" sz="1200" dirty="0" smtClean="0"/>
              <a:t>рис.5</a:t>
            </a:r>
            <a:endParaRPr lang="ru-RU" sz="1200" dirty="0"/>
          </a:p>
        </p:txBody>
      </p:sp>
      <p:sp>
        <p:nvSpPr>
          <p:cNvPr id="27" name="TextBox 26"/>
          <p:cNvSpPr txBox="1"/>
          <p:nvPr/>
        </p:nvSpPr>
        <p:spPr>
          <a:xfrm>
            <a:off x="1701909" y="3140968"/>
            <a:ext cx="530915" cy="276999"/>
          </a:xfrm>
          <a:prstGeom prst="rect">
            <a:avLst/>
          </a:prstGeom>
          <a:noFill/>
        </p:spPr>
        <p:txBody>
          <a:bodyPr wrap="none" rtlCol="0">
            <a:spAutoFit/>
          </a:bodyPr>
          <a:lstStyle/>
          <a:p>
            <a:r>
              <a:rPr lang="ru-RU" sz="1200" dirty="0" smtClean="0"/>
              <a:t>рис.6</a:t>
            </a:r>
            <a:endParaRPr lang="ru-RU" sz="1200" dirty="0"/>
          </a:p>
        </p:txBody>
      </p:sp>
      <p:sp>
        <p:nvSpPr>
          <p:cNvPr id="28" name="TextBox 27"/>
          <p:cNvSpPr txBox="1"/>
          <p:nvPr/>
        </p:nvSpPr>
        <p:spPr>
          <a:xfrm>
            <a:off x="2986286" y="3140968"/>
            <a:ext cx="530915" cy="276999"/>
          </a:xfrm>
          <a:prstGeom prst="rect">
            <a:avLst/>
          </a:prstGeom>
          <a:noFill/>
        </p:spPr>
        <p:txBody>
          <a:bodyPr wrap="none" rtlCol="0">
            <a:spAutoFit/>
          </a:bodyPr>
          <a:lstStyle/>
          <a:p>
            <a:r>
              <a:rPr lang="ru-RU" sz="1200" dirty="0" smtClean="0"/>
              <a:t>рис.7</a:t>
            </a:r>
            <a:endParaRPr lang="ru-RU" sz="1200" dirty="0"/>
          </a:p>
        </p:txBody>
      </p:sp>
      <p:sp>
        <p:nvSpPr>
          <p:cNvPr id="29" name="TextBox 28"/>
          <p:cNvSpPr txBox="1"/>
          <p:nvPr/>
        </p:nvSpPr>
        <p:spPr>
          <a:xfrm>
            <a:off x="265373" y="4149080"/>
            <a:ext cx="530915" cy="276999"/>
          </a:xfrm>
          <a:prstGeom prst="rect">
            <a:avLst/>
          </a:prstGeom>
          <a:noFill/>
        </p:spPr>
        <p:txBody>
          <a:bodyPr wrap="none" rtlCol="0">
            <a:spAutoFit/>
          </a:bodyPr>
          <a:lstStyle/>
          <a:p>
            <a:r>
              <a:rPr lang="ru-RU" sz="1200" dirty="0" smtClean="0"/>
              <a:t>рис.8</a:t>
            </a:r>
            <a:endParaRPr lang="ru-RU" sz="1200" dirty="0"/>
          </a:p>
        </p:txBody>
      </p:sp>
      <p:sp>
        <p:nvSpPr>
          <p:cNvPr id="30" name="TextBox 29"/>
          <p:cNvSpPr txBox="1"/>
          <p:nvPr/>
        </p:nvSpPr>
        <p:spPr>
          <a:xfrm>
            <a:off x="1728506" y="4149080"/>
            <a:ext cx="530915" cy="276999"/>
          </a:xfrm>
          <a:prstGeom prst="rect">
            <a:avLst/>
          </a:prstGeom>
          <a:noFill/>
        </p:spPr>
        <p:txBody>
          <a:bodyPr wrap="none" rtlCol="0">
            <a:spAutoFit/>
          </a:bodyPr>
          <a:lstStyle/>
          <a:p>
            <a:r>
              <a:rPr lang="ru-RU" sz="1200" dirty="0" smtClean="0"/>
              <a:t>рис.9</a:t>
            </a:r>
            <a:endParaRPr lang="ru-RU" sz="1200" dirty="0"/>
          </a:p>
        </p:txBody>
      </p:sp>
      <p:sp>
        <p:nvSpPr>
          <p:cNvPr id="31" name="TextBox 30"/>
          <p:cNvSpPr txBox="1"/>
          <p:nvPr/>
        </p:nvSpPr>
        <p:spPr>
          <a:xfrm>
            <a:off x="2954711" y="4149080"/>
            <a:ext cx="609462" cy="276999"/>
          </a:xfrm>
          <a:prstGeom prst="rect">
            <a:avLst/>
          </a:prstGeom>
          <a:noFill/>
        </p:spPr>
        <p:txBody>
          <a:bodyPr wrap="none" rtlCol="0">
            <a:spAutoFit/>
          </a:bodyPr>
          <a:lstStyle/>
          <a:p>
            <a:r>
              <a:rPr lang="ru-RU" sz="1200" dirty="0" smtClean="0"/>
              <a:t>рис.10</a:t>
            </a:r>
            <a:endParaRPr lang="ru-RU" sz="1200" dirty="0"/>
          </a:p>
        </p:txBody>
      </p:sp>
      <p:sp>
        <p:nvSpPr>
          <p:cNvPr id="7" name="TextBox 6"/>
          <p:cNvSpPr txBox="1"/>
          <p:nvPr/>
        </p:nvSpPr>
        <p:spPr>
          <a:xfrm>
            <a:off x="4067944" y="174080"/>
            <a:ext cx="4896544" cy="4431983"/>
          </a:xfrm>
          <a:prstGeom prst="rect">
            <a:avLst/>
          </a:prstGeom>
          <a:noFill/>
        </p:spPr>
        <p:txBody>
          <a:bodyPr wrap="square" rtlCol="0">
            <a:spAutoFit/>
          </a:bodyPr>
          <a:lstStyle/>
          <a:p>
            <a:pPr algn="just"/>
            <a:r>
              <a:rPr lang="ru-RU" sz="2200" dirty="0" smtClean="0"/>
              <a:t>Предназначены для работы на начальных этапах занятий с детьми всех возрастов. Маленькие дети (3-4 года)и дети с пониженным мышечным тонусом работают </a:t>
            </a:r>
            <a:r>
              <a:rPr lang="ru-RU" sz="2200" i="1" dirty="0" smtClean="0"/>
              <a:t>только </a:t>
            </a:r>
            <a:r>
              <a:rPr lang="ru-RU" sz="2200" dirty="0" smtClean="0"/>
              <a:t>этими образцами. Начинать работу следует с обведения рисунка пальцем (кистью руки), а затем </a:t>
            </a:r>
            <a:r>
              <a:rPr lang="ru-RU" sz="2200" i="1" dirty="0" smtClean="0"/>
              <a:t>постепенно</a:t>
            </a:r>
            <a:r>
              <a:rPr lang="ru-RU" sz="2200" dirty="0" smtClean="0"/>
              <a:t> вводить другие упражнения по обводке контуров. </a:t>
            </a:r>
            <a:r>
              <a:rPr lang="ru-RU" sz="2200" dirty="0"/>
              <a:t>Обводить рисунки можно как </a:t>
            </a:r>
            <a:r>
              <a:rPr lang="ru-RU" sz="2200" dirty="0" smtClean="0"/>
              <a:t>в вер</a:t>
            </a:r>
            <a:r>
              <a:rPr lang="ru-RU" sz="2000" dirty="0" smtClean="0"/>
              <a:t>тикальной</a:t>
            </a:r>
            <a:r>
              <a:rPr lang="ru-RU" sz="2000" dirty="0"/>
              <a:t>, так и горизонтальной плоскостях. Сначала предложите ребенку обводить </a:t>
            </a:r>
            <a:r>
              <a:rPr lang="ru-RU" sz="2000" dirty="0" smtClean="0"/>
              <a:t>      отдельные      части      рисунка</a:t>
            </a:r>
          </a:p>
        </p:txBody>
      </p:sp>
      <p:sp>
        <p:nvSpPr>
          <p:cNvPr id="9" name="Прямоугольник 8"/>
          <p:cNvSpPr/>
          <p:nvPr/>
        </p:nvSpPr>
        <p:spPr>
          <a:xfrm>
            <a:off x="179511" y="4509120"/>
            <a:ext cx="8784977" cy="2123658"/>
          </a:xfrm>
          <a:prstGeom prst="rect">
            <a:avLst/>
          </a:prstGeom>
        </p:spPr>
        <p:txBody>
          <a:bodyPr wrap="square">
            <a:spAutoFit/>
          </a:bodyPr>
          <a:lstStyle/>
          <a:p>
            <a:pPr algn="just"/>
            <a:r>
              <a:rPr lang="ru-RU" sz="2200" dirty="0" err="1"/>
              <a:t>незаточенным</a:t>
            </a:r>
            <a:r>
              <a:rPr lang="ru-RU" sz="2200" dirty="0"/>
              <a:t> </a:t>
            </a:r>
            <a:r>
              <a:rPr lang="ru-RU" sz="2200" dirty="0" smtClean="0"/>
              <a:t>концом карандаша. Следующий </a:t>
            </a:r>
            <a:r>
              <a:rPr lang="ru-RU" sz="2200" dirty="0"/>
              <a:t>этап – катание маленькой </a:t>
            </a:r>
            <a:r>
              <a:rPr lang="ru-RU" sz="2200" dirty="0" smtClean="0"/>
              <a:t>машинки (фишки от настольно-печатной игры) </a:t>
            </a:r>
            <a:r>
              <a:rPr lang="ru-RU" sz="2200" dirty="0"/>
              <a:t>по контурам горизонтально </a:t>
            </a:r>
            <a:r>
              <a:rPr lang="ru-RU" sz="2200" dirty="0" smtClean="0"/>
              <a:t>расположенных. </a:t>
            </a:r>
            <a:r>
              <a:rPr lang="ru-RU" sz="2200" dirty="0"/>
              <a:t>После того, как ребенок научиться обводить весь контур, не останавливаясь, можно переходить к непосредственному копированию рисунка. На первых этапах – лишь отдельных частей образца, потом можно увеличить объем работы. </a:t>
            </a:r>
          </a:p>
        </p:txBody>
      </p:sp>
    </p:spTree>
    <p:extLst>
      <p:ext uri="{BB962C8B-B14F-4D97-AF65-F5344CB8AC3E}">
        <p14:creationId xmlns="" xmlns:p14="http://schemas.microsoft.com/office/powerpoint/2010/main" val="176912986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46896" y="188640"/>
            <a:ext cx="2706190" cy="584775"/>
          </a:xfrm>
          <a:prstGeom prst="rect">
            <a:avLst/>
          </a:prstGeom>
          <a:noFill/>
        </p:spPr>
        <p:txBody>
          <a:bodyPr wrap="none" rtlCol="0">
            <a:spAutoFit/>
          </a:bodyPr>
          <a:lstStyle/>
          <a:p>
            <a:r>
              <a:rPr lang="ru-RU" sz="3200" b="1" dirty="0" smtClean="0">
                <a:effectLst>
                  <a:outerShdw blurRad="38100" dist="38100" dir="2700000" algn="tl">
                    <a:srgbClr val="000000">
                      <a:alpha val="43137"/>
                    </a:srgbClr>
                  </a:outerShdw>
                </a:effectLst>
              </a:rPr>
              <a:t>Рисунки 11-24</a:t>
            </a:r>
            <a:endParaRPr lang="ru-RU" sz="3200" b="1" dirty="0">
              <a:effectLst>
                <a:outerShdw blurRad="38100" dist="38100" dir="2700000" algn="tl">
                  <a:srgbClr val="000000">
                    <a:alpha val="43137"/>
                  </a:srgbClr>
                </a:outerShdw>
              </a:effectLst>
            </a:endParaRPr>
          </a:p>
        </p:txBody>
      </p:sp>
      <p:pic>
        <p:nvPicPr>
          <p:cNvPr id="2050" name="Picture 2" descr="0_3f722_50d64774_XL"/>
          <p:cNvPicPr>
            <a:picLocks noChangeAspect="1" noChangeArrowheads="1"/>
          </p:cNvPicPr>
          <p:nvPr/>
        </p:nvPicPr>
        <p:blipFill rotWithShape="1">
          <a:blip r:embed="rId3" cstate="print">
            <a:extLst>
              <a:ext uri="{28A0092B-C50C-407E-A947-70E740481C1C}">
                <a14:useLocalDpi xmlns="" xmlns:a14="http://schemas.microsoft.com/office/drawing/2010/main"/>
              </a:ext>
            </a:extLst>
          </a:blip>
          <a:srcRect/>
          <a:stretch/>
        </p:blipFill>
        <p:spPr bwMode="auto">
          <a:xfrm rot="16200000" flipV="1">
            <a:off x="-22595" y="1088532"/>
            <a:ext cx="1078914" cy="81871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3" descr="0_3f723_3490710_XL"/>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rot="16200000" flipV="1">
            <a:off x="840017" y="1097117"/>
            <a:ext cx="1072626" cy="80783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4" descr="0_3f724_55a3cfef_XL"/>
          <p:cNvPicPr>
            <a:picLocks noChangeAspect="1" noChangeArrowheads="1"/>
          </p:cNvPicPr>
          <p:nvPr/>
        </p:nvPicPr>
        <p:blipFill rotWithShape="1">
          <a:blip r:embed="rId5" cstate="print">
            <a:extLst>
              <a:ext uri="{28A0092B-C50C-407E-A947-70E740481C1C}">
                <a14:useLocalDpi xmlns="" xmlns:a14="http://schemas.microsoft.com/office/drawing/2010/main"/>
              </a:ext>
            </a:extLst>
          </a:blip>
          <a:srcRect/>
          <a:stretch/>
        </p:blipFill>
        <p:spPr bwMode="auto">
          <a:xfrm rot="16200000" flipV="1">
            <a:off x="1701909" y="1092219"/>
            <a:ext cx="1078915" cy="81134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3" name="Picture 5" descr="0_3f725_3f0926ef_XL"/>
          <p:cNvPicPr>
            <a:picLocks noChangeAspect="1" noChangeArrowheads="1"/>
          </p:cNvPicPr>
          <p:nvPr/>
        </p:nvPicPr>
        <p:blipFill rotWithShape="1">
          <a:blip r:embed="rId6" cstate="print">
            <a:extLst>
              <a:ext uri="{28A0092B-C50C-407E-A947-70E740481C1C}">
                <a14:useLocalDpi xmlns="" xmlns:a14="http://schemas.microsoft.com/office/drawing/2010/main"/>
              </a:ext>
            </a:extLst>
          </a:blip>
          <a:srcRect/>
          <a:stretch/>
        </p:blipFill>
        <p:spPr bwMode="auto">
          <a:xfrm rot="16200000" flipV="1">
            <a:off x="2570382" y="1092930"/>
            <a:ext cx="1073826" cy="81500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4" name="Picture 6" descr="0_3f726_8d8128fe_XL"/>
          <p:cNvPicPr>
            <a:picLocks noChangeAspect="1" noChangeArrowheads="1"/>
          </p:cNvPicPr>
          <p:nvPr/>
        </p:nvPicPr>
        <p:blipFill rotWithShape="1">
          <a:blip r:embed="rId7" cstate="print">
            <a:extLst>
              <a:ext uri="{28A0092B-C50C-407E-A947-70E740481C1C}">
                <a14:useLocalDpi xmlns="" xmlns:a14="http://schemas.microsoft.com/office/drawing/2010/main"/>
              </a:ext>
            </a:extLst>
          </a:blip>
          <a:srcRect/>
          <a:stretch/>
        </p:blipFill>
        <p:spPr bwMode="auto">
          <a:xfrm rot="16200000" flipV="1">
            <a:off x="3473769" y="1088569"/>
            <a:ext cx="1072174" cy="82538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Picture 7" descr="0_3f727_78689957_XL"/>
          <p:cNvPicPr>
            <a:picLocks noChangeAspect="1" noChangeArrowheads="1"/>
          </p:cNvPicPr>
          <p:nvPr/>
        </p:nvPicPr>
        <p:blipFill rotWithShape="1">
          <a:blip r:embed="rId8" cstate="print">
            <a:extLst>
              <a:ext uri="{28A0092B-C50C-407E-A947-70E740481C1C}">
                <a14:useLocalDpi xmlns="" xmlns:a14="http://schemas.microsoft.com/office/drawing/2010/main"/>
              </a:ext>
            </a:extLst>
          </a:blip>
          <a:srcRect/>
          <a:stretch/>
        </p:blipFill>
        <p:spPr bwMode="auto">
          <a:xfrm rot="16200000" flipV="1">
            <a:off x="4365599" y="1095177"/>
            <a:ext cx="1076562" cy="80777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6" name="Picture 8" descr="0_3f728_f63cc137_XL"/>
          <p:cNvPicPr>
            <a:picLocks noChangeAspect="1" noChangeArrowheads="1"/>
          </p:cNvPicPr>
          <p:nvPr/>
        </p:nvPicPr>
        <p:blipFill rotWithShape="1">
          <a:blip r:embed="rId9" cstate="print">
            <a:extLst>
              <a:ext uri="{28A0092B-C50C-407E-A947-70E740481C1C}">
                <a14:useLocalDpi xmlns="" xmlns:a14="http://schemas.microsoft.com/office/drawing/2010/main"/>
              </a:ext>
            </a:extLst>
          </a:blip>
          <a:srcRect/>
          <a:stretch/>
        </p:blipFill>
        <p:spPr bwMode="auto">
          <a:xfrm rot="16200000" flipV="1">
            <a:off x="5233329" y="1091543"/>
            <a:ext cx="1076563" cy="81504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7" name="Picture 9" descr="0_3f729_eef93f62_XL"/>
          <p:cNvPicPr>
            <a:picLocks noChangeAspect="1" noChangeArrowheads="1"/>
          </p:cNvPicPr>
          <p:nvPr/>
        </p:nvPicPr>
        <p:blipFill rotWithShape="1">
          <a:blip r:embed="rId10" cstate="print">
            <a:extLst>
              <a:ext uri="{28A0092B-C50C-407E-A947-70E740481C1C}">
                <a14:useLocalDpi xmlns="" xmlns:a14="http://schemas.microsoft.com/office/drawing/2010/main"/>
              </a:ext>
            </a:extLst>
          </a:blip>
          <a:srcRect r="-1"/>
          <a:stretch/>
        </p:blipFill>
        <p:spPr bwMode="auto">
          <a:xfrm rot="16200000" flipV="1">
            <a:off x="6176945" y="1087968"/>
            <a:ext cx="1072628" cy="82613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0_3f72a_847a276d_XL"/>
          <p:cNvPicPr>
            <a:picLocks noChangeAspect="1" noChangeArrowheads="1"/>
          </p:cNvPicPr>
          <p:nvPr/>
        </p:nvPicPr>
        <p:blipFill rotWithShape="1">
          <a:blip r:embed="rId11" cstate="print">
            <a:extLst>
              <a:ext uri="{28A0092B-C50C-407E-A947-70E740481C1C}">
                <a14:useLocalDpi xmlns="" xmlns:a14="http://schemas.microsoft.com/office/drawing/2010/main"/>
              </a:ext>
            </a:extLst>
          </a:blip>
          <a:srcRect/>
          <a:stretch/>
        </p:blipFill>
        <p:spPr bwMode="auto">
          <a:xfrm rot="16200000">
            <a:off x="7103647" y="1093434"/>
            <a:ext cx="1076563" cy="8112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9" name="Picture 11" descr="0_3f72b_59b98751_XL"/>
          <p:cNvPicPr>
            <a:picLocks noChangeAspect="1" noChangeArrowheads="1"/>
          </p:cNvPicPr>
          <p:nvPr/>
        </p:nvPicPr>
        <p:blipFill rotWithShape="1">
          <a:blip r:embed="rId12" cstate="print">
            <a:extLst>
              <a:ext uri="{28A0092B-C50C-407E-A947-70E740481C1C}">
                <a14:useLocalDpi xmlns="" xmlns:a14="http://schemas.microsoft.com/office/drawing/2010/main"/>
              </a:ext>
            </a:extLst>
          </a:blip>
          <a:srcRect/>
          <a:stretch/>
        </p:blipFill>
        <p:spPr bwMode="auto">
          <a:xfrm rot="16200000">
            <a:off x="8043488" y="1080671"/>
            <a:ext cx="1085590" cy="8277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0" name="Picture 12" descr="0_3f72c_830ac0d9_XL"/>
          <p:cNvPicPr>
            <a:picLocks noChangeAspect="1" noChangeArrowheads="1"/>
          </p:cNvPicPr>
          <p:nvPr/>
        </p:nvPicPr>
        <p:blipFill rotWithShape="1">
          <a:blip r:embed="rId13" cstate="print">
            <a:extLst>
              <a:ext uri="{28A0092B-C50C-407E-A947-70E740481C1C}">
                <a14:useLocalDpi xmlns="" xmlns:a14="http://schemas.microsoft.com/office/drawing/2010/main"/>
              </a:ext>
            </a:extLst>
          </a:blip>
          <a:srcRect/>
          <a:stretch/>
        </p:blipFill>
        <p:spPr bwMode="auto">
          <a:xfrm>
            <a:off x="168783" y="2422904"/>
            <a:ext cx="1275491" cy="77348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1" name="Picture 13" descr="0_3f72d_da8d5e0f_XL"/>
          <p:cNvPicPr>
            <a:picLocks noChangeAspect="1" noChangeArrowheads="1"/>
          </p:cNvPicPr>
          <p:nvPr/>
        </p:nvPicPr>
        <p:blipFill rotWithShape="1">
          <a:blip r:embed="rId14" cstate="print">
            <a:extLst>
              <a:ext uri="{28A0092B-C50C-407E-A947-70E740481C1C}">
                <a14:useLocalDpi xmlns="" xmlns:a14="http://schemas.microsoft.com/office/drawing/2010/main"/>
              </a:ext>
            </a:extLst>
          </a:blip>
          <a:srcRect/>
          <a:stretch/>
        </p:blipFill>
        <p:spPr bwMode="auto">
          <a:xfrm>
            <a:off x="167155" y="3500063"/>
            <a:ext cx="1277119" cy="8433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2" name="Picture 14" descr="0_3f72e_2cf573a2_XL"/>
          <p:cNvPicPr>
            <a:picLocks noChangeAspect="1" noChangeArrowheads="1"/>
          </p:cNvPicPr>
          <p:nvPr/>
        </p:nvPicPr>
        <p:blipFill rotWithShape="1">
          <a:blip r:embed="rId15" cstate="print">
            <a:extLst>
              <a:ext uri="{28A0092B-C50C-407E-A947-70E740481C1C}">
                <a14:useLocalDpi xmlns="" xmlns:a14="http://schemas.microsoft.com/office/drawing/2010/main"/>
              </a:ext>
            </a:extLst>
          </a:blip>
          <a:srcRect/>
          <a:stretch/>
        </p:blipFill>
        <p:spPr bwMode="auto">
          <a:xfrm>
            <a:off x="176284" y="4581128"/>
            <a:ext cx="1267990" cy="80691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3" name="Picture 15" descr="0_3f72f_7128c66f_XL"/>
          <p:cNvPicPr>
            <a:picLocks noChangeAspect="1" noChangeArrowheads="1"/>
          </p:cNvPicPr>
          <p:nvPr/>
        </p:nvPicPr>
        <p:blipFill rotWithShape="1">
          <a:blip r:embed="rId16" cstate="print">
            <a:extLst>
              <a:ext uri="{28A0092B-C50C-407E-A947-70E740481C1C}">
                <a14:useLocalDpi xmlns="" xmlns:a14="http://schemas.microsoft.com/office/drawing/2010/main"/>
              </a:ext>
            </a:extLst>
          </a:blip>
          <a:srcRect/>
          <a:stretch/>
        </p:blipFill>
        <p:spPr bwMode="auto">
          <a:xfrm>
            <a:off x="167155" y="5661248"/>
            <a:ext cx="1277119" cy="83580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16"/>
          <p:cNvSpPr txBox="1"/>
          <p:nvPr/>
        </p:nvSpPr>
        <p:spPr>
          <a:xfrm>
            <a:off x="6408528" y="2110318"/>
            <a:ext cx="609462" cy="276999"/>
          </a:xfrm>
          <a:prstGeom prst="rect">
            <a:avLst/>
          </a:prstGeom>
          <a:noFill/>
        </p:spPr>
        <p:txBody>
          <a:bodyPr wrap="none" rtlCol="0">
            <a:spAutoFit/>
          </a:bodyPr>
          <a:lstStyle/>
          <a:p>
            <a:r>
              <a:rPr lang="ru-RU" sz="1200" dirty="0" smtClean="0"/>
              <a:t>рис.18</a:t>
            </a:r>
            <a:endParaRPr lang="ru-RU" sz="1200" dirty="0"/>
          </a:p>
        </p:txBody>
      </p:sp>
      <p:sp>
        <p:nvSpPr>
          <p:cNvPr id="18" name="TextBox 17"/>
          <p:cNvSpPr txBox="1"/>
          <p:nvPr/>
        </p:nvSpPr>
        <p:spPr>
          <a:xfrm>
            <a:off x="1040358" y="2110561"/>
            <a:ext cx="609462" cy="276999"/>
          </a:xfrm>
          <a:prstGeom prst="rect">
            <a:avLst/>
          </a:prstGeom>
          <a:noFill/>
        </p:spPr>
        <p:txBody>
          <a:bodyPr wrap="none" rtlCol="0">
            <a:spAutoFit/>
          </a:bodyPr>
          <a:lstStyle/>
          <a:p>
            <a:r>
              <a:rPr lang="ru-RU" sz="1200" dirty="0" smtClean="0"/>
              <a:t>рис.12</a:t>
            </a:r>
            <a:endParaRPr lang="ru-RU" sz="1200" dirty="0"/>
          </a:p>
        </p:txBody>
      </p:sp>
      <p:sp>
        <p:nvSpPr>
          <p:cNvPr id="19" name="TextBox 18"/>
          <p:cNvSpPr txBox="1"/>
          <p:nvPr/>
        </p:nvSpPr>
        <p:spPr>
          <a:xfrm>
            <a:off x="534644" y="4311336"/>
            <a:ext cx="609462" cy="276999"/>
          </a:xfrm>
          <a:prstGeom prst="rect">
            <a:avLst/>
          </a:prstGeom>
          <a:noFill/>
        </p:spPr>
        <p:txBody>
          <a:bodyPr wrap="none" rtlCol="0">
            <a:spAutoFit/>
          </a:bodyPr>
          <a:lstStyle/>
          <a:p>
            <a:r>
              <a:rPr lang="ru-RU" sz="1200" dirty="0" smtClean="0"/>
              <a:t>рис.22</a:t>
            </a:r>
            <a:endParaRPr lang="ru-RU" sz="1200" dirty="0"/>
          </a:p>
        </p:txBody>
      </p:sp>
      <p:sp>
        <p:nvSpPr>
          <p:cNvPr id="20" name="TextBox 19"/>
          <p:cNvSpPr txBox="1"/>
          <p:nvPr/>
        </p:nvSpPr>
        <p:spPr>
          <a:xfrm>
            <a:off x="1975908" y="2110319"/>
            <a:ext cx="609462" cy="276999"/>
          </a:xfrm>
          <a:prstGeom prst="rect">
            <a:avLst/>
          </a:prstGeom>
          <a:noFill/>
        </p:spPr>
        <p:txBody>
          <a:bodyPr wrap="none" rtlCol="0">
            <a:spAutoFit/>
          </a:bodyPr>
          <a:lstStyle/>
          <a:p>
            <a:r>
              <a:rPr lang="ru-RU" sz="1200" dirty="0" smtClean="0"/>
              <a:t>рис.13</a:t>
            </a:r>
            <a:endParaRPr lang="ru-RU" sz="1200" dirty="0"/>
          </a:p>
        </p:txBody>
      </p:sp>
      <p:sp>
        <p:nvSpPr>
          <p:cNvPr id="21" name="TextBox 20"/>
          <p:cNvSpPr txBox="1"/>
          <p:nvPr/>
        </p:nvSpPr>
        <p:spPr>
          <a:xfrm>
            <a:off x="2841835" y="2101604"/>
            <a:ext cx="609462" cy="276999"/>
          </a:xfrm>
          <a:prstGeom prst="rect">
            <a:avLst/>
          </a:prstGeom>
          <a:noFill/>
        </p:spPr>
        <p:txBody>
          <a:bodyPr wrap="none" rtlCol="0">
            <a:spAutoFit/>
          </a:bodyPr>
          <a:lstStyle/>
          <a:p>
            <a:r>
              <a:rPr lang="ru-RU" sz="1200" dirty="0" smtClean="0"/>
              <a:t>рис.14</a:t>
            </a:r>
            <a:endParaRPr lang="ru-RU" sz="1200" dirty="0"/>
          </a:p>
        </p:txBody>
      </p:sp>
      <p:sp>
        <p:nvSpPr>
          <p:cNvPr id="22" name="TextBox 21"/>
          <p:cNvSpPr txBox="1"/>
          <p:nvPr/>
        </p:nvSpPr>
        <p:spPr>
          <a:xfrm>
            <a:off x="3744397" y="2101604"/>
            <a:ext cx="609462" cy="276999"/>
          </a:xfrm>
          <a:prstGeom prst="rect">
            <a:avLst/>
          </a:prstGeom>
          <a:noFill/>
        </p:spPr>
        <p:txBody>
          <a:bodyPr wrap="none" rtlCol="0">
            <a:spAutoFit/>
          </a:bodyPr>
          <a:lstStyle/>
          <a:p>
            <a:r>
              <a:rPr lang="ru-RU" sz="1200" dirty="0" smtClean="0"/>
              <a:t>рис.15</a:t>
            </a:r>
            <a:endParaRPr lang="ru-RU" sz="1200" dirty="0"/>
          </a:p>
        </p:txBody>
      </p:sp>
      <p:sp>
        <p:nvSpPr>
          <p:cNvPr id="23" name="TextBox 22"/>
          <p:cNvSpPr txBox="1"/>
          <p:nvPr/>
        </p:nvSpPr>
        <p:spPr>
          <a:xfrm>
            <a:off x="4638422" y="2097246"/>
            <a:ext cx="609462" cy="276999"/>
          </a:xfrm>
          <a:prstGeom prst="rect">
            <a:avLst/>
          </a:prstGeom>
          <a:noFill/>
        </p:spPr>
        <p:txBody>
          <a:bodyPr wrap="none" rtlCol="0">
            <a:spAutoFit/>
          </a:bodyPr>
          <a:lstStyle/>
          <a:p>
            <a:r>
              <a:rPr lang="ru-RU" sz="1200" dirty="0" smtClean="0"/>
              <a:t>рис.16</a:t>
            </a:r>
            <a:endParaRPr lang="ru-RU" sz="1200" dirty="0"/>
          </a:p>
        </p:txBody>
      </p:sp>
      <p:sp>
        <p:nvSpPr>
          <p:cNvPr id="24" name="TextBox 23"/>
          <p:cNvSpPr txBox="1"/>
          <p:nvPr/>
        </p:nvSpPr>
        <p:spPr>
          <a:xfrm>
            <a:off x="5506151" y="2078793"/>
            <a:ext cx="609462" cy="276999"/>
          </a:xfrm>
          <a:prstGeom prst="rect">
            <a:avLst/>
          </a:prstGeom>
          <a:noFill/>
        </p:spPr>
        <p:txBody>
          <a:bodyPr wrap="none" rtlCol="0">
            <a:spAutoFit/>
          </a:bodyPr>
          <a:lstStyle/>
          <a:p>
            <a:r>
              <a:rPr lang="ru-RU" sz="1200" dirty="0" smtClean="0"/>
              <a:t>рис.17</a:t>
            </a:r>
            <a:endParaRPr lang="ru-RU" sz="1200" dirty="0"/>
          </a:p>
        </p:txBody>
      </p:sp>
      <p:sp>
        <p:nvSpPr>
          <p:cNvPr id="25" name="TextBox 24"/>
          <p:cNvSpPr txBox="1"/>
          <p:nvPr/>
        </p:nvSpPr>
        <p:spPr>
          <a:xfrm>
            <a:off x="7376471" y="2115651"/>
            <a:ext cx="609462" cy="276999"/>
          </a:xfrm>
          <a:prstGeom prst="rect">
            <a:avLst/>
          </a:prstGeom>
          <a:noFill/>
        </p:spPr>
        <p:txBody>
          <a:bodyPr wrap="none" rtlCol="0">
            <a:spAutoFit/>
          </a:bodyPr>
          <a:lstStyle/>
          <a:p>
            <a:r>
              <a:rPr lang="ru-RU" sz="1200" dirty="0" smtClean="0"/>
              <a:t>рис.19</a:t>
            </a:r>
            <a:endParaRPr lang="ru-RU" sz="1200" dirty="0"/>
          </a:p>
        </p:txBody>
      </p:sp>
      <p:sp>
        <p:nvSpPr>
          <p:cNvPr id="26" name="TextBox 25"/>
          <p:cNvSpPr txBox="1"/>
          <p:nvPr/>
        </p:nvSpPr>
        <p:spPr>
          <a:xfrm>
            <a:off x="8320825" y="2094740"/>
            <a:ext cx="609462" cy="276999"/>
          </a:xfrm>
          <a:prstGeom prst="rect">
            <a:avLst/>
          </a:prstGeom>
          <a:noFill/>
        </p:spPr>
        <p:txBody>
          <a:bodyPr wrap="none" rtlCol="0">
            <a:spAutoFit/>
          </a:bodyPr>
          <a:lstStyle/>
          <a:p>
            <a:r>
              <a:rPr lang="ru-RU" sz="1200" dirty="0" smtClean="0"/>
              <a:t>рис.20</a:t>
            </a:r>
            <a:endParaRPr lang="ru-RU" sz="1200" dirty="0"/>
          </a:p>
        </p:txBody>
      </p:sp>
      <p:sp>
        <p:nvSpPr>
          <p:cNvPr id="27" name="TextBox 26"/>
          <p:cNvSpPr txBox="1"/>
          <p:nvPr/>
        </p:nvSpPr>
        <p:spPr>
          <a:xfrm>
            <a:off x="516862" y="3224499"/>
            <a:ext cx="609462" cy="276999"/>
          </a:xfrm>
          <a:prstGeom prst="rect">
            <a:avLst/>
          </a:prstGeom>
          <a:noFill/>
        </p:spPr>
        <p:txBody>
          <a:bodyPr wrap="none" rtlCol="0">
            <a:spAutoFit/>
          </a:bodyPr>
          <a:lstStyle/>
          <a:p>
            <a:r>
              <a:rPr lang="ru-RU" sz="1200" dirty="0" smtClean="0"/>
              <a:t>рис.21</a:t>
            </a:r>
            <a:endParaRPr lang="ru-RU" sz="1200" dirty="0"/>
          </a:p>
        </p:txBody>
      </p:sp>
      <p:sp>
        <p:nvSpPr>
          <p:cNvPr id="28" name="TextBox 27"/>
          <p:cNvSpPr txBox="1"/>
          <p:nvPr/>
        </p:nvSpPr>
        <p:spPr>
          <a:xfrm>
            <a:off x="302394" y="2108715"/>
            <a:ext cx="609462" cy="276999"/>
          </a:xfrm>
          <a:prstGeom prst="rect">
            <a:avLst/>
          </a:prstGeom>
          <a:noFill/>
        </p:spPr>
        <p:txBody>
          <a:bodyPr wrap="none" rtlCol="0">
            <a:spAutoFit/>
          </a:bodyPr>
          <a:lstStyle/>
          <a:p>
            <a:r>
              <a:rPr lang="ru-RU" sz="1200" dirty="0" smtClean="0"/>
              <a:t>рис.11</a:t>
            </a:r>
            <a:endParaRPr lang="ru-RU" sz="1200" dirty="0"/>
          </a:p>
        </p:txBody>
      </p:sp>
      <p:sp>
        <p:nvSpPr>
          <p:cNvPr id="29" name="TextBox 28"/>
          <p:cNvSpPr txBox="1"/>
          <p:nvPr/>
        </p:nvSpPr>
        <p:spPr>
          <a:xfrm>
            <a:off x="541070" y="5388047"/>
            <a:ext cx="609462" cy="276999"/>
          </a:xfrm>
          <a:prstGeom prst="rect">
            <a:avLst/>
          </a:prstGeom>
          <a:noFill/>
        </p:spPr>
        <p:txBody>
          <a:bodyPr wrap="none" rtlCol="0">
            <a:spAutoFit/>
          </a:bodyPr>
          <a:lstStyle/>
          <a:p>
            <a:r>
              <a:rPr lang="ru-RU" sz="1200" dirty="0" smtClean="0"/>
              <a:t>рис.23</a:t>
            </a:r>
            <a:endParaRPr lang="ru-RU" sz="1200" dirty="0"/>
          </a:p>
        </p:txBody>
      </p:sp>
      <p:sp>
        <p:nvSpPr>
          <p:cNvPr id="30" name="TextBox 29"/>
          <p:cNvSpPr txBox="1"/>
          <p:nvPr/>
        </p:nvSpPr>
        <p:spPr>
          <a:xfrm>
            <a:off x="482764" y="6525344"/>
            <a:ext cx="609462" cy="276999"/>
          </a:xfrm>
          <a:prstGeom prst="rect">
            <a:avLst/>
          </a:prstGeom>
          <a:noFill/>
        </p:spPr>
        <p:txBody>
          <a:bodyPr wrap="none" rtlCol="0">
            <a:spAutoFit/>
          </a:bodyPr>
          <a:lstStyle/>
          <a:p>
            <a:r>
              <a:rPr lang="ru-RU" sz="1200" dirty="0" smtClean="0"/>
              <a:t>рис.24</a:t>
            </a:r>
            <a:endParaRPr lang="ru-RU" sz="1200" dirty="0"/>
          </a:p>
        </p:txBody>
      </p:sp>
      <p:sp>
        <p:nvSpPr>
          <p:cNvPr id="3" name="Прямоугольник 2"/>
          <p:cNvSpPr/>
          <p:nvPr/>
        </p:nvSpPr>
        <p:spPr>
          <a:xfrm>
            <a:off x="1662558" y="2564904"/>
            <a:ext cx="7170652" cy="3293209"/>
          </a:xfrm>
          <a:prstGeom prst="rect">
            <a:avLst/>
          </a:prstGeom>
        </p:spPr>
        <p:txBody>
          <a:bodyPr wrap="square">
            <a:spAutoFit/>
          </a:bodyPr>
          <a:lstStyle/>
          <a:p>
            <a:pPr algn="just"/>
            <a:r>
              <a:rPr lang="ru-RU" sz="2600" dirty="0" smtClean="0"/>
              <a:t>	Предназначены </a:t>
            </a:r>
            <a:r>
              <a:rPr lang="ru-RU" sz="2600" dirty="0"/>
              <a:t>для работы с детьми, начиная с 5 лет. Для работы с этой группой рисунков необходимо предложить ребенку предварительно скопировать предлагаемый образец и заполнить полученное изображение – раскрасить, заштриховать, нарисовать линии по внутреннему и внешнему контуру и заполнить эту линию.</a:t>
            </a:r>
          </a:p>
        </p:txBody>
      </p:sp>
    </p:spTree>
    <p:extLst>
      <p:ext uri="{BB962C8B-B14F-4D97-AF65-F5344CB8AC3E}">
        <p14:creationId xmlns="" xmlns:p14="http://schemas.microsoft.com/office/powerpoint/2010/main" val="1724907699"/>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199</Words>
  <Application>Microsoft Office PowerPoint</Application>
  <PresentationFormat>Экран (4:3)</PresentationFormat>
  <Paragraphs>62</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Коррекционно-развивающая  работа с  детьми старшего дошкольного возраста по методическому пособию  «Волшебные обводилки»  Г. М. Зегебарт, О. С. Ильичевой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новых вариативных образовательных программ</dc:title>
  <dc:creator>Максим</dc:creator>
  <cp:lastModifiedBy>1</cp:lastModifiedBy>
  <cp:revision>125</cp:revision>
  <dcterms:created xsi:type="dcterms:W3CDTF">2016-02-25T07:12:26Z</dcterms:created>
  <dcterms:modified xsi:type="dcterms:W3CDTF">2019-10-17T04:24:56Z</dcterms:modified>
</cp:coreProperties>
</file>