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2" r:id="rId4"/>
    <p:sldId id="263" r:id="rId5"/>
    <p:sldId id="267" r:id="rId6"/>
    <p:sldId id="268" r:id="rId7"/>
    <p:sldId id="264" r:id="rId8"/>
    <p:sldId id="269" r:id="rId9"/>
    <p:sldId id="271" r:id="rId10"/>
    <p:sldId id="270" r:id="rId11"/>
    <p:sldId id="274" r:id="rId12"/>
    <p:sldId id="27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7EE2"/>
    <a:srgbClr val="FFFFFF"/>
    <a:srgbClr val="02C3EB"/>
    <a:srgbClr val="4B62B9"/>
    <a:srgbClr val="5874CC"/>
    <a:srgbClr val="000000"/>
    <a:srgbClr val="2683C6"/>
    <a:srgbClr val="7191ED"/>
    <a:srgbClr val="4A6C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A8740F2-6B4A-454B-BE1D-CDA46044AE42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AFB6E155-484C-4E13-BED8-100932AB7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54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40F2-6B4A-454B-BE1D-CDA46044AE42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E155-484C-4E13-BED8-100932AB7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710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40F2-6B4A-454B-BE1D-CDA46044AE42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E155-484C-4E13-BED8-100932AB7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352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40F2-6B4A-454B-BE1D-CDA46044AE42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E155-484C-4E13-BED8-100932AB7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079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40F2-6B4A-454B-BE1D-CDA46044AE42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E155-484C-4E13-BED8-100932AB7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495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40F2-6B4A-454B-BE1D-CDA46044AE42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E155-484C-4E13-BED8-100932AB7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260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40F2-6B4A-454B-BE1D-CDA46044AE42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E155-484C-4E13-BED8-100932AB7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101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40F2-6B4A-454B-BE1D-CDA46044AE42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E155-484C-4E13-BED8-100932AB7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354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40F2-6B4A-454B-BE1D-CDA46044AE42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E155-484C-4E13-BED8-100932AB7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14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40F2-6B4A-454B-BE1D-CDA46044AE42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AFB6E155-484C-4E13-BED8-100932AB7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783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A8740F2-6B4A-454B-BE1D-CDA46044AE42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AFB6E155-484C-4E13-BED8-100932AB7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568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1A8740F2-6B4A-454B-BE1D-CDA46044AE42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AFB6E155-484C-4E13-BED8-100932AB7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16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1987F5-E27E-4766-9458-723B727CA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9F6C7B-56CE-41CA-A5A0-06CB71A6D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668190_59-p-fon-dlya-prezentatsii-zimnii-les-73.jpg">
            <a:extLst>
              <a:ext uri="{FF2B5EF4-FFF2-40B4-BE49-F238E27FC236}">
                <a16:creationId xmlns:a16="http://schemas.microsoft.com/office/drawing/2014/main" id="{740C2BED-7D44-4A88-A770-10E70538F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6BF4D93-2388-4E1B-882B-E5F012B4644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3411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catherineasquithgallery.com/uploads/posts/2021-02/1613668190_59-p-fon-dlya-prezentatsii-zimnii-les-73.jpg">
            <a:extLst>
              <a:ext uri="{FF2B5EF4-FFF2-40B4-BE49-F238E27FC236}">
                <a16:creationId xmlns:a16="http://schemas.microsoft.com/office/drawing/2014/main" id="{4442AE30-FCEE-4366-ACB3-F942C75C9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61976ACC-569A-4503-9C02-C8B853859BD7}"/>
              </a:ext>
            </a:extLst>
          </p:cNvPr>
          <p:cNvGrpSpPr/>
          <p:nvPr/>
        </p:nvGrpSpPr>
        <p:grpSpPr>
          <a:xfrm>
            <a:off x="-372098" y="365173"/>
            <a:ext cx="13169348" cy="5993294"/>
            <a:chOff x="-372098" y="365173"/>
            <a:chExt cx="13169348" cy="5993294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742AD88-D499-48C7-BA4B-FE203E792FCB}"/>
                </a:ext>
              </a:extLst>
            </p:cNvPr>
            <p:cNvSpPr/>
            <p:nvPr/>
          </p:nvSpPr>
          <p:spPr>
            <a:xfrm>
              <a:off x="147430" y="365173"/>
              <a:ext cx="11897139" cy="5993294"/>
            </a:xfrm>
            <a:prstGeom prst="ellipse">
              <a:avLst/>
            </a:prstGeom>
            <a:solidFill>
              <a:srgbClr val="000000">
                <a:alpha val="21176"/>
              </a:srgbClr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A257BAD2-4D7E-4CA9-A597-3853C3E5A937}"/>
                </a:ext>
              </a:extLst>
            </p:cNvPr>
            <p:cNvSpPr/>
            <p:nvPr/>
          </p:nvSpPr>
          <p:spPr>
            <a:xfrm>
              <a:off x="-372098" y="2157731"/>
              <a:ext cx="13169348" cy="3200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200"/>
                </a:lnSpc>
                <a:tabLst>
                  <a:tab pos="3248025" algn="l"/>
                </a:tabLst>
              </a:pPr>
              <a:r>
                <a:rPr lang="ru-RU" sz="7200" b="1" dirty="0">
                  <a:ln w="6600">
                    <a:solidFill>
                      <a:srgbClr val="7191E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Franklin Gothic Medium" panose="020B0603020102020204" pitchFamily="34" charset="0"/>
                  <a:ea typeface="BatangChe" panose="02030609000101010101" pitchFamily="49" charset="-127"/>
                  <a:cs typeface="Times New Roman" panose="02020603050405020304" pitchFamily="18" charset="0"/>
                </a:rPr>
                <a:t>Если дым столбом стоит,</a:t>
              </a:r>
            </a:p>
            <a:p>
              <a:pPr algn="ctr">
                <a:lnSpc>
                  <a:spcPts val="1200"/>
                </a:lnSpc>
                <a:tabLst>
                  <a:tab pos="3248025" algn="l"/>
                </a:tabLst>
              </a:pPr>
              <a:endParaRPr lang="ru-RU" sz="7200" b="1" dirty="0">
                <a:ln w="6600">
                  <a:solidFill>
                    <a:srgbClr val="7191E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ranklin Gothic Medium" panose="020B0603020102020204" pitchFamily="34" charset="0"/>
                <a:ea typeface="BatangChe" panose="02030609000101010101" pitchFamily="49" charset="-127"/>
                <a:cs typeface="Times New Roman" panose="02020603050405020304" pitchFamily="18" charset="0"/>
              </a:endParaRPr>
            </a:p>
            <a:p>
              <a:pPr algn="ctr">
                <a:lnSpc>
                  <a:spcPts val="1200"/>
                </a:lnSpc>
                <a:tabLst>
                  <a:tab pos="3248025" algn="l"/>
                </a:tabLst>
              </a:pPr>
              <a:endParaRPr lang="ru-RU" sz="7200" b="1" dirty="0">
                <a:ln w="6600">
                  <a:solidFill>
                    <a:srgbClr val="7191E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ranklin Gothic Medium" panose="020B0603020102020204" pitchFamily="34" charset="0"/>
                <a:ea typeface="BatangChe" panose="02030609000101010101" pitchFamily="49" charset="-127"/>
                <a:cs typeface="Times New Roman" panose="02020603050405020304" pitchFamily="18" charset="0"/>
              </a:endParaRPr>
            </a:p>
            <a:p>
              <a:pPr algn="ctr">
                <a:lnSpc>
                  <a:spcPts val="1200"/>
                </a:lnSpc>
                <a:tabLst>
                  <a:tab pos="3248025" algn="l"/>
                </a:tabLst>
              </a:pPr>
              <a:endParaRPr lang="ru-RU" sz="7200" b="1" dirty="0">
                <a:ln w="6600">
                  <a:solidFill>
                    <a:srgbClr val="7191E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ranklin Gothic Medium" panose="020B0603020102020204" pitchFamily="34" charset="0"/>
                <a:ea typeface="BatangChe" panose="02030609000101010101" pitchFamily="49" charset="-127"/>
                <a:cs typeface="Times New Roman" panose="02020603050405020304" pitchFamily="18" charset="0"/>
              </a:endParaRPr>
            </a:p>
            <a:p>
              <a:pPr algn="ctr">
                <a:lnSpc>
                  <a:spcPts val="1200"/>
                </a:lnSpc>
                <a:tabLst>
                  <a:tab pos="3248025" algn="l"/>
                </a:tabLst>
              </a:pPr>
              <a:endParaRPr lang="ru-RU" sz="7200" b="1" dirty="0">
                <a:ln w="6600">
                  <a:solidFill>
                    <a:srgbClr val="7191E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ranklin Gothic Medium" panose="020B0603020102020204" pitchFamily="34" charset="0"/>
                <a:ea typeface="BatangChe" panose="02030609000101010101" pitchFamily="49" charset="-127"/>
                <a:cs typeface="Times New Roman" panose="02020603050405020304" pitchFamily="18" charset="0"/>
              </a:endParaRPr>
            </a:p>
            <a:p>
              <a:pPr algn="ctr">
                <a:lnSpc>
                  <a:spcPts val="1200"/>
                </a:lnSpc>
                <a:tabLst>
                  <a:tab pos="3248025" algn="l"/>
                </a:tabLst>
              </a:pPr>
              <a:r>
                <a:rPr lang="ru-RU" sz="7200" b="1" dirty="0">
                  <a:ln w="6600">
                    <a:solidFill>
                      <a:srgbClr val="7191E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Franklin Gothic Medium" panose="020B0603020102020204" pitchFamily="34" charset="0"/>
                  <a:ea typeface="BatangChe" panose="02030609000101010101" pitchFamily="49" charset="-127"/>
                  <a:cs typeface="Times New Roman" panose="02020603050405020304" pitchFamily="18" charset="0"/>
                </a:rPr>
                <a:t> </a:t>
              </a:r>
            </a:p>
            <a:p>
              <a:pPr algn="ctr">
                <a:lnSpc>
                  <a:spcPts val="1200"/>
                </a:lnSpc>
                <a:tabLst>
                  <a:tab pos="3248025" algn="l"/>
                </a:tabLst>
              </a:pPr>
              <a:r>
                <a:rPr lang="ru-RU" sz="7200" b="1" dirty="0">
                  <a:ln w="6600">
                    <a:solidFill>
                      <a:srgbClr val="7191E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Franklin Gothic Medium" panose="020B0603020102020204" pitchFamily="34" charset="0"/>
                  <a:ea typeface="BatangChe" panose="02030609000101010101" pitchFamily="49" charset="-127"/>
                  <a:cs typeface="Times New Roman" panose="02020603050405020304" pitchFamily="18" charset="0"/>
                </a:rPr>
                <a:t>Под ногами снег скрипит,</a:t>
              </a:r>
            </a:p>
            <a:p>
              <a:pPr algn="ctr">
                <a:lnSpc>
                  <a:spcPts val="1200"/>
                </a:lnSpc>
                <a:tabLst>
                  <a:tab pos="3248025" algn="l"/>
                </a:tabLst>
              </a:pPr>
              <a:endParaRPr lang="ru-RU" sz="7200" b="1" dirty="0">
                <a:ln w="6600">
                  <a:solidFill>
                    <a:srgbClr val="7191E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ranklin Gothic Medium" panose="020B0603020102020204" pitchFamily="34" charset="0"/>
                <a:ea typeface="BatangChe" panose="02030609000101010101" pitchFamily="49" charset="-127"/>
                <a:cs typeface="Times New Roman" panose="02020603050405020304" pitchFamily="18" charset="0"/>
              </a:endParaRPr>
            </a:p>
            <a:p>
              <a:pPr algn="ctr">
                <a:lnSpc>
                  <a:spcPts val="1200"/>
                </a:lnSpc>
                <a:tabLst>
                  <a:tab pos="3248025" algn="l"/>
                </a:tabLst>
              </a:pPr>
              <a:endParaRPr lang="ru-RU" sz="7200" b="1" dirty="0">
                <a:ln w="6600">
                  <a:solidFill>
                    <a:srgbClr val="7191E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ranklin Gothic Medium" panose="020B0603020102020204" pitchFamily="34" charset="0"/>
                <a:ea typeface="BatangChe" panose="02030609000101010101" pitchFamily="49" charset="-127"/>
                <a:cs typeface="Times New Roman" panose="02020603050405020304" pitchFamily="18" charset="0"/>
              </a:endParaRPr>
            </a:p>
            <a:p>
              <a:pPr algn="ctr">
                <a:lnSpc>
                  <a:spcPts val="1200"/>
                </a:lnSpc>
                <a:tabLst>
                  <a:tab pos="3248025" algn="l"/>
                </a:tabLst>
              </a:pPr>
              <a:endParaRPr lang="ru-RU" sz="7200" b="1" dirty="0">
                <a:ln w="6600">
                  <a:solidFill>
                    <a:srgbClr val="7191E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ranklin Gothic Medium" panose="020B0603020102020204" pitchFamily="34" charset="0"/>
                <a:ea typeface="BatangChe" panose="02030609000101010101" pitchFamily="49" charset="-127"/>
                <a:cs typeface="Times New Roman" panose="02020603050405020304" pitchFamily="18" charset="0"/>
              </a:endParaRPr>
            </a:p>
            <a:p>
              <a:pPr algn="ctr">
                <a:lnSpc>
                  <a:spcPts val="1200"/>
                </a:lnSpc>
                <a:tabLst>
                  <a:tab pos="3248025" algn="l"/>
                </a:tabLst>
              </a:pPr>
              <a:endParaRPr lang="ru-RU" sz="7200" b="1" dirty="0">
                <a:ln w="6600">
                  <a:solidFill>
                    <a:srgbClr val="7191E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ranklin Gothic Medium" panose="020B0603020102020204" pitchFamily="34" charset="0"/>
                <a:ea typeface="BatangChe" panose="02030609000101010101" pitchFamily="49" charset="-127"/>
                <a:cs typeface="Times New Roman" panose="02020603050405020304" pitchFamily="18" charset="0"/>
              </a:endParaRPr>
            </a:p>
            <a:p>
              <a:pPr algn="ctr">
                <a:lnSpc>
                  <a:spcPts val="1200"/>
                </a:lnSpc>
                <a:tabLst>
                  <a:tab pos="3248025" algn="l"/>
                </a:tabLst>
              </a:pPr>
              <a:r>
                <a:rPr lang="ru-RU" sz="7200" b="1" dirty="0">
                  <a:ln w="6600">
                    <a:solidFill>
                      <a:srgbClr val="7191E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Franklin Gothic Medium" panose="020B0603020102020204" pitchFamily="34" charset="0"/>
                  <a:ea typeface="BatangChe" panose="02030609000101010101" pitchFamily="49" charset="-127"/>
                  <a:cs typeface="Times New Roman" panose="02020603050405020304" pitchFamily="18" charset="0"/>
                </a:rPr>
                <a:t> </a:t>
              </a:r>
            </a:p>
            <a:p>
              <a:pPr algn="ctr">
                <a:lnSpc>
                  <a:spcPts val="1200"/>
                </a:lnSpc>
                <a:tabLst>
                  <a:tab pos="3248025" algn="l"/>
                </a:tabLst>
              </a:pPr>
              <a:r>
                <a:rPr lang="ru-RU" sz="7200" b="1" dirty="0">
                  <a:ln w="6600">
                    <a:solidFill>
                      <a:srgbClr val="7191E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Franklin Gothic Medium" panose="020B0603020102020204" pitchFamily="34" charset="0"/>
                  <a:ea typeface="BatangChe" panose="02030609000101010101" pitchFamily="49" charset="-127"/>
                  <a:cs typeface="Times New Roman" panose="02020603050405020304" pitchFamily="18" charset="0"/>
                </a:rPr>
                <a:t>Если мерзнут щеки, нос, </a:t>
              </a:r>
            </a:p>
            <a:p>
              <a:pPr algn="ctr"/>
              <a:r>
                <a:rPr lang="ru-RU" sz="7200" b="1" dirty="0">
                  <a:ln w="6600">
                    <a:solidFill>
                      <a:srgbClr val="7191E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Franklin Gothic Medium" panose="020B0603020102020204" pitchFamily="34" charset="0"/>
                  <a:ea typeface="BatangChe" panose="02030609000101010101" pitchFamily="49" charset="-127"/>
                </a:rPr>
                <a:t>Что на улице?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1012AB7-FD67-4D11-97DF-90C4F0C308FE}"/>
              </a:ext>
            </a:extLst>
          </p:cNvPr>
          <p:cNvGrpSpPr/>
          <p:nvPr/>
        </p:nvGrpSpPr>
        <p:grpSpPr>
          <a:xfrm>
            <a:off x="0" y="-439097"/>
            <a:ext cx="12192000" cy="7736193"/>
            <a:chOff x="0" y="-439097"/>
            <a:chExt cx="12192000" cy="7736193"/>
          </a:xfrm>
        </p:grpSpPr>
        <p:pic>
          <p:nvPicPr>
            <p:cNvPr id="5122" name="Picture 2" descr="https://img3.goodfon.ru/original/4288x2848/a/e6/iney-zima-reka-moroz.jpg">
              <a:extLst>
                <a:ext uri="{FF2B5EF4-FFF2-40B4-BE49-F238E27FC236}">
                  <a16:creationId xmlns:a16="http://schemas.microsoft.com/office/drawing/2014/main" id="{5C780763-E5CA-4721-8835-C4CB68C77E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439097"/>
              <a:ext cx="12192000" cy="7736193"/>
            </a:xfrm>
            <a:prstGeom prst="ellipse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373298F9-8CA6-46CF-B5E2-57E4AF5ECCD4}"/>
                </a:ext>
              </a:extLst>
            </p:cNvPr>
            <p:cNvSpPr/>
            <p:nvPr/>
          </p:nvSpPr>
          <p:spPr>
            <a:xfrm>
              <a:off x="1402952" y="1431078"/>
              <a:ext cx="8891793" cy="315471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r>
                <a:rPr lang="ru-RU" sz="19900" b="1" spc="600" dirty="0">
                  <a:ln w="22225">
                    <a:solidFill>
                      <a:schemeClr val="bg1"/>
                    </a:solidFill>
                    <a:prstDash val="solid"/>
                  </a:ln>
                  <a:solidFill>
                    <a:srgbClr val="5874CC"/>
                  </a:solidFill>
                  <a:effectLst>
                    <a:reflection blurRad="6350" stA="50000" endA="300" endPos="50000" dist="60007" dir="5400000" sy="-100000" algn="bl" rotWithShape="0"/>
                  </a:effectLst>
                  <a:latin typeface="Franklin Gothic Medium" panose="020B0603020102020204" pitchFamily="34" charset="0"/>
                  <a:ea typeface="Batang" panose="02030600000101010101" pitchFamily="18" charset="-127"/>
                  <a:cs typeface="Times New Roman" panose="02020603050405020304" pitchFamily="18" charset="0"/>
                </a:rPr>
                <a:t>МОРОЗ</a:t>
              </a:r>
              <a:endParaRPr lang="ru-RU" sz="3200" b="1" spc="60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5874CC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Franklin Gothic Medium" panose="020B06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184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1987F5-E27E-4766-9458-723B727CA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9F6C7B-56CE-41CA-A5A0-06CB71A6D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668190_59-p-fon-dlya-prezentatsii-zimnii-les-73.jpg">
            <a:extLst>
              <a:ext uri="{FF2B5EF4-FFF2-40B4-BE49-F238E27FC236}">
                <a16:creationId xmlns:a16="http://schemas.microsoft.com/office/drawing/2014/main" id="{740C2BED-7D44-4A88-A770-10E70538F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6BF4D93-2388-4E1B-882B-E5F012B4644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3411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54B2726-1338-479F-8A94-B7D6101EE198}"/>
              </a:ext>
            </a:extLst>
          </p:cNvPr>
          <p:cNvSpPr/>
          <p:nvPr/>
        </p:nvSpPr>
        <p:spPr>
          <a:xfrm>
            <a:off x="309563" y="353567"/>
            <a:ext cx="11572874" cy="1077218"/>
          </a:xfrm>
          <a:prstGeom prst="rect">
            <a:avLst/>
          </a:prstGeom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111125" lvl="0" indent="-342900" algn="ctr">
              <a:spcAft>
                <a:spcPts val="0"/>
              </a:spcAft>
              <a:buFont typeface="+mj-lt"/>
              <a:buAutoNum type="arabicPeriod"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  <a:ea typeface="Courier New" panose="02070309020205020404" pitchFamily="49" charset="0"/>
              </a:rPr>
              <a:t>Выбираем цветной картон любого понравившегося вам цвета. Обводим простым карандашом трафарет варежки.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ED0A782-64C3-4A2E-8436-DA328B246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605" y="1784352"/>
            <a:ext cx="6324790" cy="468213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95957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1987F5-E27E-4766-9458-723B727CA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9F6C7B-56CE-41CA-A5A0-06CB71A6D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668190_59-p-fon-dlya-prezentatsii-zimnii-les-73.jpg">
            <a:extLst>
              <a:ext uri="{FF2B5EF4-FFF2-40B4-BE49-F238E27FC236}">
                <a16:creationId xmlns:a16="http://schemas.microsoft.com/office/drawing/2014/main" id="{740C2BED-7D44-4A88-A770-10E70538F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6BF4D93-2388-4E1B-882B-E5F012B4644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3411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54B2726-1338-479F-8A94-B7D6101EE198}"/>
              </a:ext>
            </a:extLst>
          </p:cNvPr>
          <p:cNvSpPr/>
          <p:nvPr/>
        </p:nvSpPr>
        <p:spPr>
          <a:xfrm>
            <a:off x="309563" y="264780"/>
            <a:ext cx="6824662" cy="584775"/>
          </a:xfrm>
          <a:prstGeom prst="rect">
            <a:avLst/>
          </a:prstGeom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111125" lvl="0" algn="ctr">
              <a:spcAft>
                <a:spcPts val="0"/>
              </a:spcAft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  <a:ea typeface="Courier New" panose="02070309020205020404" pitchFamily="49" charset="0"/>
              </a:rPr>
              <a:t>2. Аккуратно вырезаем по контуру. 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6796C6A-2B5A-4C84-8626-D5C0158C1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916" y="1043093"/>
            <a:ext cx="4209668" cy="562136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BBA648F-4BE7-42D5-AC40-E22120E8568F}"/>
              </a:ext>
            </a:extLst>
          </p:cNvPr>
          <p:cNvSpPr/>
          <p:nvPr/>
        </p:nvSpPr>
        <p:spPr>
          <a:xfrm>
            <a:off x="5657850" y="1178266"/>
            <a:ext cx="6429373" cy="1077218"/>
          </a:xfrm>
          <a:prstGeom prst="rect">
            <a:avLst/>
          </a:prstGeom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111125" lvl="0" algn="ctr">
              <a:spcAft>
                <a:spcPts val="0"/>
              </a:spcAft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  <a:ea typeface="Courier New" panose="02070309020205020404" pitchFamily="49" charset="0"/>
              </a:rPr>
              <a:t>3. Занимаемся украшением нашей варежки.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F72F529-16CE-49B4-8FBB-9514C36C80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174" y="2722715"/>
            <a:ext cx="4766724" cy="353155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30713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1987F5-E27E-4766-9458-723B727CA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9F6C7B-56CE-41CA-A5A0-06CB71A6D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668190_59-p-fon-dlya-prezentatsii-zimnii-les-73.jpg">
            <a:extLst>
              <a:ext uri="{FF2B5EF4-FFF2-40B4-BE49-F238E27FC236}">
                <a16:creationId xmlns:a16="http://schemas.microsoft.com/office/drawing/2014/main" id="{740C2BED-7D44-4A88-A770-10E70538F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6BF4D93-2388-4E1B-882B-E5F012B4644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3411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54B2726-1338-479F-8A94-B7D6101EE198}"/>
              </a:ext>
            </a:extLst>
          </p:cNvPr>
          <p:cNvSpPr/>
          <p:nvPr/>
        </p:nvSpPr>
        <p:spPr>
          <a:xfrm>
            <a:off x="5383340" y="458956"/>
            <a:ext cx="6580628" cy="594008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111125" lvl="0" algn="ctr">
              <a:spcAft>
                <a:spcPts val="0"/>
              </a:spcAft>
            </a:pPr>
            <a:r>
              <a:rPr lang="ru-RU" sz="3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Medium" panose="020B0603020102020204" pitchFamily="34" charset="0"/>
                <a:ea typeface="Courier New" panose="02070309020205020404" pitchFamily="49" charset="0"/>
              </a:rPr>
              <a:t>Вы должны использовать 5 элементов украшения. Это могут быть различные фигуры: кружочки, квадратики, треугольники, сердечки, звездочки. </a:t>
            </a:r>
          </a:p>
          <a:p>
            <a:pPr marR="111125" lvl="0" algn="ctr">
              <a:spcAft>
                <a:spcPts val="0"/>
              </a:spcAft>
            </a:pPr>
            <a:r>
              <a:rPr lang="ru-RU" sz="3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Medium" panose="020B0603020102020204" pitchFamily="34" charset="0"/>
                <a:ea typeface="Courier New" panose="02070309020205020404" pitchFamily="49" charset="0"/>
              </a:rPr>
              <a:t>Они могут быть любого размера и цвета. Только обязательное условие, их должно быть пять.</a:t>
            </a:r>
            <a:endParaRPr lang="ru-RU" sz="38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anklin Gothic Medium" panose="020B06030201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A5A332-E553-4C3C-AA26-4A7B89EF4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69" y="926085"/>
            <a:ext cx="4209668" cy="562136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5220C75F-E6D0-4FF6-A528-37B438B6315E}"/>
              </a:ext>
            </a:extLst>
          </p:cNvPr>
          <p:cNvSpPr/>
          <p:nvPr/>
        </p:nvSpPr>
        <p:spPr>
          <a:xfrm>
            <a:off x="163070" y="117813"/>
            <a:ext cx="590550" cy="594223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9771F57-0EFC-4FDE-9813-EB64DFD2FA79}"/>
              </a:ext>
            </a:extLst>
          </p:cNvPr>
          <p:cNvSpPr/>
          <p:nvPr/>
        </p:nvSpPr>
        <p:spPr>
          <a:xfrm>
            <a:off x="952499" y="117814"/>
            <a:ext cx="590550" cy="59422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id="{5C9328E6-AD55-4880-BD14-F6C5825C0CDA}"/>
              </a:ext>
            </a:extLst>
          </p:cNvPr>
          <p:cNvSpPr/>
          <p:nvPr/>
        </p:nvSpPr>
        <p:spPr>
          <a:xfrm>
            <a:off x="1741928" y="117813"/>
            <a:ext cx="590550" cy="594223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везда: 5 точек 10">
            <a:extLst>
              <a:ext uri="{FF2B5EF4-FFF2-40B4-BE49-F238E27FC236}">
                <a16:creationId xmlns:a16="http://schemas.microsoft.com/office/drawing/2014/main" id="{05F00909-1143-4A4E-A87D-4AFDD7D1768F}"/>
              </a:ext>
            </a:extLst>
          </p:cNvPr>
          <p:cNvSpPr/>
          <p:nvPr/>
        </p:nvSpPr>
        <p:spPr>
          <a:xfrm>
            <a:off x="2392316" y="35165"/>
            <a:ext cx="768086" cy="759517"/>
          </a:xfrm>
          <a:prstGeom prst="star5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ердце 11">
            <a:extLst>
              <a:ext uri="{FF2B5EF4-FFF2-40B4-BE49-F238E27FC236}">
                <a16:creationId xmlns:a16="http://schemas.microsoft.com/office/drawing/2014/main" id="{67859E9A-4C3C-417B-AB26-C9EA4594A93B}"/>
              </a:ext>
            </a:extLst>
          </p:cNvPr>
          <p:cNvSpPr/>
          <p:nvPr/>
        </p:nvSpPr>
        <p:spPr>
          <a:xfrm>
            <a:off x="3259457" y="166568"/>
            <a:ext cx="521976" cy="628114"/>
          </a:xfrm>
          <a:prstGeom prst="hear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омб 12">
            <a:extLst>
              <a:ext uri="{FF2B5EF4-FFF2-40B4-BE49-F238E27FC236}">
                <a16:creationId xmlns:a16="http://schemas.microsoft.com/office/drawing/2014/main" id="{84957B15-459D-40CF-BC7F-2546155E23B2}"/>
              </a:ext>
            </a:extLst>
          </p:cNvPr>
          <p:cNvSpPr/>
          <p:nvPr/>
        </p:nvSpPr>
        <p:spPr>
          <a:xfrm>
            <a:off x="3990975" y="156496"/>
            <a:ext cx="521976" cy="628114"/>
          </a:xfrm>
          <a:prstGeom prst="diamon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815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1987F5-E27E-4766-9458-723B727CA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9F6C7B-56CE-41CA-A5A0-06CB71A6D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668190_59-p-fon-dlya-prezentatsii-zimnii-les-73.jpg">
            <a:extLst>
              <a:ext uri="{FF2B5EF4-FFF2-40B4-BE49-F238E27FC236}">
                <a16:creationId xmlns:a16="http://schemas.microsoft.com/office/drawing/2014/main" id="{740C2BED-7D44-4A88-A770-10E70538F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6BF4D93-2388-4E1B-882B-E5F012B4644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3411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catherineasquithgallery.com/uploads/posts/2021-02/1613668190_59-p-fon-dlya-prezentatsii-zimnii-les-73.jpg">
            <a:extLst>
              <a:ext uri="{FF2B5EF4-FFF2-40B4-BE49-F238E27FC236}">
                <a16:creationId xmlns:a16="http://schemas.microsoft.com/office/drawing/2014/main" id="{4442AE30-FCEE-4366-ACB3-F942C75C9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E92CB82-2541-4A5C-B167-1C3D5B7DA18B}"/>
              </a:ext>
            </a:extLst>
          </p:cNvPr>
          <p:cNvSpPr/>
          <p:nvPr/>
        </p:nvSpPr>
        <p:spPr>
          <a:xfrm>
            <a:off x="992980" y="1080135"/>
            <a:ext cx="10101261" cy="4635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60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Дали братьям теплый дом,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60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жили впятером,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60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Брат большой не согласился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60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отдельно поселился.</a:t>
            </a:r>
          </a:p>
        </p:txBody>
      </p:sp>
      <p:pic>
        <p:nvPicPr>
          <p:cNvPr id="4098" name="Picture 2" descr="https://i.pinimg.com/originals/bd/d5/f6/bdd5f610e3685f44a43e633ace880d1e.png">
            <a:extLst>
              <a:ext uri="{FF2B5EF4-FFF2-40B4-BE49-F238E27FC236}">
                <a16:creationId xmlns:a16="http://schemas.microsoft.com/office/drawing/2014/main" id="{B82AB00D-31B6-419F-A0B7-B9D2F900F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8431">
            <a:off x="2268537" y="362743"/>
            <a:ext cx="7098723" cy="572029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74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1987F5-E27E-4766-9458-723B727CA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9F6C7B-56CE-41CA-A5A0-06CB71A6D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668190_59-p-fon-dlya-prezentatsii-zimnii-les-73.jpg">
            <a:extLst>
              <a:ext uri="{FF2B5EF4-FFF2-40B4-BE49-F238E27FC236}">
                <a16:creationId xmlns:a16="http://schemas.microsoft.com/office/drawing/2014/main" id="{740C2BED-7D44-4A88-A770-10E70538F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6BF4D93-2388-4E1B-882B-E5F012B4644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3411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catherineasquithgallery.com/uploads/posts/2021-02/1613668190_59-p-fon-dlya-prezentatsii-zimnii-les-73.jpg">
            <a:extLst>
              <a:ext uri="{FF2B5EF4-FFF2-40B4-BE49-F238E27FC236}">
                <a16:creationId xmlns:a16="http://schemas.microsoft.com/office/drawing/2014/main" id="{4442AE30-FCEE-4366-ACB3-F942C75C9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B52302E-7DAD-498C-91BF-2DFF52CB8832}"/>
              </a:ext>
            </a:extLst>
          </p:cNvPr>
          <p:cNvSpPr/>
          <p:nvPr/>
        </p:nvSpPr>
        <p:spPr>
          <a:xfrm>
            <a:off x="1633330" y="499533"/>
            <a:ext cx="892533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Варежки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8460491-3C29-4830-9952-D797000995A8}"/>
              </a:ext>
            </a:extLst>
          </p:cNvPr>
          <p:cNvSpPr/>
          <p:nvPr/>
        </p:nvSpPr>
        <p:spPr>
          <a:xfrm>
            <a:off x="326633" y="6336012"/>
            <a:ext cx="11538735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 w="19050">
                  <a:solidFill>
                    <a:srgbClr val="4A6CDD"/>
                  </a:solidFill>
                </a:ln>
                <a:solidFill>
                  <a:srgbClr val="4A6CDD"/>
                </a:solidFill>
                <a:latin typeface="BatangChe" panose="02030609000101010101" pitchFamily="49" charset="-127"/>
                <a:ea typeface="BatangChe" panose="02030609000101010101" pitchFamily="49" charset="-127"/>
                <a:cs typeface="Times New Roman" panose="02020603050405020304" pitchFamily="18" charset="0"/>
              </a:rPr>
              <a:t>создание  поделки  из  цветного  картона  и  бумаги</a:t>
            </a:r>
            <a:endParaRPr lang="ru-RU" sz="2000" b="1" dirty="0">
              <a:ln w="19050">
                <a:solidFill>
                  <a:srgbClr val="4A6CDD"/>
                </a:solidFill>
              </a:ln>
              <a:solidFill>
                <a:srgbClr val="4A6CDD"/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pic>
        <p:nvPicPr>
          <p:cNvPr id="3074" name="Picture 2" descr="https://flyclipart.com/thumb2/mittens-clip-art-648126.png">
            <a:extLst>
              <a:ext uri="{FF2B5EF4-FFF2-40B4-BE49-F238E27FC236}">
                <a16:creationId xmlns:a16="http://schemas.microsoft.com/office/drawing/2014/main" id="{28B33BD2-37F0-4C52-944D-6FAD369FA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65" b="93810" l="10000" r="90000">
                        <a14:foregroundMark x1="30119" y1="9078" x2="38095" y2="9078"/>
                        <a14:foregroundMark x1="38095" y1="9078" x2="45714" y2="12655"/>
                        <a14:foregroundMark x1="34881" y1="7015" x2="31667" y2="6465"/>
                        <a14:foregroundMark x1="68452" y1="54608" x2="62262" y2="54608"/>
                        <a14:foregroundMark x1="62262" y1="54608" x2="62500" y2="64787"/>
                        <a14:foregroundMark x1="62500" y1="64787" x2="77857" y2="71389"/>
                        <a14:foregroundMark x1="77857" y1="71389" x2="69881" y2="74278"/>
                        <a14:foregroundMark x1="69881" y1="74278" x2="76310" y2="82531"/>
                        <a14:foregroundMark x1="76310" y1="82531" x2="76548" y2="89546"/>
                        <a14:foregroundMark x1="76548" y1="89546" x2="79286" y2="78267"/>
                        <a14:foregroundMark x1="79286" y1="78267" x2="78929" y2="77579"/>
                        <a14:foregroundMark x1="80833" y1="91059" x2="73929" y2="92572"/>
                        <a14:foregroundMark x1="73929" y1="92572" x2="78452" y2="93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3741">
            <a:off x="3439736" y="2265225"/>
            <a:ext cx="5060293" cy="437997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222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1987F5-E27E-4766-9458-723B727CA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9F6C7B-56CE-41CA-A5A0-06CB71A6D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668190_59-p-fon-dlya-prezentatsii-zimnii-les-73.jpg">
            <a:extLst>
              <a:ext uri="{FF2B5EF4-FFF2-40B4-BE49-F238E27FC236}">
                <a16:creationId xmlns:a16="http://schemas.microsoft.com/office/drawing/2014/main" id="{740C2BED-7D44-4A88-A770-10E70538F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6BF4D93-2388-4E1B-882B-E5F012B4644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3411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catherineasquithgallery.com/uploads/posts/2021-02/1613668190_59-p-fon-dlya-prezentatsii-zimnii-les-73.jpg">
            <a:extLst>
              <a:ext uri="{FF2B5EF4-FFF2-40B4-BE49-F238E27FC236}">
                <a16:creationId xmlns:a16="http://schemas.microsoft.com/office/drawing/2014/main" id="{4442AE30-FCEE-4366-ACB3-F942C75C9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92D73E9-3C1A-40E2-B18E-2A7C76CC0957}"/>
              </a:ext>
            </a:extLst>
          </p:cNvPr>
          <p:cNvSpPr/>
          <p:nvPr/>
        </p:nvSpPr>
        <p:spPr>
          <a:xfrm>
            <a:off x="541594" y="1252082"/>
            <a:ext cx="11404084" cy="34481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3F7EE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highlight>
                  <a:srgbClr val="FFFFFF"/>
                </a:highlight>
                <a:latin typeface="BatangChe" panose="02030609000101010101" pitchFamily="49" charset="-127"/>
                <a:ea typeface="BatangChe" panose="02030609000101010101" pitchFamily="49" charset="-127"/>
                <a:cs typeface="Times New Roman" panose="02020603050405020304" pitchFamily="18" charset="0"/>
              </a:rPr>
              <a:t>История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3F7EE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highlight>
                  <a:srgbClr val="FFFFFF"/>
                </a:highlight>
                <a:latin typeface="BatangChe" panose="02030609000101010101" pitchFamily="49" charset="-127"/>
                <a:ea typeface="BatangChe" panose="02030609000101010101" pitchFamily="49" charset="-127"/>
                <a:cs typeface="Times New Roman" panose="02020603050405020304" pitchFamily="18" charset="0"/>
              </a:rPr>
              <a:t>возникновения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3F7EE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highlight>
                  <a:srgbClr val="FFFFFF"/>
                </a:highlight>
                <a:latin typeface="BatangChe" panose="02030609000101010101" pitchFamily="49" charset="-127"/>
                <a:ea typeface="BatangChe" panose="02030609000101010101" pitchFamily="49" charset="-127"/>
                <a:cs typeface="Times New Roman" panose="02020603050405020304" pitchFamily="18" charset="0"/>
              </a:rPr>
              <a:t>варежек</a:t>
            </a:r>
          </a:p>
        </p:txBody>
      </p:sp>
      <p:pic>
        <p:nvPicPr>
          <p:cNvPr id="2050" name="Picture 2" descr="https://img1.picmix.com/output/stamp/normal/8/4/6/4/1094648_53964.gif">
            <a:extLst>
              <a:ext uri="{FF2B5EF4-FFF2-40B4-BE49-F238E27FC236}">
                <a16:creationId xmlns:a16="http://schemas.microsoft.com/office/drawing/2014/main" id="{720027B4-7D22-4DF3-9A74-31019B4DEE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167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708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1987F5-E27E-4766-9458-723B727CA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9F6C7B-56CE-41CA-A5A0-06CB71A6D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668190_59-p-fon-dlya-prezentatsii-zimnii-les-73.jpg">
            <a:extLst>
              <a:ext uri="{FF2B5EF4-FFF2-40B4-BE49-F238E27FC236}">
                <a16:creationId xmlns:a16="http://schemas.microsoft.com/office/drawing/2014/main" id="{740C2BED-7D44-4A88-A770-10E70538F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6BF4D93-2388-4E1B-882B-E5F012B4644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3411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catherineasquithgallery.com/uploads/posts/2021-02/1613668190_59-p-fon-dlya-prezentatsii-zimnii-les-73.jpg">
            <a:extLst>
              <a:ext uri="{FF2B5EF4-FFF2-40B4-BE49-F238E27FC236}">
                <a16:creationId xmlns:a16="http://schemas.microsoft.com/office/drawing/2014/main" id="{05C35962-F6D1-4866-90DD-D6924BECB2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8751" b="53889"/>
          <a:stretch/>
        </p:blipFill>
        <p:spPr bwMode="auto">
          <a:xfrm>
            <a:off x="0" y="0"/>
            <a:ext cx="6248399" cy="31623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1957DDB-9982-4997-B268-B9EED27245B7}"/>
              </a:ext>
            </a:extLst>
          </p:cNvPr>
          <p:cNvSpPr/>
          <p:nvPr/>
        </p:nvSpPr>
        <p:spPr>
          <a:xfrm>
            <a:off x="66291" y="87249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FF"/>
                </a:highlight>
                <a:latin typeface="Franklin Gothic Medium" panose="020B0603020102020204" pitchFamily="34" charset="0"/>
                <a:ea typeface="Times New Roman" panose="02020603050405020304" pitchFamily="18" charset="0"/>
              </a:rPr>
              <a:t>«Варяжская рукавица» — потому, что позаимствована у народов Скандинавии-варягов. </a:t>
            </a:r>
          </a:p>
        </p:txBody>
      </p:sp>
      <p:pic>
        <p:nvPicPr>
          <p:cNvPr id="16" name="Picture 2" descr="https://catherineasquithgallery.com/uploads/posts/2021-02/1613668190_59-p-fon-dlya-prezentatsii-zimnii-les-73.jpg">
            <a:extLst>
              <a:ext uri="{FF2B5EF4-FFF2-40B4-BE49-F238E27FC236}">
                <a16:creationId xmlns:a16="http://schemas.microsoft.com/office/drawing/2014/main" id="{B672EF05-5209-4ECD-B226-60CF854CDB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" t="50013" r="46289" b="1099"/>
          <a:stretch/>
        </p:blipFill>
        <p:spPr bwMode="auto">
          <a:xfrm>
            <a:off x="0" y="3429000"/>
            <a:ext cx="6429375" cy="33527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catherineasquithgallery.com/uploads/posts/2021-02/1613668190_59-p-fon-dlya-prezentatsii-zimnii-les-73.jpg">
            <a:extLst>
              <a:ext uri="{FF2B5EF4-FFF2-40B4-BE49-F238E27FC236}">
                <a16:creationId xmlns:a16="http://schemas.microsoft.com/office/drawing/2014/main" id="{23726BB7-EFAC-45AF-B8AA-91E1F8A1E2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2" t="23708" r="430" b="21376"/>
          <a:stretch/>
        </p:blipFill>
        <p:spPr bwMode="auto">
          <a:xfrm>
            <a:off x="4914900" y="2091689"/>
            <a:ext cx="7172325" cy="376618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05E9AC3-5065-4B34-B543-4EEE44EDD504}"/>
              </a:ext>
            </a:extLst>
          </p:cNvPr>
          <p:cNvSpPr/>
          <p:nvPr/>
        </p:nvSpPr>
        <p:spPr>
          <a:xfrm>
            <a:off x="5352286" y="3097618"/>
            <a:ext cx="59919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FF"/>
                </a:highlight>
                <a:latin typeface="Franklin Gothic Medium" panose="020B0603020102020204" pitchFamily="34" charset="0"/>
                <a:ea typeface="Times New Roman" panose="02020603050405020304" pitchFamily="18" charset="0"/>
              </a:rPr>
              <a:t>Слово произошло от глагола « </a:t>
            </a:r>
            <a:r>
              <a:rPr lang="ru-RU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FF"/>
                </a:highlight>
                <a:latin typeface="Franklin Gothic Medium" panose="020B0603020102020204" pitchFamily="34" charset="0"/>
                <a:ea typeface="Times New Roman" panose="02020603050405020304" pitchFamily="18" charset="0"/>
              </a:rPr>
              <a:t>варити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FF"/>
                </a:highlight>
                <a:latin typeface="Franklin Gothic Medium" panose="020B0603020102020204" pitchFamily="34" charset="0"/>
                <a:ea typeface="Times New Roman" panose="02020603050405020304" pitchFamily="18" charset="0"/>
              </a:rPr>
              <a:t> », то есть «оберегать, защищать».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D3DE2E7-2ACC-46F9-9A5F-6065171AE1DB}"/>
              </a:ext>
            </a:extLst>
          </p:cNvPr>
          <p:cNvSpPr/>
          <p:nvPr/>
        </p:nvSpPr>
        <p:spPr>
          <a:xfrm>
            <a:off x="-384" y="3614554"/>
            <a:ext cx="528599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FF"/>
              </a:highlight>
              <a:latin typeface="Franklin Gothic Medium" panose="020B060302010202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FF"/>
              </a:highlight>
              <a:latin typeface="Franklin Gothic Medium" panose="020B060302010202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3F7EE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FF"/>
                </a:highlight>
                <a:latin typeface="Franklin Gothic Medium" panose="020B0603020102020204" pitchFamily="34" charset="0"/>
                <a:ea typeface="Times New Roman" panose="02020603050405020304" pitchFamily="18" charset="0"/>
              </a:rPr>
              <a:t>Нити, из которых вязали или плели варежки, были очень плотными, и чтобы придать им мягкости изделие вываривали.</a:t>
            </a:r>
          </a:p>
          <a:p>
            <a:pPr algn="ctr">
              <a:spcAft>
                <a:spcPts val="0"/>
              </a:spcAft>
            </a:pP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FF"/>
              </a:highlight>
              <a:latin typeface="Franklin Gothic Medium" panose="020B06030201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CF42797C-F6E5-4602-963D-06ED2E55ADAF}"/>
              </a:ext>
            </a:extLst>
          </p:cNvPr>
          <p:cNvSpPr/>
          <p:nvPr/>
        </p:nvSpPr>
        <p:spPr>
          <a:xfrm>
            <a:off x="9516153" y="80392"/>
            <a:ext cx="2524211" cy="209130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https://kak2z.ru/my_img/img/2019/02/03/3cd60.gif">
            <a:extLst>
              <a:ext uri="{FF2B5EF4-FFF2-40B4-BE49-F238E27FC236}">
                <a16:creationId xmlns:a16="http://schemas.microsoft.com/office/drawing/2014/main" id="{3AAFE1A6-1A5C-4288-B241-76FFE67289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473" y="329064"/>
            <a:ext cx="2009570" cy="168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www.swargas.ru/sites/default/files/kozhanye_rukavicy_voennogo_masterovogo_nachala_khkh_v_novaja_cena_52989.jpg">
            <a:extLst>
              <a:ext uri="{FF2B5EF4-FFF2-40B4-BE49-F238E27FC236}">
                <a16:creationId xmlns:a16="http://schemas.microsoft.com/office/drawing/2014/main" id="{F4B8345F-8FB3-4BE6-9079-5331A39BF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831" y="385883"/>
            <a:ext cx="2524211" cy="2524211"/>
          </a:xfrm>
          <a:prstGeom prst="ellipse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svarga.3dn.ru/pasporta/pasport_Lysyy/ls_rukavici-meh.jpg">
            <a:extLst>
              <a:ext uri="{FF2B5EF4-FFF2-40B4-BE49-F238E27FC236}">
                <a16:creationId xmlns:a16="http://schemas.microsoft.com/office/drawing/2014/main" id="{353993DB-7B04-44B6-B9E2-92B75B3A2C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r="8493"/>
          <a:stretch/>
        </p:blipFill>
        <p:spPr bwMode="auto">
          <a:xfrm>
            <a:off x="5240549" y="4936957"/>
            <a:ext cx="1982666" cy="1670655"/>
          </a:xfrm>
          <a:prstGeom prst="ellipse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282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1987F5-E27E-4766-9458-723B727CA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9F6C7B-56CE-41CA-A5A0-06CB71A6D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668190_59-p-fon-dlya-prezentatsii-zimnii-les-73.jpg">
            <a:extLst>
              <a:ext uri="{FF2B5EF4-FFF2-40B4-BE49-F238E27FC236}">
                <a16:creationId xmlns:a16="http://schemas.microsoft.com/office/drawing/2014/main" id="{740C2BED-7D44-4A88-A770-10E70538F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6BF4D93-2388-4E1B-882B-E5F012B4644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3411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catherineasquithgallery.com/uploads/posts/2021-02/1613668190_59-p-fon-dlya-prezentatsii-zimnii-les-73.jpg">
            <a:extLst>
              <a:ext uri="{FF2B5EF4-FFF2-40B4-BE49-F238E27FC236}">
                <a16:creationId xmlns:a16="http://schemas.microsoft.com/office/drawing/2014/main" id="{4442AE30-FCEE-4366-ACB3-F942C75C9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3"/>
          <a:stretch/>
        </p:blipFill>
        <p:spPr bwMode="auto">
          <a:xfrm>
            <a:off x="6610733" y="-1"/>
            <a:ext cx="56006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D3DE2E7-2ACC-46F9-9A5F-6065171AE1DB}"/>
              </a:ext>
            </a:extLst>
          </p:cNvPr>
          <p:cNvSpPr/>
          <p:nvPr/>
        </p:nvSpPr>
        <p:spPr>
          <a:xfrm>
            <a:off x="6610733" y="655983"/>
            <a:ext cx="57237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4400" b="1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anklin Gothic Medium" panose="020B060302010202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4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highlight>
                  <a:srgbClr val="FFFFFF"/>
                </a:highlight>
                <a:latin typeface="Franklin Gothic Medium" panose="020B0603020102020204" pitchFamily="34" charset="0"/>
                <a:ea typeface="Times New Roman" panose="02020603050405020304" pitchFamily="18" charset="0"/>
              </a:rPr>
              <a:t>На Руси варежки называли еще</a:t>
            </a:r>
          </a:p>
          <a:p>
            <a:pPr algn="ctr">
              <a:spcAft>
                <a:spcPts val="0"/>
              </a:spcAft>
            </a:pPr>
            <a:r>
              <a:rPr lang="ru-RU" sz="40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highlight>
                  <a:srgbClr val="FFFFFF"/>
                </a:highlight>
                <a:latin typeface="Franklin Gothic Medium" panose="020B0603020102020204" pitchFamily="34" charset="0"/>
                <a:ea typeface="Times New Roman" panose="02020603050405020304" pitchFamily="18" charset="0"/>
              </a:rPr>
              <a:t>связнями</a:t>
            </a:r>
            <a:r>
              <a:rPr lang="ru-RU" sz="4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highlight>
                  <a:srgbClr val="FFFFFF"/>
                </a:highlight>
                <a:latin typeface="Franklin Gothic Medium" panose="020B0603020102020204" pitchFamily="34" charset="0"/>
                <a:ea typeface="Times New Roman" panose="02020603050405020304" pitchFamily="18" charset="0"/>
              </a:rPr>
              <a:t> , </a:t>
            </a:r>
            <a:r>
              <a:rPr lang="ru-RU" sz="40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highlight>
                  <a:srgbClr val="FFFFFF"/>
                </a:highlight>
                <a:latin typeface="Franklin Gothic Medium" panose="020B0603020102020204" pitchFamily="34" charset="0"/>
                <a:ea typeface="Times New Roman" panose="02020603050405020304" pitchFamily="18" charset="0"/>
              </a:rPr>
              <a:t>дельницами</a:t>
            </a:r>
            <a:r>
              <a:rPr lang="ru-RU" sz="4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highlight>
                  <a:srgbClr val="FFFFFF"/>
                </a:highlight>
                <a:latin typeface="Franklin Gothic Medium" panose="020B0603020102020204" pitchFamily="34" charset="0"/>
                <a:ea typeface="Times New Roman" panose="02020603050405020304" pitchFamily="18" charset="0"/>
              </a:rPr>
              <a:t> , </a:t>
            </a:r>
            <a:r>
              <a:rPr lang="ru-RU" sz="40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highlight>
                  <a:srgbClr val="FFFFFF"/>
                </a:highlight>
                <a:latin typeface="Franklin Gothic Medium" panose="020B0603020102020204" pitchFamily="34" charset="0"/>
                <a:ea typeface="Times New Roman" panose="02020603050405020304" pitchFamily="18" charset="0"/>
              </a:rPr>
              <a:t>рукавками</a:t>
            </a:r>
            <a:r>
              <a:rPr lang="ru-RU" sz="4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highlight>
                  <a:srgbClr val="FFFFFF"/>
                </a:highlight>
                <a:latin typeface="Franklin Gothic Medium" panose="020B0603020102020204" pitchFamily="34" charset="0"/>
                <a:ea typeface="Times New Roman" panose="02020603050405020304" pitchFamily="18" charset="0"/>
              </a:rPr>
              <a:t>,</a:t>
            </a:r>
          </a:p>
          <a:p>
            <a:pPr algn="ctr">
              <a:spcAft>
                <a:spcPts val="0"/>
              </a:spcAft>
            </a:pPr>
            <a:r>
              <a:rPr lang="ru-RU" sz="40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highlight>
                  <a:srgbClr val="FFFFFF"/>
                </a:highlight>
                <a:latin typeface="Franklin Gothic Medium" panose="020B0603020102020204" pitchFamily="34" charset="0"/>
                <a:ea typeface="Times New Roman" panose="02020603050405020304" pitchFamily="18" charset="0"/>
              </a:rPr>
              <a:t>мохнашками</a:t>
            </a:r>
            <a:r>
              <a:rPr lang="ru-RU" sz="4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highlight>
                  <a:srgbClr val="FFFFFF"/>
                </a:highlight>
                <a:latin typeface="Franklin Gothic Medium" panose="020B0603020102020204" pitchFamily="34" charset="0"/>
                <a:ea typeface="Times New Roman" panose="02020603050405020304" pitchFamily="18" charset="0"/>
              </a:rPr>
              <a:t> , </a:t>
            </a:r>
          </a:p>
          <a:p>
            <a:pPr algn="ctr">
              <a:spcAft>
                <a:spcPts val="0"/>
              </a:spcAft>
            </a:pPr>
            <a:r>
              <a:rPr lang="ru-RU" sz="40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highlight>
                  <a:srgbClr val="FFFFFF"/>
                </a:highlight>
                <a:latin typeface="Franklin Gothic Medium" panose="020B0603020102020204" pitchFamily="34" charset="0"/>
                <a:ea typeface="Times New Roman" panose="02020603050405020304" pitchFamily="18" charset="0"/>
              </a:rPr>
              <a:t>варегами</a:t>
            </a:r>
            <a:r>
              <a:rPr lang="ru-RU" sz="4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highlight>
                  <a:srgbClr val="FFFFFF"/>
                </a:highlight>
                <a:latin typeface="Franklin Gothic Medium" panose="020B0603020102020204" pitchFamily="34" charset="0"/>
                <a:ea typeface="Times New Roman" panose="02020603050405020304" pitchFamily="18" charset="0"/>
              </a:rPr>
              <a:t> . </a:t>
            </a:r>
          </a:p>
          <a:p>
            <a:pPr algn="ctr">
              <a:spcAft>
                <a:spcPts val="0"/>
              </a:spcAft>
            </a:pPr>
            <a:endParaRPr lang="ru-RU" sz="3600" b="1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anklin Gothic Medium" panose="020B06030201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7172" name="Picture 4" descr="https://w7.pngwing.com/pngs/136/537/png-transparent-headgear-organism-design-area-%D0%B4%D0%B5%D0%B4-%D0%BC%D0%BE%D1%80%D0%BE%D0%B7-%D0%B8-%D1%81%D0%BD%D0%B5%D0%B3%D1%83%D1%80%D0%BE%D1%87%D0%BA%D0%B0-mittens.png">
            <a:extLst>
              <a:ext uri="{FF2B5EF4-FFF2-40B4-BE49-F238E27FC236}">
                <a16:creationId xmlns:a16="http://schemas.microsoft.com/office/drawing/2014/main" id="{46D790F3-D927-4C12-8BFE-0467C498C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55" b="93945" l="10000" r="90000">
                        <a14:foregroundMark x1="62391" y1="20898" x2="66739" y2="38867"/>
                        <a14:foregroundMark x1="66739" y1="38867" x2="65217" y2="50977"/>
                        <a14:foregroundMark x1="65217" y1="50977" x2="64565" y2="52344"/>
                        <a14:foregroundMark x1="61848" y1="7813" x2="56957" y2="6055"/>
                        <a14:foregroundMark x1="35000" y1="85352" x2="38696" y2="93164"/>
                        <a14:foregroundMark x1="38696" y1="93164" x2="40217" y2="93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5581">
            <a:off x="-2018988" y="484734"/>
            <a:ext cx="10213907" cy="568426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231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68190_59-p-fon-dlya-prezentatsii-zimnii-les-73.jpg">
            <a:extLst>
              <a:ext uri="{FF2B5EF4-FFF2-40B4-BE49-F238E27FC236}">
                <a16:creationId xmlns:a16="http://schemas.microsoft.com/office/drawing/2014/main" id="{93B222F0-5A21-40A2-A039-24CD891A2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5F4C14-AF69-4DB2-B408-C7E871D1A5B8}"/>
              </a:ext>
            </a:extLst>
          </p:cNvPr>
          <p:cNvSpPr/>
          <p:nvPr/>
        </p:nvSpPr>
        <p:spPr>
          <a:xfrm>
            <a:off x="1752601" y="348466"/>
            <a:ext cx="80581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изготовления рукавиц можно использовать кожу, мех, другие материалы, а варежки — обязательно вязаные изделия. </a:t>
            </a:r>
            <a:endParaRPr lang="ru-RU" sz="3200" b="1" dirty="0">
              <a:latin typeface="Franklin Gothic Medium" panose="020B0603020102020204" pitchFamily="34" charset="0"/>
            </a:endParaRPr>
          </a:p>
        </p:txBody>
      </p:sp>
      <p:pic>
        <p:nvPicPr>
          <p:cNvPr id="6148" name="Picture 4" descr="https://cdnmedia.220-volt.ru/content/products/403/403374/images/original/n1200x800_q80/1.jpeg">
            <a:extLst>
              <a:ext uri="{FF2B5EF4-FFF2-40B4-BE49-F238E27FC236}">
                <a16:creationId xmlns:a16="http://schemas.microsoft.com/office/drawing/2014/main" id="{A87B7887-B8C4-4558-878B-70165EF0C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25" b="94750" l="10000" r="90000">
                        <a14:foregroundMark x1="47833" y1="9375" x2="55250" y2="22125"/>
                        <a14:foregroundMark x1="55250" y1="22125" x2="55000" y2="24750"/>
                        <a14:foregroundMark x1="47833" y1="5625" x2="52333" y2="13375"/>
                        <a14:foregroundMark x1="78500" y1="84125" x2="72667" y2="89500"/>
                        <a14:foregroundMark x1="79167" y1="91250" x2="76083" y2="92250"/>
                        <a14:foregroundMark x1="84083" y1="81125" x2="77417" y2="94750"/>
                        <a14:foregroundMark x1="77417" y1="94750" x2="77417" y2="93875"/>
                        <a14:foregroundMark x1="81417" y1="88875" x2="79000" y2="93875"/>
                        <a14:foregroundMark x1="14750" y1="24500" x2="13833" y2="25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71" y="2692330"/>
            <a:ext cx="5448405" cy="363227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w7.pngwing.com/pngs/938/856/png-transparent-glove-child-sweater-clothing-korean-children-baby-gloves-baby-announcement-card-child-baby.png">
            <a:extLst>
              <a:ext uri="{FF2B5EF4-FFF2-40B4-BE49-F238E27FC236}">
                <a16:creationId xmlns:a16="http://schemas.microsoft.com/office/drawing/2014/main" id="{FD19F70B-AD99-4ED8-9AE2-97C31336C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50" b="89890" l="10000" r="90000">
                        <a14:foregroundMark x1="51848" y1="10662" x2="57717" y2="8640"/>
                        <a14:foregroundMark x1="57717" y1="8640" x2="62174" y2="10662"/>
                        <a14:foregroundMark x1="47826" y1="15074" x2="51739" y2="7904"/>
                        <a14:foregroundMark x1="51739" y1="7904" x2="57283" y2="6250"/>
                        <a14:foregroundMark x1="57283" y1="6250" x2="57500" y2="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49" y="1590675"/>
            <a:ext cx="9231403" cy="545856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104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1987F5-E27E-4766-9458-723B727CA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9F6C7B-56CE-41CA-A5A0-06CB71A6D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668190_59-p-fon-dlya-prezentatsii-zimnii-les-73.jpg">
            <a:extLst>
              <a:ext uri="{FF2B5EF4-FFF2-40B4-BE49-F238E27FC236}">
                <a16:creationId xmlns:a16="http://schemas.microsoft.com/office/drawing/2014/main" id="{740C2BED-7D44-4A88-A770-10E70538F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6BF4D93-2388-4E1B-882B-E5F012B4644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3411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F0E99C6-503C-47C0-974A-C6BF137046FF}"/>
              </a:ext>
            </a:extLst>
          </p:cNvPr>
          <p:cNvSpPr/>
          <p:nvPr/>
        </p:nvSpPr>
        <p:spPr>
          <a:xfrm>
            <a:off x="128587" y="499533"/>
            <a:ext cx="11934825" cy="5663089"/>
          </a:xfrm>
          <a:prstGeom prst="rect">
            <a:avLst/>
          </a:prstGeom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111125" indent="-6985" algn="ctr">
              <a:spcAft>
                <a:spcPts val="0"/>
              </a:spcAft>
            </a:pPr>
            <a:endParaRPr lang="ru-RU" sz="24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  <a:ea typeface="Batang" panose="02030600000101010101" pitchFamily="18" charset="-127"/>
            </a:endParaRPr>
          </a:p>
          <a:p>
            <a:pPr marR="111125" indent="-6985" algn="ctr">
              <a:spcAft>
                <a:spcPts val="0"/>
              </a:spcAft>
            </a:pPr>
            <a:r>
              <a:rPr lang="ru-RU" sz="36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ea typeface="Batang" panose="02030600000101010101" pitchFamily="18" charset="-127"/>
              </a:rPr>
              <a:t>ТЕХНИКА БЕЗОПАСНОСТИ</a:t>
            </a:r>
          </a:p>
          <a:p>
            <a:pPr marR="111125" indent="-6985" algn="ctr">
              <a:spcAft>
                <a:spcPts val="0"/>
              </a:spcAft>
            </a:pPr>
            <a:r>
              <a:rPr lang="ru-RU" sz="2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ea typeface="Batang" panose="02030600000101010101" pitchFamily="18" charset="-127"/>
              </a:rPr>
              <a:t> 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8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ea typeface="Batang" panose="02030600000101010101" pitchFamily="18" charset="-127"/>
              </a:rPr>
              <a:t>Не работайте тупыми ножницами 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8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ea typeface="Batang" panose="02030600000101010101" pitchFamily="18" charset="-127"/>
              </a:rPr>
              <a:t>Не держите ножницы лезвиями вверх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8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ea typeface="Batang" panose="02030600000101010101" pitchFamily="18" charset="-127"/>
              </a:rPr>
              <a:t>Не оставляйте ножницы с открытыми лезвиями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8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ea typeface="Batang" panose="02030600000101010101" pitchFamily="18" charset="-127"/>
              </a:rPr>
              <a:t>Не режьте ножницами на ходу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8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ea typeface="Batang" panose="02030600000101010101" pitchFamily="18" charset="-127"/>
              </a:rPr>
              <a:t>Передавайте закрытые ножницы кольцами вперед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8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ea typeface="Batang" panose="02030600000101010101" pitchFamily="18" charset="-127"/>
              </a:rPr>
              <a:t>С клеем обращайтесь осторожно. Клей ядовит!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8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ea typeface="Batang" panose="02030600000101010101" pitchFamily="18" charset="-127"/>
              </a:rPr>
              <a:t>Наноси клей на поверхность изделия аккуратно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8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ea typeface="Batang" panose="02030600000101010101" pitchFamily="18" charset="-127"/>
              </a:rPr>
              <a:t>Нельзя, чтобы клей попадал на пальцы рук, лицо</a:t>
            </a:r>
          </a:p>
          <a:p>
            <a:endParaRPr lang="ru-RU" dirty="0"/>
          </a:p>
          <a:p>
            <a:pPr marR="111125" indent="-6985">
              <a:spcAft>
                <a:spcPts val="0"/>
              </a:spcAft>
            </a:pPr>
            <a:r>
              <a:rPr lang="ru-RU" dirty="0"/>
              <a:t>  </a:t>
            </a:r>
          </a:p>
          <a:p>
            <a:pPr marR="111125" indent="-6985">
              <a:spcAft>
                <a:spcPts val="0"/>
              </a:spcAft>
            </a:pP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13CADC7-A4AC-4DF7-8851-1F647BA1F55D}"/>
              </a:ext>
            </a:extLst>
          </p:cNvPr>
          <p:cNvSpPr/>
          <p:nvPr/>
        </p:nvSpPr>
        <p:spPr>
          <a:xfrm>
            <a:off x="202232" y="471011"/>
            <a:ext cx="559769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8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ea typeface="Batang" panose="02030600000101010101" pitchFamily="18" charset="-127"/>
              </a:rPr>
              <a:t>!</a:t>
            </a:r>
            <a:endParaRPr lang="ru-RU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402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1987F5-E27E-4766-9458-723B727CA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9F6C7B-56CE-41CA-A5A0-06CB71A6D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668190_59-p-fon-dlya-prezentatsii-zimnii-les-73.jpg">
            <a:extLst>
              <a:ext uri="{FF2B5EF4-FFF2-40B4-BE49-F238E27FC236}">
                <a16:creationId xmlns:a16="http://schemas.microsoft.com/office/drawing/2014/main" id="{740C2BED-7D44-4A88-A770-10E70538F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6BF4D93-2388-4E1B-882B-E5F012B4644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3411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catherineasquithgallery.com/uploads/posts/2021-02/1613668190_59-p-fon-dlya-prezentatsii-zimnii-les-73.jpg">
            <a:extLst>
              <a:ext uri="{FF2B5EF4-FFF2-40B4-BE49-F238E27FC236}">
                <a16:creationId xmlns:a16="http://schemas.microsoft.com/office/drawing/2014/main" id="{4442AE30-FCEE-4366-ACB3-F942C75C9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58197D7-231E-4A68-8E37-A91E978AF7AF}"/>
              </a:ext>
            </a:extLst>
          </p:cNvPr>
          <p:cNvSpPr/>
          <p:nvPr/>
        </p:nvSpPr>
        <p:spPr>
          <a:xfrm>
            <a:off x="2105025" y="1533525"/>
            <a:ext cx="8115300" cy="3649757"/>
          </a:xfrm>
          <a:prstGeom prst="rect">
            <a:avLst/>
          </a:prstGeom>
        </p:spPr>
        <p:txBody>
          <a:bodyPr wrap="square">
            <a:prstTxWarp prst="textStop">
              <a:avLst/>
            </a:prstTxWarp>
            <a:spAutoFit/>
          </a:bodyPr>
          <a:lstStyle/>
          <a:p>
            <a:pPr algn="ctr"/>
            <a:r>
              <a:rPr lang="ru-RU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Franklin Gothic Medium" panose="020B0603020102020204" pitchFamily="34" charset="0"/>
                <a:ea typeface="Batang" panose="02030600000101010101" pitchFamily="18" charset="-127"/>
              </a:rPr>
              <a:t>ПОЭТАПНОЕ </a:t>
            </a:r>
          </a:p>
          <a:p>
            <a:pPr algn="ctr"/>
            <a:r>
              <a:rPr lang="ru-RU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Franklin Gothic Medium" panose="020B0603020102020204" pitchFamily="34" charset="0"/>
                <a:ea typeface="Batang" panose="02030600000101010101" pitchFamily="18" charset="-127"/>
              </a:rPr>
              <a:t>СОЗДАНИЕ </a:t>
            </a:r>
          </a:p>
          <a:p>
            <a:pPr algn="ctr"/>
            <a:r>
              <a:rPr lang="ru-RU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Franklin Gothic Medium" panose="020B0603020102020204" pitchFamily="34" charset="0"/>
                <a:ea typeface="Batang" panose="02030600000101010101" pitchFamily="18" charset="-127"/>
              </a:rPr>
              <a:t>ВАРЕЖКИ</a:t>
            </a:r>
          </a:p>
        </p:txBody>
      </p:sp>
    </p:spTree>
    <p:extLst>
      <p:ext uri="{BB962C8B-B14F-4D97-AF65-F5344CB8AC3E}">
        <p14:creationId xmlns:p14="http://schemas.microsoft.com/office/powerpoint/2010/main" val="2168899377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127</TotalTime>
  <Words>258</Words>
  <Application>Microsoft Office PowerPoint</Application>
  <PresentationFormat>Широкоэкранный</PresentationFormat>
  <Paragraphs>57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Batang</vt:lpstr>
      <vt:lpstr>BatangChe</vt:lpstr>
      <vt:lpstr>Arial</vt:lpstr>
      <vt:lpstr>Arial Black</vt:lpstr>
      <vt:lpstr>Calibri</vt:lpstr>
      <vt:lpstr>Calibri Light</vt:lpstr>
      <vt:lpstr>Courier New</vt:lpstr>
      <vt:lpstr>Franklin Gothic Medium</vt:lpstr>
      <vt:lpstr>Times New Roman</vt:lpstr>
      <vt:lpstr>Wingdings</vt:lpstr>
      <vt:lpstr>Метрополия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Господин</dc:creator>
  <cp:lastModifiedBy>Господин</cp:lastModifiedBy>
  <cp:revision>14</cp:revision>
  <dcterms:created xsi:type="dcterms:W3CDTF">2023-01-30T17:38:47Z</dcterms:created>
  <dcterms:modified xsi:type="dcterms:W3CDTF">2023-02-02T03:51:02Z</dcterms:modified>
</cp:coreProperties>
</file>