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1" r:id="rId3"/>
    <p:sldId id="268" r:id="rId4"/>
    <p:sldId id="257" r:id="rId5"/>
    <p:sldId id="258" r:id="rId6"/>
    <p:sldId id="259" r:id="rId7"/>
    <p:sldId id="262" r:id="rId8"/>
    <p:sldId id="260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6" autoAdjust="0"/>
    <p:restoredTop sz="94660"/>
  </p:normalViewPr>
  <p:slideViewPr>
    <p:cSldViewPr>
      <p:cViewPr varScale="1">
        <p:scale>
          <a:sx n="106" d="100"/>
          <a:sy n="106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8AC0-4C86-4C18-A42A-7BD470C1D958}" type="datetimeFigureOut">
              <a:rPr lang="ru-RU" smtClean="0"/>
              <a:pPr/>
              <a:t>17.01.2022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11DB-868F-4288-A87D-F33A47EA8CE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8AC0-4C86-4C18-A42A-7BD470C1D958}" type="datetimeFigureOut">
              <a:rPr lang="ru-RU" smtClean="0"/>
              <a:pPr/>
              <a:t>17.01.2022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11DB-868F-4288-A87D-F33A47EA8C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8AC0-4C86-4C18-A42A-7BD470C1D958}" type="datetimeFigureOut">
              <a:rPr lang="ru-RU" smtClean="0"/>
              <a:pPr/>
              <a:t>17.01.2022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11DB-868F-4288-A87D-F33A47EA8C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8AC0-4C86-4C18-A42A-7BD470C1D958}" type="datetimeFigureOut">
              <a:rPr lang="ru-RU" smtClean="0"/>
              <a:pPr/>
              <a:t>17.01.2022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11DB-868F-4288-A87D-F33A47EA8CE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8AC0-4C86-4C18-A42A-7BD470C1D958}" type="datetimeFigureOut">
              <a:rPr lang="ru-RU" smtClean="0"/>
              <a:pPr/>
              <a:t>17.01.2022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11DB-868F-4288-A87D-F33A47EA8C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8AC0-4C86-4C18-A42A-7BD470C1D958}" type="datetimeFigureOut">
              <a:rPr lang="ru-RU" smtClean="0"/>
              <a:pPr/>
              <a:t>17.01.2022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11DB-868F-4288-A87D-F33A47EA8CE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8AC0-4C86-4C18-A42A-7BD470C1D958}" type="datetimeFigureOut">
              <a:rPr lang="ru-RU" smtClean="0"/>
              <a:pPr/>
              <a:t>17.01.2022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11DB-868F-4288-A87D-F33A47EA8CE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8AC0-4C86-4C18-A42A-7BD470C1D958}" type="datetimeFigureOut">
              <a:rPr lang="ru-RU" smtClean="0"/>
              <a:pPr/>
              <a:t>17.01.2022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11DB-868F-4288-A87D-F33A47EA8C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8AC0-4C86-4C18-A42A-7BD470C1D958}" type="datetimeFigureOut">
              <a:rPr lang="ru-RU" smtClean="0"/>
              <a:pPr/>
              <a:t>17.01.2022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11DB-868F-4288-A87D-F33A47EA8C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8AC0-4C86-4C18-A42A-7BD470C1D958}" type="datetimeFigureOut">
              <a:rPr lang="ru-RU" smtClean="0"/>
              <a:pPr/>
              <a:t>17.01.2022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11DB-868F-4288-A87D-F33A47EA8C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8AC0-4C86-4C18-A42A-7BD470C1D958}" type="datetimeFigureOut">
              <a:rPr lang="ru-RU" smtClean="0"/>
              <a:pPr/>
              <a:t>17.01.2022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11DB-868F-4288-A87D-F33A47EA8CE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508AC0-4C86-4C18-A42A-7BD470C1D958}" type="datetimeFigureOut">
              <a:rPr lang="ru-RU" smtClean="0"/>
              <a:pPr/>
              <a:t>17.01.2022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15111DB-868F-4288-A87D-F33A47EA8C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2304256"/>
          </a:xfrm>
        </p:spPr>
        <p:txBody>
          <a:bodyPr/>
          <a:lstStyle/>
          <a:p>
            <a:pPr algn="ctr">
              <a:buNone/>
            </a:pP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№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Русалочка»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 для родителей :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«Воспитание детей с учетом гендерных особенностей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Объект 2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2276872"/>
            <a:ext cx="561662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898482" y="3982998"/>
            <a:ext cx="49939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 Абдуллаева М.З.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117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864096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гендерного подхода в условиях ДОУ осуществляется поэтапно и по нескольким направлениям: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556792"/>
            <a:ext cx="4032448" cy="4842421"/>
          </a:xfrm>
        </p:spPr>
      </p:pic>
      <p:sp>
        <p:nvSpPr>
          <p:cNvPr id="3" name="TextBox 2"/>
          <p:cNvSpPr txBox="1"/>
          <p:nvPr/>
        </p:nvSpPr>
        <p:spPr>
          <a:xfrm>
            <a:off x="467544" y="1340768"/>
            <a:ext cx="417646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родителями:</a:t>
            </a:r>
          </a:p>
          <a:p>
            <a:endParaRPr lang="ru-RU" sz="2400" b="1" u="sng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аглядная информация в «Уголке для родителей»;</a:t>
            </a:r>
          </a:p>
          <a:p>
            <a:pPr marL="342900" indent="-342900">
              <a:buAutoNum type="arabicPeriod"/>
            </a:pPr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собрания, конференции, консультации, беседы; совместные культурно-досуговые мероприятия;</a:t>
            </a:r>
          </a:p>
          <a:p>
            <a:pPr marL="342900" indent="-342900">
              <a:buAutoNum type="arabicPeriod"/>
            </a:pPr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семей к участию в педагогическом процессе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81875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5"/>
            <a:ext cx="7704856" cy="792089"/>
          </a:xfrm>
        </p:spPr>
        <p:txBody>
          <a:bodyPr/>
          <a:lstStyle/>
          <a:p>
            <a:pPr algn="ctr"/>
            <a:r>
              <a:rPr lang="ru-RU" sz="2400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предметно – развивающей среды с учетом гендерного подхода:</a:t>
            </a:r>
            <a:endParaRPr lang="ru-RU" sz="2400" u="sng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412776"/>
            <a:ext cx="4016375" cy="446449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1268760"/>
            <a:ext cx="3960440" cy="4392488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центры для девочек: «Салон красоты», «Ателье мод», «Игровая будущей мамы», «Маленькая помощница», «Цветовод» и другое.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центры для мальчиков: «Автосервис», «Юный рыболов», «Лесничий», «Мы построим дом большой…», и т.д.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центры для совместных игр мальчиков и девочек: «Медицинский центр», «Супермаркет» , «Центр ряженья»;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помещения групповой ячейки с учетом гендерного подхода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9210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560840" cy="648072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</a:t>
            </a:r>
            <a:endParaRPr lang="ru-RU" u="sng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4776" y="1628800"/>
            <a:ext cx="3627704" cy="318677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052736"/>
            <a:ext cx="4608512" cy="4584584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гендерного подхода:</a:t>
            </a:r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режимных моментах;</a:t>
            </a:r>
          </a:p>
          <a:p>
            <a:pPr marL="285750" indent="-285750">
              <a:buFontTx/>
              <a:buChar char="-"/>
            </a:pPr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проведении непосредственно-образовательной деятельности;</a:t>
            </a:r>
          </a:p>
          <a:p>
            <a:pPr marL="285750" indent="-285750">
              <a:buFontTx/>
              <a:buChar char="-"/>
            </a:pPr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совместной деятельности.</a:t>
            </a:r>
          </a:p>
          <a:p>
            <a:pPr marL="285750" indent="-285750">
              <a:buFontTx/>
              <a:buChar char="-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 typeface="Arial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0568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xmlns="" val="3906993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20880" cy="792088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выбранной темы:</a:t>
            </a:r>
            <a:br>
              <a:rPr lang="ru-RU" sz="24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204864"/>
            <a:ext cx="4016375" cy="324036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11560" y="1196752"/>
            <a:ext cx="4032448" cy="4968552"/>
          </a:xfrm>
        </p:spPr>
        <p:txBody>
          <a:bodyPr/>
          <a:lstStyle/>
          <a:p>
            <a:pPr algn="r"/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«Наш век – век женственных мужчин и мужественных женщин»</a:t>
            </a:r>
            <a:endParaRPr lang="ru-RU" sz="2000" dirty="0" smtClean="0"/>
          </a:p>
          <a:p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воспитания и обучения ребенка в соответствии с его полом является актуальной задачей педагогической работы с детьми дошкольного возраста, так как в настоящее время наблюдается маскулинизация девочек и феминизация мальчиков</a:t>
            </a:r>
            <a:endParaRPr lang="ru-RU" sz="1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8539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6168"/>
            <a:ext cx="9108504" cy="11430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64704"/>
            <a:ext cx="8640960" cy="56349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большой процент разводов в обществе;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преобладание неполных семей;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главенствующая роль матери в семье;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пассивное участие мужчин в воспитании детей;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отсутствие культуры взаимоотношений мальчиков и девочек;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программно-методическое обеспечение не учитывает гендерный аспект;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низкий процент мужчин-педагогов;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преобладание в предметно-развивающей среде материалов и пособий для девочек;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построение педагогического процесса без учета гендерных особенностей.</a:t>
            </a: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947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620688"/>
            <a:ext cx="7304599" cy="11430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мира - мальчики и девочки</a:t>
            </a:r>
            <a:endParaRPr lang="ru-RU" sz="36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420888"/>
            <a:ext cx="6408712" cy="3690987"/>
          </a:xfrm>
        </p:spPr>
      </p:pic>
    </p:spTree>
    <p:extLst>
      <p:ext uri="{BB962C8B-B14F-4D97-AF65-F5344CB8AC3E}">
        <p14:creationId xmlns:p14="http://schemas.microsoft.com/office/powerpoint/2010/main" xmlns="" val="1515180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332656"/>
            <a:ext cx="3636085" cy="125849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Этапы полоролевого развития: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4225" y="836713"/>
            <a:ext cx="4016375" cy="468052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55576" y="1988840"/>
            <a:ext cx="3388660" cy="4227750"/>
          </a:xfrm>
        </p:spPr>
        <p:txBody>
          <a:bodyPr>
            <a:no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возрасту 2-3 лет дети начинают понимать, что они либо мальчик, либо девочка. И обозначают себя соответствующим образом;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возрасте с 4 до 7 лет формируется гендерная устойчивость (детям становится понятно. Что гендер не изменяется: мальчики становятся мужчинами, а девочки-женщинами, и эта принадлежность не изменится в зависимости от ситуации или личных желаний ребенка).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47417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7"/>
            <a:ext cx="4644197" cy="64807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Четыре гендерных типа: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7625" y="1268760"/>
            <a:ext cx="4016375" cy="48965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196752"/>
            <a:ext cx="4608512" cy="5112568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ru-RU" dirty="0" err="1" smtClean="0"/>
              <a:t>Маскулинность</a:t>
            </a:r>
            <a:r>
              <a:rPr lang="ru-RU" dirty="0" smtClean="0"/>
              <a:t> – мужественность. Ценят авторитет, независимость поведения, ориентированы на высокие индивидуальные достижения; не терпят возражений, отстаивают свое мнение любым способом.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 err="1" smtClean="0"/>
              <a:t>Фемининность</a:t>
            </a:r>
            <a:r>
              <a:rPr lang="ru-RU" dirty="0" smtClean="0"/>
              <a:t> – женственность. Отличаются подчиненным поведением, ведомые; осторожны, неинициативны; высокая потребность в поддержке; ограничивают свое «исследовательское пространство».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 err="1" smtClean="0"/>
              <a:t>Андрогинность</a:t>
            </a:r>
            <a:r>
              <a:rPr lang="ru-RU" dirty="0" smtClean="0"/>
              <a:t> – смешанность. Свободны от жесткой половой типизации; самостоятельно преодолевают трудности; высокая социальная активность, контактность, хороший организатор; настойчивы; высокий уровень достижений.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 err="1" smtClean="0"/>
              <a:t>Недеференцированность</a:t>
            </a:r>
            <a:r>
              <a:rPr lang="ru-RU" dirty="0" smtClean="0"/>
              <a:t> – не соотносит себя с каким-либо полом. Отсутствуют </a:t>
            </a:r>
            <a:r>
              <a:rPr lang="ru-RU" dirty="0" err="1" smtClean="0"/>
              <a:t>полоролевые</a:t>
            </a:r>
            <a:r>
              <a:rPr lang="ru-RU" dirty="0" smtClean="0"/>
              <a:t> ориентиры, пассивны; низкие реальные достижения; социальное непринятие в коллективе сверстников.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0074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07504" y="692696"/>
            <a:ext cx="3994776" cy="4248472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Девочки:    </a:t>
            </a:r>
          </a:p>
          <a:p>
            <a:pPr marL="342900" indent="-342900" algn="l">
              <a:buFontTx/>
              <a:buChar char="-"/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играют в ограниченном пространстве;</a:t>
            </a:r>
          </a:p>
          <a:p>
            <a:pPr marL="342900" indent="-342900" algn="l">
              <a:buFontTx/>
              <a:buChar char="-"/>
            </a:pP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ышление детальное, конкретное;</a:t>
            </a:r>
          </a:p>
          <a:p>
            <a:pPr marL="342900" indent="-342900" algn="l">
              <a:buFontTx/>
              <a:buChar char="-"/>
            </a:pP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ыстро утомляется правое полушарие(образное мышление, эмоциональное самочувствие);</a:t>
            </a:r>
          </a:p>
          <a:p>
            <a:pPr marL="342900" indent="-342900" algn="l">
              <a:buFontTx/>
              <a:buChar char="-"/>
            </a:pP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риентированы на взаимоотношения между людьми; во время обращения смотрят в лицо, ждут одобрения;</a:t>
            </a:r>
          </a:p>
          <a:p>
            <a:pPr marL="342900" indent="-342900" algn="l">
              <a:buFontTx/>
              <a:buChar char="-"/>
            </a:pP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отовы в любую секунду отреагировать на эмоциональный фактор.</a:t>
            </a:r>
          </a:p>
          <a:p>
            <a:pPr marL="342900" indent="-342900" algn="l">
              <a:buFontTx/>
              <a:buChar char="-"/>
            </a:pPr>
            <a:endParaRPr lang="ru-RU" sz="14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076086"/>
            <a:ext cx="3816424" cy="2519680"/>
          </a:xfrm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788024" y="764704"/>
            <a:ext cx="3922768" cy="4032448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Мальчики</a:t>
            </a:r>
            <a:r>
              <a:rPr lang="ru-RU" dirty="0" smtClean="0"/>
              <a:t>: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 все пространство;</a:t>
            </a:r>
          </a:p>
          <a:p>
            <a:pPr marL="342900" indent="-342900" algn="l">
              <a:buFontTx/>
              <a:buChar char="-"/>
            </a:pP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ышление обобщенное, абстрактное;</a:t>
            </a:r>
          </a:p>
          <a:p>
            <a:pPr marL="342900" indent="-342900" algn="l">
              <a:buFontTx/>
              <a:buChar char="-"/>
            </a:pP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ыстрее утомляется левое полушарие(речевое мышление., логические операции);</a:t>
            </a:r>
          </a:p>
          <a:p>
            <a:pPr marL="342900" indent="-342900" algn="l">
              <a:buFontTx/>
              <a:buChar char="-"/>
            </a:pP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риентированы на операцию. Во время общения смотрят в сторону или перед собой;</a:t>
            </a:r>
          </a:p>
          <a:p>
            <a:pPr marL="342900" indent="-342900" algn="l">
              <a:buFontTx/>
              <a:buChar char="-"/>
            </a:pP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ратковременно, но ярко реагируют на эмоциональный характер.</a:t>
            </a:r>
          </a:p>
          <a:p>
            <a:pPr marL="342900" indent="-342900" algn="l">
              <a:buFontTx/>
              <a:buChar char="-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4077072"/>
            <a:ext cx="3778498" cy="2479957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83568" y="3198"/>
            <a:ext cx="7992888" cy="947927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Различия в психике и поведении детей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8639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67544" y="188641"/>
            <a:ext cx="8208912" cy="864096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несформированности гендерной идентичности</a:t>
            </a:r>
            <a:endParaRPr lang="ru-RU" sz="24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4581128"/>
            <a:ext cx="6336704" cy="1959062"/>
          </a:xfrm>
        </p:spPr>
      </p:pic>
      <p:sp>
        <p:nvSpPr>
          <p:cNvPr id="16" name="Текст 15"/>
          <p:cNvSpPr>
            <a:spLocks noGrp="1"/>
          </p:cNvSpPr>
          <p:nvPr>
            <p:ph type="body" sz="half" idx="2"/>
          </p:nvPr>
        </p:nvSpPr>
        <p:spPr>
          <a:xfrm>
            <a:off x="827584" y="1124744"/>
            <a:ext cx="7848872" cy="3384376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редпочтение игрушек и игровых ролей противоположного пола;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тремление быть со взрослым противоположного пола, подражать его поведению;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ктивно выраженное желание изменить свой пол и свое имя;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ассказы ребенка, где он выступает в роли представителя другого пола;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тремление одеваться и вести себя по типу противоположного пола.</a:t>
            </a:r>
          </a:p>
          <a:p>
            <a:pPr marL="285750" indent="-285750">
              <a:buFont typeface="Arial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2660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512511" cy="11430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гендерного развития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15816" y="1268760"/>
            <a:ext cx="2952328" cy="792088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гендерной идентичности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2852936"/>
            <a:ext cx="2304256" cy="50405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Родители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2852936"/>
            <a:ext cx="2304256" cy="50405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Воспитатели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92869" y="3995450"/>
            <a:ext cx="1872208" cy="64807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Ребенок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55776" y="5229200"/>
            <a:ext cx="3744416" cy="64807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Предметно-развивающая среда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391980" y="2132856"/>
            <a:ext cx="147616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987824" y="2132856"/>
            <a:ext cx="140415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779912" y="3104964"/>
            <a:ext cx="129614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339752" y="3429000"/>
            <a:ext cx="1152128" cy="900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5364088" y="3429000"/>
            <a:ext cx="1224136" cy="900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4427984" y="4653136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2999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191</TotalTime>
  <Words>635</Words>
  <Application>Microsoft Office PowerPoint</Application>
  <PresentationFormat>Экран (4:3)</PresentationFormat>
  <Paragraphs>84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Муниципальное бюджетное дошкольное образовательное учреждение «Детский сад № 8 Русалочка»   Консультация  для родителей : «Воспитание детей с учетом гендерных особенностей»</vt:lpstr>
      <vt:lpstr>Актуальность выбранной темы: </vt:lpstr>
      <vt:lpstr>Причины: </vt:lpstr>
      <vt:lpstr>Два мира - мальчики и девочки</vt:lpstr>
      <vt:lpstr>Этапы полоролевого развития:</vt:lpstr>
      <vt:lpstr>Четыре гендерных типа:</vt:lpstr>
      <vt:lpstr>Различия в психике и поведении детей</vt:lpstr>
      <vt:lpstr>Признаки несформированности гендерной идентичности</vt:lpstr>
      <vt:lpstr>Условия гендерного развития</vt:lpstr>
      <vt:lpstr>Реализация гендерного подхода в условиях ДОУ осуществляется поэтапно и по нескольким направлениям: </vt:lpstr>
      <vt:lpstr>Создание предметно – развивающей среды с учетом гендерного подхода:</vt:lpstr>
      <vt:lpstr>Работа с детьми</vt:lpstr>
      <vt:lpstr> 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RePack by Diakov</cp:lastModifiedBy>
  <cp:revision>21</cp:revision>
  <dcterms:created xsi:type="dcterms:W3CDTF">2016-01-28T13:12:59Z</dcterms:created>
  <dcterms:modified xsi:type="dcterms:W3CDTF">2022-01-17T19:30:51Z</dcterms:modified>
</cp:coreProperties>
</file>