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5" r:id="rId3"/>
    <p:sldId id="274" r:id="rId4"/>
    <p:sldId id="278" r:id="rId5"/>
    <p:sldId id="279" r:id="rId6"/>
    <p:sldId id="280" r:id="rId7"/>
    <p:sldId id="281" r:id="rId8"/>
    <p:sldId id="272" r:id="rId9"/>
    <p:sldId id="273" r:id="rId10"/>
    <p:sldId id="276" r:id="rId11"/>
    <p:sldId id="282" r:id="rId12"/>
    <p:sldId id="267" r:id="rId13"/>
    <p:sldId id="283" r:id="rId14"/>
    <p:sldId id="270" r:id="rId15"/>
    <p:sldId id="277" r:id="rId1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33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543" autoAdjust="0"/>
    <p:restoredTop sz="94652" autoAdjust="0"/>
  </p:normalViewPr>
  <p:slideViewPr>
    <p:cSldViewPr>
      <p:cViewPr varScale="1">
        <p:scale>
          <a:sx n="93" d="100"/>
          <a:sy n="93" d="100"/>
        </p:scale>
        <p:origin x="-8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D3566-94CE-4888-B4C5-BFF51252F1F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E371D-BA8A-4D95-8BC3-6225F4021DC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BE95-15C6-404E-8C12-627E9DA9670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BA11C-912D-46AB-BE8A-174384852CA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7F341-41DA-4B1B-BCAF-F8D88515A7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FEE1-8EF5-40C9-B018-D617F177276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43C18-3FF1-46C2-8DC9-97873C064BD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116B8-2FC7-4EFD-A248-2A0855BC597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D259F-860B-4A41-8B31-68D419057A0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7024D-0ADA-4283-9E0A-B55E29C2776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49C6-5F4A-432D-BBD8-2B41CCA19DB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970F83-E91A-4815-924F-2F86F07808B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611188" y="274638"/>
            <a:ext cx="8075612" cy="4738687"/>
          </a:xfrm>
        </p:spPr>
        <p:txBody>
          <a:bodyPr/>
          <a:lstStyle/>
          <a:p>
            <a:pPr eaLnBrk="1" hangingPunct="1"/>
            <a:r>
              <a:rPr lang="ru-RU" smtClean="0"/>
              <a:t>Использование дидактического игрового панно в практике взаимодействия с детьми раннего возраста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chemeClr val="hlink"/>
                </a:solidFill>
              </a:rPr>
              <a:t>Дидактическое игровое панно можно использовать:</a:t>
            </a:r>
          </a:p>
        </p:txBody>
      </p:sp>
      <p:sp>
        <p:nvSpPr>
          <p:cNvPr id="18434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400" smtClean="0"/>
              <a:t>в игровой деятельности детей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в продуктивной деятельности, направленной на развитие познавательных интересов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в образовательном процессе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в режимных моментах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при проведении индивидуальной работы с детьми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в самостоятельной деятельности детей и в совместной деятельности воспитателя и детей</a:t>
            </a:r>
          </a:p>
          <a:p>
            <a:pPr>
              <a:lnSpc>
                <a:spcPct val="90000"/>
              </a:lnSpc>
            </a:pPr>
            <a:endParaRPr lang="ru-RU" sz="240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AM_6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765175"/>
            <a:ext cx="3186113" cy="42481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1749" name="Picture 5" descr="SAM_64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765175"/>
            <a:ext cx="3265487" cy="43545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SAM_64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195388"/>
            <a:ext cx="3938587" cy="29543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3562" name="Picture 10" descr="SAM_64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1196975"/>
            <a:ext cx="3960813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AM_6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341438"/>
            <a:ext cx="3956050" cy="2968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2774" name="Picture 6" descr="SAM_62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341438"/>
            <a:ext cx="3959225" cy="29702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0" y="115888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>
              <a:latin typeface="Comic Sans MS" pitchFamily="66" charset="0"/>
            </a:endParaRPr>
          </a:p>
        </p:txBody>
      </p:sp>
      <p:pic>
        <p:nvPicPr>
          <p:cNvPr id="24583" name="Picture 7" descr="SAM_64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8913"/>
            <a:ext cx="4127500" cy="55038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8075612" cy="4233862"/>
          </a:xfrm>
        </p:spPr>
        <p:txBody>
          <a:bodyPr/>
          <a:lstStyle/>
          <a:p>
            <a:r>
              <a:rPr lang="ru-RU" smtClean="0"/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362950" cy="4594225"/>
          </a:xfrm>
        </p:spPr>
        <p:txBody>
          <a:bodyPr/>
          <a:lstStyle/>
          <a:p>
            <a:r>
              <a:rPr lang="ru-RU" sz="2400" smtClean="0"/>
              <a:t>В соотвествии с ФГОС ДО содержание образовательной программы должно обеспечивать развитие личности, мотивации и способности детей в различных видах деятельности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Прямоугольник 1"/>
          <p:cNvSpPr>
            <a:spLocks noChangeArrowheads="1"/>
          </p:cNvSpPr>
          <p:nvPr/>
        </p:nvSpPr>
        <p:spPr bwMode="auto">
          <a:xfrm>
            <a:off x="0" y="1103313"/>
            <a:ext cx="914400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>
                <a:solidFill>
                  <a:srgbClr val="FF0000"/>
                </a:solidFill>
              </a:rPr>
              <a:t>Дидактическое игровое панно</a:t>
            </a:r>
            <a:r>
              <a:rPr lang="ru-RU" sz="2400"/>
              <a:t> – это универсальное средство, которое помогает решать интегрировано задачи из разных образовательных областей.</a:t>
            </a:r>
            <a:r>
              <a:rPr lang="en-US" sz="2400"/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/>
              <a:t>Оно имеет привлекательный вид и вызывает интерес многократной игры с ними.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CIM\101MSDCF\DSC01605.JPG"/>
          <p:cNvPicPr/>
          <p:nvPr/>
        </p:nvPicPr>
        <p:blipFill>
          <a:blip r:embed="rId2" cstate="print"/>
          <a:srcRect l="8171" r="6764"/>
          <a:stretch>
            <a:fillRect/>
          </a:stretch>
        </p:blipFill>
        <p:spPr bwMode="auto">
          <a:xfrm>
            <a:off x="119187" y="646013"/>
            <a:ext cx="2520279" cy="2059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J:\DCIM\101MSDCF\DSC01603.JPG"/>
          <p:cNvPicPr/>
          <p:nvPr/>
        </p:nvPicPr>
        <p:blipFill>
          <a:blip r:embed="rId3" cstate="print"/>
          <a:srcRect l="1496" t="7731" r="-598" b="4454"/>
          <a:stretch>
            <a:fillRect/>
          </a:stretch>
        </p:blipFill>
        <p:spPr bwMode="auto">
          <a:xfrm>
            <a:off x="3031257" y="650007"/>
            <a:ext cx="2629868" cy="203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J:\DCIM\101MSDCF\DSC01613.JPG"/>
          <p:cNvPicPr/>
          <p:nvPr/>
        </p:nvPicPr>
        <p:blipFill>
          <a:blip r:embed="rId4" cstate="print"/>
          <a:srcRect l="1304" t="3727" b="8820"/>
          <a:stretch>
            <a:fillRect/>
          </a:stretch>
        </p:blipFill>
        <p:spPr bwMode="auto">
          <a:xfrm>
            <a:off x="6013177" y="648742"/>
            <a:ext cx="3014414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J:\DCIM\101MSDCF\DSC01610.JPG"/>
          <p:cNvPicPr/>
          <p:nvPr/>
        </p:nvPicPr>
        <p:blipFill>
          <a:blip r:embed="rId5" cstate="print"/>
          <a:srcRect l="2955" t="10961" r="4155" b="5172"/>
          <a:stretch>
            <a:fillRect/>
          </a:stretch>
        </p:blipFill>
        <p:spPr bwMode="auto">
          <a:xfrm>
            <a:off x="1445915" y="3096121"/>
            <a:ext cx="266429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J:\DCIM\101MSDCF\DSC01612.JPG"/>
          <p:cNvPicPr/>
          <p:nvPr/>
        </p:nvPicPr>
        <p:blipFill>
          <a:blip r:embed="rId6" cstate="print"/>
          <a:srcRect l="18911" t="2174" r="10738"/>
          <a:stretch>
            <a:fillRect/>
          </a:stretch>
        </p:blipFill>
        <p:spPr bwMode="auto">
          <a:xfrm>
            <a:off x="4974754" y="3019102"/>
            <a:ext cx="2016223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DCIM\101MSDCF\DSC01604.JPG"/>
          <p:cNvPicPr/>
          <p:nvPr/>
        </p:nvPicPr>
        <p:blipFill>
          <a:blip r:embed="rId2" cstate="print"/>
          <a:srcRect l="7200" t="4621" r="1867" b="8875"/>
          <a:stretch>
            <a:fillRect/>
          </a:stretch>
        </p:blipFill>
        <p:spPr bwMode="auto">
          <a:xfrm>
            <a:off x="392237" y="1005805"/>
            <a:ext cx="2624360" cy="191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9E0A~1\AppData\Local\Temp\SAM_4648.JPG"/>
          <p:cNvPicPr/>
          <p:nvPr/>
        </p:nvPicPr>
        <p:blipFill>
          <a:blip r:embed="rId3" cstate="print"/>
          <a:srcRect l="8664" t="3367" r="12080" b="10523"/>
          <a:stretch>
            <a:fillRect/>
          </a:stretch>
        </p:blipFill>
        <p:spPr bwMode="auto">
          <a:xfrm>
            <a:off x="1949152" y="3093938"/>
            <a:ext cx="2232249" cy="2515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J:\DCIM\101MSDCF\DSC01602.JPG"/>
          <p:cNvPicPr/>
          <p:nvPr/>
        </p:nvPicPr>
        <p:blipFill>
          <a:blip r:embed="rId4" cstate="print"/>
          <a:srcRect r="1175" b="2741"/>
          <a:stretch>
            <a:fillRect/>
          </a:stretch>
        </p:blipFill>
        <p:spPr bwMode="auto">
          <a:xfrm>
            <a:off x="3174132" y="1007988"/>
            <a:ext cx="264874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9E0A~1\AppData\Local\Temp\SAM_4649.JPG"/>
          <p:cNvPicPr/>
          <p:nvPr/>
        </p:nvPicPr>
        <p:blipFill>
          <a:blip r:embed="rId5" cstate="print"/>
          <a:srcRect l="12827" t="15986" r="15339" b="21995"/>
          <a:stretch>
            <a:fillRect/>
          </a:stretch>
        </p:blipFill>
        <p:spPr bwMode="auto">
          <a:xfrm>
            <a:off x="5048796" y="3108002"/>
            <a:ext cx="2332483" cy="256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1" descr="C:\Users\9E0A~1\AppData\Local\Temp\SAM_4655.JPG"/>
          <p:cNvPicPr/>
          <p:nvPr/>
        </p:nvPicPr>
        <p:blipFill>
          <a:blip r:embed="rId6" cstate="print"/>
          <a:srcRect l="6414" t="5345" r="15500" b="15331"/>
          <a:stretch>
            <a:fillRect/>
          </a:stretch>
        </p:blipFill>
        <p:spPr bwMode="auto">
          <a:xfrm>
            <a:off x="6112000" y="989930"/>
            <a:ext cx="2808311" cy="2016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9E0A~1\AppData\Local\Temp\SAM_4652.JPG"/>
          <p:cNvPicPr/>
          <p:nvPr/>
        </p:nvPicPr>
        <p:blipFill>
          <a:blip r:embed="rId2" cstate="print"/>
          <a:srcRect l="15553" t="11752" r="17263" b="19231"/>
          <a:stretch>
            <a:fillRect/>
          </a:stretch>
        </p:blipFill>
        <p:spPr bwMode="auto">
          <a:xfrm>
            <a:off x="4639518" y="646013"/>
            <a:ext cx="298286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9E0A~1\AppData\Local\Temp\SAM_4620.JPG"/>
          <p:cNvPicPr/>
          <p:nvPr/>
        </p:nvPicPr>
        <p:blipFill>
          <a:blip r:embed="rId3" cstate="print"/>
          <a:srcRect l="6414" r="3153" b="8841"/>
          <a:stretch>
            <a:fillRect/>
          </a:stretch>
        </p:blipFill>
        <p:spPr bwMode="auto">
          <a:xfrm>
            <a:off x="4832896" y="3092996"/>
            <a:ext cx="231075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9E0A~1\AppData\Local\Temp\SAM_4628.JPG"/>
          <p:cNvPicPr/>
          <p:nvPr/>
        </p:nvPicPr>
        <p:blipFill>
          <a:blip r:embed="rId4" cstate="print"/>
          <a:srcRect l="13308" t="10470" r="6089" b="8120"/>
          <a:stretch>
            <a:fillRect/>
          </a:stretch>
        </p:blipFill>
        <p:spPr bwMode="auto">
          <a:xfrm>
            <a:off x="1232025" y="3453507"/>
            <a:ext cx="300870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C:\Users\9E0A~1\AppData\Local\Temp\SAM_4623.JPG"/>
          <p:cNvPicPr/>
          <p:nvPr/>
        </p:nvPicPr>
        <p:blipFill>
          <a:blip r:embed="rId5" cstate="print"/>
          <a:srcRect l="12115" t="6158" r="3304" b="10264"/>
          <a:stretch>
            <a:fillRect/>
          </a:stretch>
        </p:blipFill>
        <p:spPr bwMode="auto">
          <a:xfrm>
            <a:off x="939925" y="645765"/>
            <a:ext cx="2794519" cy="221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9E0A~1\AppData\Local\Temp\SAM_4636.JPG"/>
          <p:cNvPicPr/>
          <p:nvPr/>
        </p:nvPicPr>
        <p:blipFill>
          <a:blip r:embed="rId2" cstate="print"/>
          <a:srcRect l="6253" t="7479" r="5238" b="11752"/>
          <a:stretch>
            <a:fillRect/>
          </a:stretch>
        </p:blipFill>
        <p:spPr bwMode="auto">
          <a:xfrm>
            <a:off x="4710980" y="774948"/>
            <a:ext cx="291581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9E0A~1\AppData\Local\Temp\SAM_4633.JPG"/>
          <p:cNvPicPr/>
          <p:nvPr/>
        </p:nvPicPr>
        <p:blipFill>
          <a:blip r:embed="rId3" cstate="print"/>
          <a:srcRect l="5772" t="10256" r="7483" b="6838"/>
          <a:stretch>
            <a:fillRect/>
          </a:stretch>
        </p:blipFill>
        <p:spPr bwMode="auto">
          <a:xfrm>
            <a:off x="963910" y="648047"/>
            <a:ext cx="284380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9E0A~1\AppData\Local\Temp\SAM_4640.JPG"/>
          <p:cNvPicPr/>
          <p:nvPr/>
        </p:nvPicPr>
        <p:blipFill>
          <a:blip r:embed="rId4" cstate="print"/>
          <a:srcRect l="6121" t="-1760" r="8456" b="6288"/>
          <a:stretch>
            <a:fillRect/>
          </a:stretch>
        </p:blipFill>
        <p:spPr bwMode="auto">
          <a:xfrm rot="5400000">
            <a:off x="2730488" y="3232410"/>
            <a:ext cx="3092949" cy="266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0" y="47625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chemeClr val="hlink"/>
                </a:solidFill>
              </a:rPr>
              <a:t>Цель: </a:t>
            </a:r>
          </a:p>
        </p:txBody>
      </p:sp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23850" y="1677988"/>
            <a:ext cx="85693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 способствовать формированию познавательных интересов детей, расширению кругозора, развитию всех компонентов устной речи; </a:t>
            </a:r>
          </a:p>
          <a:p>
            <a:pPr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 совершенствовать мелкую моторику рук, развивать внимание и мышление, зрительную память, ориентировку в пространстве.</a:t>
            </a:r>
            <a:endParaRPr lang="ru-RU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-117475"/>
            <a:ext cx="91440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/>
            <a:r>
              <a:rPr lang="ru-RU" sz="3200">
                <a:solidFill>
                  <a:srgbClr val="3C8C93"/>
                </a:solidFill>
                <a:cs typeface="Times New Roman" pitchFamily="18" charset="0"/>
              </a:rPr>
              <a:t>Задачи: </a:t>
            </a: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1. Обучающие: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-учить отвечать на вопросы;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-составлять группу предметов и выделять из нее один предмет;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-учить различать понятия «много» и «один»;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-сравнивать предметы по размеру;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-узнавать и называть круг ,квадрат, треугольник.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2. Развивающие: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-развивать мелкую моторику рук;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-развивать сенсорные навыки;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-развивать пространственные представления;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 -развивать память, внимание, логическое мышление.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3. Воспитывающие: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-воспитывать бережное отношение к природе, следить за развитием действия;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-воспитывать эмоциональную отзывчивость;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r>
              <a:rPr lang="ru-RU" sz="2400">
                <a:solidFill>
                  <a:srgbClr val="000000"/>
                </a:solidFill>
                <a:cs typeface="Times New Roman" pitchFamily="18" charset="0"/>
              </a:rPr>
              <a:t>-воспитывать интерес к фольклору;</a:t>
            </a:r>
            <a:endParaRPr lang="ru-RU" sz="2400">
              <a:cs typeface="Times New Roman" pitchFamily="18" charset="0"/>
            </a:endParaRPr>
          </a:p>
          <a:p>
            <a:pPr marL="342900" indent="-342900" algn="ctr" eaLnBrk="0" hangingPunct="0"/>
            <a:endParaRPr lang="ru-RU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</TotalTime>
  <Words>193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Comic Sans MS</vt:lpstr>
      <vt:lpstr>Diseño predeterminado</vt:lpstr>
      <vt:lpstr>Использование дидактического игрового панно в практике взаимодействия с детьми раннего возраста</vt:lpstr>
      <vt:lpstr>В соотвествии с ФГОС ДО содержание образовательной программы должно обеспечивать развитие личности, мотивации и способности детей в различных видах деятельности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Дидактическое игровое панно можно использовать:</vt:lpstr>
      <vt:lpstr>Слайд 11</vt:lpstr>
      <vt:lpstr>Слайд 12</vt:lpstr>
      <vt:lpstr>Слайд 13</vt:lpstr>
      <vt:lpstr>Слайд 14</vt:lpstr>
      <vt:lpstr>Спасибо за внимание!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Пользователь</cp:lastModifiedBy>
  <cp:revision>164</cp:revision>
  <dcterms:created xsi:type="dcterms:W3CDTF">2010-05-23T14:28:12Z</dcterms:created>
  <dcterms:modified xsi:type="dcterms:W3CDTF">2019-11-17T19:43:08Z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