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0" r:id="rId5"/>
    <p:sldId id="257" r:id="rId6"/>
    <p:sldId id="266" r:id="rId7"/>
    <p:sldId id="265" r:id="rId8"/>
    <p:sldId id="283" r:id="rId9"/>
    <p:sldId id="263" r:id="rId10"/>
    <p:sldId id="258" r:id="rId11"/>
    <p:sldId id="264" r:id="rId12"/>
    <p:sldId id="269" r:id="rId13"/>
    <p:sldId id="268" r:id="rId14"/>
    <p:sldId id="270" r:id="rId15"/>
    <p:sldId id="272" r:id="rId16"/>
    <p:sldId id="271" r:id="rId17"/>
    <p:sldId id="273" r:id="rId18"/>
    <p:sldId id="274" r:id="rId19"/>
    <p:sldId id="275" r:id="rId20"/>
    <p:sldId id="277" r:id="rId21"/>
    <p:sldId id="276" r:id="rId22"/>
    <p:sldId id="281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  <a:srgbClr val="66FF33"/>
    <a:srgbClr val="FFFF66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&#1089;&#1077;&#1079;&#1086;&#1085;&#1099;-&#1075;&#1086;&#1076;&#1072;.&#1088;&#1092;/%D0%BB%D0%B5%D1%82%D0%BE%20%D0%B8%D1%8E%D0%BB%D1%8C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9;&#1077;&#1079;&#1086;&#1085;&#1099;-&#1075;&#1086;&#1076;&#1072;.&#1088;&#1092;/sites/default/files/summer_jule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gif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gif"/><Relationship Id="rId4" Type="http://schemas.openxmlformats.org/officeDocument/2006/relationships/hyperlink" Target="http://&#1089;&#1077;&#1079;&#1086;&#1085;&#1099;-&#1075;&#1086;&#1076;&#1072;.&#1088;&#1092;/%D0%BB%D0%B5%D1%82%D0%BE%20%D0%B8%D1%8E%D0%BD%D1%8C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9;&#1077;&#1079;&#1086;&#1085;&#1099;-&#1075;&#1086;&#1076;&#1072;.&#1088;&#1092;/%D0%BB%D0%B5%D1%82%D0%BE%20%D0%B0%D0%B2%D0%B3%D1%83%D1%81%D1%82.html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gif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9;&#1077;&#1079;&#1086;&#1085;&#1099;-&#1075;&#1086;&#1076;&#1072;.&#1088;&#1092;/sites/default/files/summer_august.jpg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gif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gif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daunsindrom.ru/zagadki/zagadki-dlya-detey-o-lete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gif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9;&#1077;&#1079;&#1086;&#1085;&#1099;-&#1075;&#1086;&#1076;&#1072;.&#1088;&#1092;/sites/default/files/summer_june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14290"/>
            <a:ext cx="8642379" cy="648936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8229600" cy="1143000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5122" name="Picture 2" descr="C:\Users\Юлиана\Downloads\resiz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3" name="Рисунок 5" descr="июль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928725" y="285728"/>
            <a:ext cx="594291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428992" y="358505"/>
            <a:ext cx="5000660" cy="61247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  <a:hlinkClick r:id="rId4"/>
              </a:rPr>
              <a:t>Июль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 - Страдник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, потому что устанавливаются жаркие дни с грозами. В этом месяце идет сенокос (косят сено), спеет черника, наливается клубника. А если сходить в лес за ягодами можно набрать целую корзину. Смотри! В парках лежит летом пушистый "белый снег"?! Это цветет тополь, а "летний снег" - это тополиный пух.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Юлиана\Downloads\medium_leto_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579550" y="0"/>
            <a:ext cx="9937895" cy="685800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500430" y="163431"/>
            <a:ext cx="5143536" cy="60631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Что мы делаем в июле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Самый жаркий и знойный месяц. Солнце припекает настолько сильно, что гулять лучше пораньше с утра и вечером. Можно помогать в саду и на огороде, не забывая защищаться от жарких солнечных лучей. И еще знать, что в любой момент, даже в самую ясную погоду, могут нагрянуть тучи и разразится гроза, потому что, июль самый грозовой месяц. Но обычно гроза быстро проходит и вновь выглядывает солнышко.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8" name="Рисунок 7" descr="июль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2071678"/>
            <a:ext cx="2886830" cy="4058058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3" descr="101207_romah.gif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596" y="214290"/>
            <a:ext cx="1944687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Юлиана\Downloads\0_702d9_3e2c5af0_X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</p:spPr>
      </p:pic>
      <p:pic>
        <p:nvPicPr>
          <p:cNvPr id="4" name="Picture 56" descr="C:\Documents and Settings\OlgaMor\My Documents\My Pictures\ЛЕСНЫЕ ЯГОДЫ ЛЕТОМ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28662" y="357166"/>
            <a:ext cx="7858180" cy="5048989"/>
          </a:xfrm>
          <a:prstGeom prst="rect">
            <a:avLst/>
          </a:prstGeom>
          <a:noFill/>
          <a:ln w="19050">
            <a:solidFill>
              <a:srgbClr val="0066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928662" y="5572140"/>
            <a:ext cx="7286676" cy="954107"/>
          </a:xfrm>
          <a:prstGeom prst="rect">
            <a:avLst/>
          </a:prstGeom>
          <a:solidFill>
            <a:srgbClr val="FFFF66"/>
          </a:solidFill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6600"/>
                </a:solidFill>
              </a:rPr>
              <a:t>Летом можно поесть вкусные ягоды.</a:t>
            </a:r>
            <a:br>
              <a:rPr lang="ru-RU" sz="2800" b="1" i="1" dirty="0" smtClean="0">
                <a:solidFill>
                  <a:srgbClr val="006600"/>
                </a:solidFill>
              </a:rPr>
            </a:br>
            <a:r>
              <a:rPr lang="ru-RU" sz="2800" b="1" i="1" dirty="0" smtClean="0">
                <a:solidFill>
                  <a:srgbClr val="006600"/>
                </a:solidFill>
              </a:rPr>
              <a:t>Вот какие ягоды растут в лесу.</a:t>
            </a:r>
            <a:endParaRPr lang="ru-RU" sz="2800" b="1" i="1" dirty="0">
              <a:solidFill>
                <a:srgbClr val="00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2285992"/>
            <a:ext cx="1785950" cy="461665"/>
          </a:xfrm>
          <a:prstGeom prst="rect">
            <a:avLst/>
          </a:prstGeom>
          <a:solidFill>
            <a:srgbClr val="FFFF66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6600"/>
                </a:solidFill>
              </a:rPr>
              <a:t>земляника</a:t>
            </a:r>
            <a:endParaRPr lang="ru-RU" sz="2400" b="1" i="1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4487888"/>
            <a:ext cx="1428760" cy="461665"/>
          </a:xfrm>
          <a:prstGeom prst="rect">
            <a:avLst/>
          </a:prstGeom>
          <a:solidFill>
            <a:srgbClr val="FFFF66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6600"/>
                </a:solidFill>
              </a:rPr>
              <a:t>ежевика</a:t>
            </a:r>
            <a:endParaRPr lang="ru-RU" sz="2400" b="1" i="1" dirty="0">
              <a:solidFill>
                <a:srgbClr val="00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7686" y="2214554"/>
            <a:ext cx="1357322" cy="461665"/>
          </a:xfrm>
          <a:prstGeom prst="rect">
            <a:avLst/>
          </a:prstGeom>
          <a:solidFill>
            <a:srgbClr val="FFFF66"/>
          </a:solidFill>
          <a:ln w="127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6600"/>
                </a:solidFill>
              </a:rPr>
              <a:t>черника</a:t>
            </a:r>
            <a:endParaRPr lang="ru-RU" sz="2400" b="1" i="1" dirty="0">
              <a:solidFill>
                <a:srgbClr val="00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4500570"/>
            <a:ext cx="1643074" cy="461665"/>
          </a:xfrm>
          <a:prstGeom prst="rect">
            <a:avLst/>
          </a:prstGeom>
          <a:solidFill>
            <a:srgbClr val="FFFF66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6600"/>
                </a:solidFill>
              </a:rPr>
              <a:t>брусника</a:t>
            </a:r>
            <a:endParaRPr lang="ru-RU" sz="2400" dirty="0">
              <a:solidFill>
                <a:srgbClr val="006600"/>
              </a:solidFill>
            </a:endParaRPr>
          </a:p>
        </p:txBody>
      </p:sp>
      <p:pic>
        <p:nvPicPr>
          <p:cNvPr id="10" name="Рисунок 3" descr="698287.gif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57554" y="285728"/>
            <a:ext cx="2071688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Юлиана\Downloads\0_702d9_3e2c5af0_X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4" descr="C:\Documents and Settings\OlgaMor\My Documents\My Pictures\ЯГОДЫ ЛЕТОМ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857232"/>
            <a:ext cx="8501122" cy="5808498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857488" y="142852"/>
            <a:ext cx="2571768" cy="584775"/>
          </a:xfrm>
          <a:prstGeom prst="rect">
            <a:avLst/>
          </a:prstGeom>
          <a:solidFill>
            <a:srgbClr val="FFFF66"/>
          </a:solidFill>
          <a:ln w="127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6600"/>
                </a:solidFill>
              </a:rPr>
              <a:t>... и в саду</a:t>
            </a:r>
            <a:endParaRPr lang="ru-RU" sz="3200" b="1" i="1" dirty="0">
              <a:solidFill>
                <a:srgbClr val="00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3571876"/>
            <a:ext cx="1500198" cy="461665"/>
          </a:xfrm>
          <a:prstGeom prst="rect">
            <a:avLst/>
          </a:prstGeom>
          <a:solidFill>
            <a:srgbClr val="FFFF66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6600"/>
                </a:solidFill>
              </a:rPr>
              <a:t>клубника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6000768"/>
            <a:ext cx="2071702" cy="461665"/>
          </a:xfrm>
          <a:prstGeom prst="rect">
            <a:avLst/>
          </a:prstGeom>
          <a:solidFill>
            <a:srgbClr val="FFFF66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6600"/>
                </a:solidFill>
              </a:rPr>
              <a:t>крыжовник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9190" y="6000768"/>
            <a:ext cx="1643074" cy="461665"/>
          </a:xfrm>
          <a:prstGeom prst="rect">
            <a:avLst/>
          </a:prstGeom>
          <a:solidFill>
            <a:srgbClr val="FFFF66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6600"/>
                </a:solidFill>
              </a:rPr>
              <a:t>малина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0364" y="1142984"/>
            <a:ext cx="1714512" cy="830997"/>
          </a:xfrm>
          <a:prstGeom prst="rect">
            <a:avLst/>
          </a:prstGeom>
          <a:solidFill>
            <a:srgbClr val="FFFF66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6600"/>
                </a:solidFill>
              </a:rPr>
              <a:t>чёрная </a:t>
            </a:r>
          </a:p>
          <a:p>
            <a:r>
              <a:rPr lang="ru-RU" sz="2400" dirty="0" smtClean="0">
                <a:solidFill>
                  <a:srgbClr val="006600"/>
                </a:solidFill>
              </a:rPr>
              <a:t>смородина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6578" y="3000372"/>
            <a:ext cx="1857388" cy="830997"/>
          </a:xfrm>
          <a:prstGeom prst="rect">
            <a:avLst/>
          </a:prstGeom>
          <a:solidFill>
            <a:srgbClr val="FFFF66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6600"/>
                </a:solidFill>
              </a:rPr>
              <a:t>красная смородина</a:t>
            </a:r>
            <a:endParaRPr lang="ru-RU" sz="2400" dirty="0">
              <a:solidFill>
                <a:srgbClr val="006600"/>
              </a:solidFill>
            </a:endParaRPr>
          </a:p>
        </p:txBody>
      </p:sp>
      <p:pic>
        <p:nvPicPr>
          <p:cNvPr id="11" name="Рисунок 3" descr="698287.gif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29124" y="3000372"/>
            <a:ext cx="2071688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Юлиана\Downloads\0_702d9_3e2c5af0_X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15" descr="C:\Documents and Settings\OlgaMor\My Documents\My Pictures\ФРУКТЫ ЛЕТОМ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1428736"/>
            <a:ext cx="8321862" cy="5122863"/>
          </a:xfrm>
          <a:prstGeom prst="rect">
            <a:avLst/>
          </a:prstGeom>
          <a:noFill/>
          <a:ln w="12700">
            <a:solidFill>
              <a:srgbClr val="0066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571472" y="285728"/>
            <a:ext cx="7358114" cy="523220"/>
          </a:xfrm>
          <a:prstGeom prst="rect">
            <a:avLst/>
          </a:prstGeom>
          <a:solidFill>
            <a:srgbClr val="FFFF66"/>
          </a:solidFill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6600"/>
                </a:solidFill>
              </a:rPr>
              <a:t>... а в саду начинают созревать фрукты</a:t>
            </a:r>
            <a:r>
              <a:rPr lang="en-US" sz="2800" b="1" i="1" dirty="0" smtClean="0">
                <a:solidFill>
                  <a:srgbClr val="006600"/>
                </a:solidFill>
              </a:rPr>
              <a:t> …</a:t>
            </a:r>
            <a:endParaRPr lang="ru-RU" sz="2800" b="1" i="1" dirty="0">
              <a:solidFill>
                <a:srgbClr val="00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538" y="1928802"/>
            <a:ext cx="1428760" cy="461665"/>
          </a:xfrm>
          <a:prstGeom prst="rect">
            <a:avLst/>
          </a:prstGeom>
          <a:solidFill>
            <a:srgbClr val="FFFF66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6600"/>
                </a:solidFill>
              </a:rPr>
              <a:t>яблоки</a:t>
            </a:r>
            <a:endParaRPr lang="ru-RU" sz="2400" b="1" i="1" dirty="0">
              <a:solidFill>
                <a:srgbClr val="00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3636" y="5500702"/>
            <a:ext cx="1357322" cy="461665"/>
          </a:xfrm>
          <a:prstGeom prst="rect">
            <a:avLst/>
          </a:prstGeom>
          <a:solidFill>
            <a:srgbClr val="FFFF66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6600"/>
                </a:solidFill>
              </a:rPr>
              <a:t>груши</a:t>
            </a:r>
            <a:endParaRPr lang="ru-RU" sz="2400" b="1" i="1" dirty="0">
              <a:solidFill>
                <a:srgbClr val="00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4612" y="4643446"/>
            <a:ext cx="1285884" cy="461665"/>
          </a:xfrm>
          <a:prstGeom prst="rect">
            <a:avLst/>
          </a:prstGeom>
          <a:solidFill>
            <a:srgbClr val="FFFF66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6600"/>
                </a:solidFill>
              </a:rPr>
              <a:t>сливы</a:t>
            </a:r>
            <a:endParaRPr lang="ru-RU" sz="2400" b="1" i="1" dirty="0">
              <a:solidFill>
                <a:srgbClr val="006600"/>
              </a:solidFill>
            </a:endParaRPr>
          </a:p>
        </p:txBody>
      </p:sp>
      <p:pic>
        <p:nvPicPr>
          <p:cNvPr id="11" name="Рисунок 3" descr="698287.gif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7620" y="4429132"/>
            <a:ext cx="2071688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Юлиана\Downloads\0_702d9_3e2c5af0_X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0" descr="C:\Documents and Settings\OlgaMor\My Documents\My Pictures\ОВОЩИ ЛЕТОМ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48" y="1000108"/>
            <a:ext cx="7539062" cy="5521729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000232" y="214290"/>
            <a:ext cx="4071965" cy="584775"/>
          </a:xfrm>
          <a:prstGeom prst="rect">
            <a:avLst/>
          </a:prstGeom>
          <a:solidFill>
            <a:srgbClr val="FFFF66"/>
          </a:solidFill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6600"/>
                </a:solidFill>
              </a:rPr>
              <a:t>... и овощи</a:t>
            </a:r>
            <a:endParaRPr lang="ru-RU" sz="3200" b="1" i="1" dirty="0">
              <a:solidFill>
                <a:srgbClr val="00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2786058"/>
            <a:ext cx="1714512" cy="461665"/>
          </a:xfrm>
          <a:prstGeom prst="rect">
            <a:avLst/>
          </a:prstGeom>
          <a:solidFill>
            <a:srgbClr val="FFFF00"/>
          </a:solidFill>
          <a:ln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3300"/>
                </a:solidFill>
              </a:rPr>
              <a:t>помидор</a:t>
            </a:r>
            <a:endParaRPr lang="ru-RU" sz="2400" b="1" i="1" dirty="0">
              <a:solidFill>
                <a:srgbClr val="003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0562" y="1785926"/>
            <a:ext cx="1500198" cy="461665"/>
          </a:xfrm>
          <a:prstGeom prst="rect">
            <a:avLst/>
          </a:prstGeom>
          <a:solidFill>
            <a:srgbClr val="FFFF00"/>
          </a:solidFill>
          <a:ln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3300"/>
                </a:solidFill>
              </a:rPr>
              <a:t>морковь</a:t>
            </a:r>
            <a:endParaRPr lang="ru-RU" sz="2400" b="1" i="1" dirty="0">
              <a:solidFill>
                <a:srgbClr val="0033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3570" y="3857628"/>
            <a:ext cx="1428760" cy="461665"/>
          </a:xfrm>
          <a:prstGeom prst="rect">
            <a:avLst/>
          </a:prstGeom>
          <a:solidFill>
            <a:srgbClr val="FFFF00"/>
          </a:solidFill>
          <a:ln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3300"/>
                </a:solidFill>
              </a:rPr>
              <a:t>капуста</a:t>
            </a:r>
            <a:endParaRPr lang="ru-RU" sz="2400" b="1" i="1" dirty="0">
              <a:solidFill>
                <a:srgbClr val="00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7290" y="5286388"/>
            <a:ext cx="1428760" cy="461665"/>
          </a:xfrm>
          <a:prstGeom prst="rect">
            <a:avLst/>
          </a:prstGeom>
          <a:solidFill>
            <a:srgbClr val="FFFF00"/>
          </a:solidFill>
          <a:ln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3300"/>
                </a:solidFill>
              </a:rPr>
              <a:t>огурец</a:t>
            </a:r>
            <a:endParaRPr lang="ru-RU" sz="2400" b="1" i="1" dirty="0">
              <a:solidFill>
                <a:srgbClr val="003300"/>
              </a:solidFill>
            </a:endParaRPr>
          </a:p>
        </p:txBody>
      </p:sp>
      <p:pic>
        <p:nvPicPr>
          <p:cNvPr id="10" name="Рисунок 3" descr="698287.gif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868" y="2500306"/>
            <a:ext cx="2071688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322" y="714356"/>
            <a:ext cx="2757478" cy="4929222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Летом можно купаться в озере, на речке или море. 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3" name="Picture 4" descr="D:\My\Изображения\Рисунки\Месяца и времена года\Лето\Купание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214290"/>
            <a:ext cx="5257796" cy="626238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4" name="Рисунок 3" descr="101207_romah.gif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57686" y="4572008"/>
            <a:ext cx="1944687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1071546"/>
            <a:ext cx="2786082" cy="4929222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А из песка на берегу можно делать куличики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и строить замки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5" descr="D:\My\Изображения\Рисунки\Месяца и времена года\Лето\На пляже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285728"/>
            <a:ext cx="5313031" cy="621508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5" name="Рисунок 3" descr="101207_romah.gif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29124" y="4797425"/>
            <a:ext cx="1944687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А ещё июль самый грозовой месяц.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9218" name="Picture 2" descr="http://cs10817.vkontakte.ru/u17783204/-14/x_9cba5ae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290" y="1571612"/>
            <a:ext cx="6610356" cy="49577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лиана\Downloads\c3871a7a443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643042" y="3126235"/>
            <a:ext cx="6072230" cy="1384995"/>
          </a:xfrm>
          <a:prstGeom prst="rect">
            <a:avLst/>
          </a:prstGeom>
          <a:solidFill>
            <a:srgbClr val="FFFF66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Но обычно гроза быстро проходит и вновь выглядывает солнышко.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3" descr="101207_romah.g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43306" y="928670"/>
            <a:ext cx="1944687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Юлиана\Downloads\normal_20070313_iskra_wallpapers_ru_vesna8230_1280x1024_a_116944_120555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03556" y="0"/>
            <a:ext cx="9447556" cy="6858000"/>
          </a:xfrm>
          <a:prstGeom prst="rect">
            <a:avLst/>
          </a:prstGeom>
          <a:noFill/>
        </p:spPr>
      </p:pic>
      <p:pic>
        <p:nvPicPr>
          <p:cNvPr id="4" name="Рисунок 2" descr="июнь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628" y="357166"/>
            <a:ext cx="487580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214290"/>
            <a:ext cx="5143536" cy="6247864"/>
          </a:xfrm>
          <a:prstGeom prst="rect">
            <a:avLst/>
          </a:prstGeom>
          <a:solidFill>
            <a:srgbClr val="FFFF66"/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hlinkClick r:id="rId4"/>
              </a:rPr>
              <a:t>Июнь</a:t>
            </a:r>
            <a:r>
              <a:rPr lang="ru-RU" sz="4000" b="1" dirty="0" smtClean="0">
                <a:solidFill>
                  <a:srgbClr val="C00000"/>
                </a:solidFill>
              </a:rPr>
              <a:t> -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</a:rPr>
              <a:t>Хлеборост</a:t>
            </a:r>
            <a:r>
              <a:rPr lang="ru-RU" sz="4000" dirty="0" smtClean="0">
                <a:solidFill>
                  <a:srgbClr val="C00000"/>
                </a:solidFill>
              </a:rPr>
              <a:t>, потому что колосится восходящая рожь. Посмотри, как заколосилась в поле рожь, цветет брусника и шиповник, если увидеть улей, то в нем пчелы собирают мед с пыльцы растений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Рисунок 3" descr="698287.gif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29388" y="4286256"/>
            <a:ext cx="2071688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274638"/>
            <a:ext cx="4186238" cy="608332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ru-RU" sz="3100" b="1" i="1" u="sng" dirty="0" smtClean="0">
                <a:hlinkClick r:id="rId3"/>
              </a:rPr>
              <a:t>Август</a:t>
            </a:r>
            <a:r>
              <a:rPr lang="ru-RU" sz="3100" b="1" i="1" dirty="0" smtClean="0"/>
              <a:t> - </a:t>
            </a:r>
            <a:r>
              <a:rPr lang="ru-RU" sz="3100" b="1" i="1" dirty="0" err="1" smtClean="0">
                <a:solidFill>
                  <a:schemeClr val="accent6">
                    <a:lumMod val="50000"/>
                  </a:schemeClr>
                </a:solidFill>
              </a:rPr>
              <a:t>Жнивень</a:t>
            </a:r>
            <a:r>
              <a:rPr lang="ru-RU" sz="3100" b="1" i="1" dirty="0" smtClean="0">
                <a:solidFill>
                  <a:schemeClr val="accent6">
                    <a:lumMod val="50000"/>
                  </a:schemeClr>
                </a:solidFill>
              </a:rPr>
              <a:t>, потому что наступает главная пора жатвы, уборки урожая. Потрогай воду у берега в озере. Стала холодней. Это потому, что день стал короче, а ночи длинней. А солнце все равно по-летнему греет. Месяц август дарит нам большой урожай фруктов, овощей и вкусных ягод.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3" name="Рисунок 8" descr="август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285784" y="642918"/>
            <a:ext cx="5286412" cy="3805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698287.gif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214414" y="4572008"/>
            <a:ext cx="2071688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Юлиана\Downloads\0c054d7dee3ce99d9d31dc2ffcbad41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3517"/>
            <a:ext cx="9144000" cy="6865034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14282" y="540124"/>
            <a:ext cx="4643470" cy="5262979"/>
          </a:xfrm>
          <a:prstGeom prst="rect">
            <a:avLst/>
          </a:prstGeom>
          <a:solidFill>
            <a:srgbClr val="FFFF00"/>
          </a:solidFill>
          <a:ln w="9525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Что мы делаем в августе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Вкусная и сладкая пора - август. Грядки и кусты дарят самые вкусные плоды.</a:t>
            </a:r>
            <a:r>
              <a:rPr kumimoji="0" lang="ru-RU" sz="2400" i="1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ru-RU" sz="2400" i="1" dirty="0" smtClean="0">
                <a:solidFill>
                  <a:srgbClr val="006600"/>
                </a:solidFill>
              </a:rPr>
              <a:t>В конце лета в лесу появляются грибы. 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Гулять в этом месяце одно удовольствие, ведь солнце уже не так припекает, а дни стоят теплые и спокойные. Вот только вечером одеваться надо уже чуть потеплее, так как солнышко садится начинает рано.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Рисунок 10" descr="август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5008" y="2285992"/>
            <a:ext cx="2738445" cy="384947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6" name="Рисунок 3" descr="101207_romah.gif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15008" y="142852"/>
            <a:ext cx="1944687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C:\Users\Юлиана\Downloads\resiz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80112" y="3356992"/>
            <a:ext cx="3071834" cy="3170099"/>
          </a:xfrm>
          <a:prstGeom prst="rect">
            <a:avLst/>
          </a:prstGeom>
          <a:solidFill>
            <a:srgbClr val="FFFF66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Собираем в августе, </a:t>
            </a:r>
            <a:br>
              <a:rPr lang="ru-RU" sz="2000" b="1" i="1" dirty="0" smtClean="0">
                <a:solidFill>
                  <a:srgbClr val="00206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Урожай плодов. </a:t>
            </a:r>
            <a:br>
              <a:rPr lang="ru-RU" sz="2000" b="1" i="1" dirty="0" smtClean="0">
                <a:solidFill>
                  <a:srgbClr val="00206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Много людям радости ,</a:t>
            </a:r>
            <a:br>
              <a:rPr lang="ru-RU" sz="2000" b="1" i="1" dirty="0" smtClean="0">
                <a:solidFill>
                  <a:srgbClr val="00206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После всех трудов.</a:t>
            </a: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Солнце над просторными ,</a:t>
            </a:r>
            <a:br>
              <a:rPr lang="ru-RU" sz="2000" b="1" i="1" dirty="0" smtClean="0">
                <a:solidFill>
                  <a:srgbClr val="00206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Нивами стоит. </a:t>
            </a:r>
            <a:br>
              <a:rPr lang="ru-RU" sz="2000" b="1" i="1" dirty="0" smtClean="0">
                <a:solidFill>
                  <a:srgbClr val="00206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И подсолнух зернами </a:t>
            </a:r>
            <a:br>
              <a:rPr lang="ru-RU" sz="2000" b="1" i="1" dirty="0" smtClean="0">
                <a:solidFill>
                  <a:srgbClr val="00206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Черными набит.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5124" name="Picture 4" descr="http://ehbtambov.ru/wp-content/gallery/jatva2009/p119020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0469" y="214289"/>
            <a:ext cx="5150376" cy="386278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8" name="Рисунок 3" descr="101207_romah.gif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00192" y="548680"/>
            <a:ext cx="1944687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solidFill>
            <a:schemeClr val="accent3">
              <a:lumMod val="40000"/>
              <a:lumOff val="60000"/>
            </a:schemeClr>
          </a:solidFill>
          <a:ln>
            <a:solidFill>
              <a:srgbClr val="003300"/>
            </a:solidFill>
          </a:ln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6600"/>
                </a:solidFill>
              </a:rPr>
              <a:t>На полях собирают пшеницу и рожь, из которых потом пекут хлеб.</a:t>
            </a:r>
            <a:endParaRPr lang="ru-RU" sz="2800" b="1" i="1" dirty="0">
              <a:solidFill>
                <a:srgbClr val="006600"/>
              </a:solidFill>
            </a:endParaRPr>
          </a:p>
        </p:txBody>
      </p:sp>
      <p:pic>
        <p:nvPicPr>
          <p:cNvPr id="3" name="Picture 3" descr="Шишкин И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43372" y="3786190"/>
            <a:ext cx="4732191" cy="2728897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4098" name="Picture 2" descr="http://www.look.com.ua/download.php?file=201209/1280x1024/look.com.ua-1602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1142984"/>
            <a:ext cx="3750495" cy="3000396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pic>
        <p:nvPicPr>
          <p:cNvPr id="5" name="Рисунок 3" descr="101207_romah.gif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00562" y="1000108"/>
            <a:ext cx="1944687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 descr="101207_romah.gif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57290" y="4286256"/>
            <a:ext cx="1944687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3" descr="101207_romah.gif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29454" y="1643050"/>
            <a:ext cx="1944687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6" name="Picture 6" descr="C:\Users\Юлиана\Downloads\0_702d9_3e2c5af0_X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7055514"/>
          </a:xfrm>
          <a:prstGeom prst="rect">
            <a:avLst/>
          </a:prstGeom>
          <a:noFill/>
        </p:spPr>
      </p:pic>
      <p:pic>
        <p:nvPicPr>
          <p:cNvPr id="9" name="Picture 9" descr="D:\My\Изображения\Рисунки\Подберезовик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1285860"/>
            <a:ext cx="3857619" cy="4325651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10" name="Picture 10" descr="D:\My\Изображения\Рисунки\Боровик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00562" y="1857364"/>
            <a:ext cx="4419600" cy="4295775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428728" y="428604"/>
            <a:ext cx="6786610" cy="523220"/>
          </a:xfrm>
          <a:prstGeom prst="rect">
            <a:avLst/>
          </a:prstGeom>
          <a:solidFill>
            <a:srgbClr val="FFFF66"/>
          </a:solidFill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3300"/>
                </a:solidFill>
              </a:rPr>
              <a:t>В конце лета в лесу появляются грибы</a:t>
            </a:r>
            <a:endParaRPr lang="ru-RU" sz="2800" b="1" i="1" dirty="0">
              <a:solidFill>
                <a:srgbClr val="0033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6000768"/>
            <a:ext cx="2143140" cy="461665"/>
          </a:xfrm>
          <a:prstGeom prst="rect">
            <a:avLst/>
          </a:prstGeom>
          <a:solidFill>
            <a:srgbClr val="FFFF66"/>
          </a:solidFill>
          <a:ln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3300"/>
                </a:solidFill>
              </a:rPr>
              <a:t>подберёзовик</a:t>
            </a:r>
            <a:endParaRPr lang="ru-RU" sz="2400" b="1" i="1" dirty="0">
              <a:solidFill>
                <a:srgbClr val="0033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0694" y="1214422"/>
            <a:ext cx="1571636" cy="461665"/>
          </a:xfrm>
          <a:prstGeom prst="rect">
            <a:avLst/>
          </a:prstGeom>
          <a:solidFill>
            <a:srgbClr val="FFFF66"/>
          </a:solidFill>
          <a:ln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3300"/>
                </a:solidFill>
              </a:rPr>
              <a:t>боровик</a:t>
            </a:r>
            <a:endParaRPr lang="ru-RU" sz="2400" b="1" i="1" dirty="0">
              <a:solidFill>
                <a:srgbClr val="003300"/>
              </a:solidFill>
            </a:endParaRPr>
          </a:p>
        </p:txBody>
      </p:sp>
      <p:pic>
        <p:nvPicPr>
          <p:cNvPr id="14" name="Рисунок 3" descr="698287.gif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71802" y="4924425"/>
            <a:ext cx="2071688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238" cy="868346"/>
          </a:xfrm>
          <a:solidFill>
            <a:srgbClr val="FFFF66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Загадки для детей о лете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36865" name="Рисунок 23" descr="Загадки для детей о лете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1216204"/>
            <a:ext cx="3357586" cy="2512820"/>
          </a:xfrm>
          <a:prstGeom prst="rect">
            <a:avLst/>
          </a:prstGeom>
          <a:noFill/>
          <a:ln w="12700">
            <a:solidFill>
              <a:srgbClr val="274221"/>
            </a:solidFill>
            <a:miter lim="800000"/>
            <a:headEnd/>
            <a:tailEnd/>
          </a:ln>
        </p:spPr>
      </p:pic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28596" y="3947401"/>
            <a:ext cx="2857520" cy="1769715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Солнце подпекает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Цветы  расцветают.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Ягоды поспевают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Когда это бывает?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Ответ: (Летом)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7" name="Рисунок 25" descr="Загадки для детей о лете 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3504" y="3857628"/>
            <a:ext cx="3624538" cy="2403478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5143504" y="1401367"/>
            <a:ext cx="3571900" cy="2185214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небе повисло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цветное коромысло.</a:t>
            </a:r>
            <a:endParaRPr kumimoji="0" lang="ru-RU" sz="2000" i="1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После дождя, приходит</a:t>
            </a:r>
            <a:endParaRPr kumimoji="0" lang="ru-RU" sz="2000" i="1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Потом быстро уходит.</a:t>
            </a:r>
            <a:endParaRPr kumimoji="0" lang="ru-RU" sz="2000" i="1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Ответ: (Радуга)</a:t>
            </a:r>
            <a:endParaRPr kumimoji="0" lang="ru-RU" sz="2000" i="1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698287.gif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86116" y="2857496"/>
            <a:ext cx="2071688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3074" name="Picture 2" descr="C:\Users\Юлиана\Downloads\5B5Bshowimg_com5D_CG_Backgrounds_Flowers_HS003_350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00430" y="642918"/>
            <a:ext cx="5429288" cy="4955203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6600"/>
                </a:solidFill>
              </a:rPr>
              <a:t>Что мы делаем в июне</a:t>
            </a:r>
            <a:r>
              <a:rPr lang="ru-RU" sz="2400" dirty="0" smtClean="0">
                <a:solidFill>
                  <a:srgbClr val="006600"/>
                </a:solidFill>
              </a:rPr>
              <a:t/>
            </a:r>
            <a:br>
              <a:rPr lang="ru-RU" sz="2400" dirty="0" smtClean="0">
                <a:solidFill>
                  <a:srgbClr val="006600"/>
                </a:solidFill>
              </a:rPr>
            </a:br>
            <a:r>
              <a:rPr lang="ru-RU" sz="2400" dirty="0" smtClean="0">
                <a:solidFill>
                  <a:srgbClr val="006600"/>
                </a:solidFill>
              </a:rPr>
              <a:t>В июне наступает теплая пора лета. Лето еще в самом начале, поэтому могут быть и холодные деньки, бывают дожди и грозы, но в целом погода в месяце хорошая. Можно больше проводить времени на улице, рассматривать цветных бабочек, гулять в саду и носить панамку от солнца, ведь теперь солнышка очень много и дни, ближе к концу июня, становятся самыми длинными в году.</a:t>
            </a:r>
            <a:br>
              <a:rPr lang="ru-RU" sz="2400" dirty="0" smtClean="0">
                <a:solidFill>
                  <a:srgbClr val="006600"/>
                </a:solidFill>
              </a:rPr>
            </a:br>
            <a:endParaRPr lang="ru-RU" sz="2400" dirty="0">
              <a:solidFill>
                <a:srgbClr val="006600"/>
              </a:solidFill>
            </a:endParaRPr>
          </a:p>
        </p:txBody>
      </p:sp>
      <p:pic>
        <p:nvPicPr>
          <p:cNvPr id="3075" name="Рисунок 4" descr="июнь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34" y="571480"/>
            <a:ext cx="2845904" cy="4000528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6" name="Рисунок 3" descr="101207_romah.gif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42976" y="4797425"/>
            <a:ext cx="1944687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Юлиана\Downloads\d4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3812" y="1"/>
            <a:ext cx="9167812" cy="6875860"/>
          </a:xfrm>
          <a:prstGeom prst="rect">
            <a:avLst/>
          </a:prstGeom>
          <a:noFill/>
        </p:spPr>
      </p:pic>
      <p:pic>
        <p:nvPicPr>
          <p:cNvPr id="4" name="Picture 4" descr="D:\My\Photo\лето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1643050"/>
            <a:ext cx="6412518" cy="507207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8786874" cy="1077218"/>
          </a:xfrm>
          <a:prstGeom prst="rect">
            <a:avLst/>
          </a:prstGeom>
          <a:solidFill>
            <a:srgbClr val="FFFF66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9900"/>
                </a:solidFill>
              </a:rPr>
              <a:t> </a:t>
            </a:r>
            <a:r>
              <a:rPr lang="ru-RU" sz="3200" b="1" i="1" dirty="0" smtClean="0">
                <a:solidFill>
                  <a:srgbClr val="009900"/>
                </a:solidFill>
              </a:rPr>
              <a:t>Все ходят в легкой одежде с открытыми руками и ногами</a:t>
            </a:r>
            <a:r>
              <a:rPr lang="ru-RU" sz="3200" dirty="0" smtClean="0">
                <a:solidFill>
                  <a:srgbClr val="009900"/>
                </a:solidFill>
              </a:rPr>
              <a:t>.</a:t>
            </a:r>
            <a:endParaRPr lang="ru-RU" sz="3200" dirty="0">
              <a:solidFill>
                <a:srgbClr val="009900"/>
              </a:solidFill>
            </a:endParaRPr>
          </a:p>
        </p:txBody>
      </p:sp>
      <p:pic>
        <p:nvPicPr>
          <p:cNvPr id="6" name="Рисунок 3" descr="101207_romah.gif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29256" y="3929066"/>
            <a:ext cx="1944687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3" descr="101207_romah.gif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596" y="4797425"/>
            <a:ext cx="1944687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785794"/>
            <a:ext cx="4972056" cy="4011618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" name="Picture 3" descr="Vasiliy Polenov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1214422"/>
            <a:ext cx="7787737" cy="5286412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214290"/>
            <a:ext cx="8501122" cy="830997"/>
          </a:xfrm>
          <a:prstGeom prst="rect">
            <a:avLst/>
          </a:prstGeom>
          <a:solidFill>
            <a:srgbClr val="FFFF66"/>
          </a:solidFill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6600"/>
                </a:solidFill>
              </a:rPr>
              <a:t>Деревья и кусты красуются в пышных зеленых нарядах. </a:t>
            </a:r>
            <a:r>
              <a:rPr lang="en-US" sz="2400" b="1" i="1" dirty="0" smtClean="0">
                <a:solidFill>
                  <a:srgbClr val="006600"/>
                </a:solidFill>
              </a:rPr>
              <a:t/>
            </a:r>
            <a:br>
              <a:rPr lang="en-US" sz="2400" b="1" i="1" dirty="0" smtClean="0">
                <a:solidFill>
                  <a:srgbClr val="006600"/>
                </a:solidFill>
              </a:rPr>
            </a:br>
            <a:r>
              <a:rPr lang="ru-RU" sz="2400" b="1" i="1" dirty="0" smtClean="0">
                <a:solidFill>
                  <a:srgbClr val="006600"/>
                </a:solidFill>
              </a:rPr>
              <a:t>Земля тоже покрыта зеленой травой</a:t>
            </a:r>
            <a:r>
              <a:rPr lang="en-US" sz="2400" b="1" i="1" dirty="0" smtClean="0">
                <a:solidFill>
                  <a:srgbClr val="006600"/>
                </a:solidFill>
              </a:rPr>
              <a:t>.</a:t>
            </a:r>
            <a:r>
              <a:rPr lang="ru-RU" sz="2400" b="1" i="1" dirty="0" smtClean="0">
                <a:solidFill>
                  <a:srgbClr val="006600"/>
                </a:solidFill>
              </a:rPr>
              <a:t> </a:t>
            </a:r>
            <a:endParaRPr lang="ru-RU" sz="2400" b="1" i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  <a:ln>
            <a:solidFill>
              <a:srgbClr val="00660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rgbClr val="006600"/>
                </a:solidFill>
              </a:rPr>
              <a:t>Всюду цветут цветы: в садах и парках...</a:t>
            </a:r>
            <a:endParaRPr lang="ru-RU" b="1" i="1" dirty="0">
              <a:solidFill>
                <a:srgbClr val="006600"/>
              </a:solidFill>
            </a:endParaRPr>
          </a:p>
        </p:txBody>
      </p:sp>
      <p:pic>
        <p:nvPicPr>
          <p:cNvPr id="1026" name="Picture 2" descr="C:\Users\Юлиана\Downloads\ba740d589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785926"/>
            <a:ext cx="4053114" cy="2714644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</p:pic>
      <p:pic>
        <p:nvPicPr>
          <p:cNvPr id="1027" name="Picture 3" descr="C:\Users\Юлиана\Downloads\0_2d633_92a97b98_X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3214685"/>
            <a:ext cx="4262440" cy="3196831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</p:pic>
      <p:pic>
        <p:nvPicPr>
          <p:cNvPr id="5" name="Рисунок 3" descr="698287.gif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14414" y="4572008"/>
            <a:ext cx="2071688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 descr="698287.gif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43702" y="1285860"/>
            <a:ext cx="2071688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  <a:ln>
            <a:solidFill>
              <a:srgbClr val="006600"/>
            </a:solidFill>
          </a:ln>
        </p:spPr>
        <p:txBody>
          <a:bodyPr/>
          <a:lstStyle/>
          <a:p>
            <a:pPr algn="l"/>
            <a:r>
              <a:rPr lang="ru-RU" b="1" i="1" dirty="0" smtClean="0">
                <a:solidFill>
                  <a:srgbClr val="006600"/>
                </a:solidFill>
              </a:rPr>
              <a:t>...в лесу и на лугах...</a:t>
            </a:r>
            <a:endParaRPr lang="ru-RU" b="1" i="1" dirty="0">
              <a:solidFill>
                <a:srgbClr val="006600"/>
              </a:solidFill>
            </a:endParaRPr>
          </a:p>
        </p:txBody>
      </p:sp>
      <p:pic>
        <p:nvPicPr>
          <p:cNvPr id="3" name="Picture 1027" descr="D:\My\Photo\Ланшафты\360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290" y="1571612"/>
            <a:ext cx="6238892" cy="4891032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4" name="Рисунок 3" descr="101207_romah.g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29454" y="0"/>
            <a:ext cx="1944687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ed673bf45e3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3528" y="1484784"/>
            <a:ext cx="2606090" cy="302503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" name="Picture 4" descr="http://900igr.net/datas/nasekomye-i-ptitsy/Ptitsy-lesa-2.files/0016-016-Obyknovennyj-solovej-nebolshaja-nemnogim-bolee-vorobja-ptichk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15074" y="214290"/>
            <a:ext cx="2553451" cy="24288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5" name="Содержимое 4" descr="1292184967_0_22101_812a9cbb_xl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286512" y="3286124"/>
            <a:ext cx="2310995" cy="3081326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6715140" y="2643182"/>
            <a:ext cx="1571636" cy="461665"/>
          </a:xfrm>
          <a:prstGeom prst="rect">
            <a:avLst/>
          </a:prstGeom>
          <a:solidFill>
            <a:srgbClr val="FFFF66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соловей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2643182"/>
            <a:ext cx="2571768" cy="156966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В лесу и на лугу</a:t>
            </a:r>
            <a:r>
              <a:rPr lang="en-US" sz="3200" b="1" i="1" dirty="0" smtClean="0">
                <a:solidFill>
                  <a:srgbClr val="C00000"/>
                </a:solidFill>
              </a:rPr>
              <a:t> </a:t>
            </a:r>
            <a:r>
              <a:rPr lang="ru-RU" sz="3200" b="1" i="1" dirty="0" smtClean="0">
                <a:solidFill>
                  <a:srgbClr val="C00000"/>
                </a:solidFill>
              </a:rPr>
              <a:t>слышны голоса птиц 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4869160"/>
            <a:ext cx="1285884" cy="461665"/>
          </a:xfrm>
          <a:prstGeom prst="rect">
            <a:avLst/>
          </a:prstGeom>
          <a:solidFill>
            <a:srgbClr val="FFFF66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дятел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6248" y="5857892"/>
            <a:ext cx="1785950" cy="461665"/>
          </a:xfrm>
          <a:prstGeom prst="rect">
            <a:avLst/>
          </a:prstGeom>
          <a:solidFill>
            <a:srgbClr val="FFFF66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кукушка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11" name="Рисунок 3" descr="101207_romah.gif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857620" y="428604"/>
            <a:ext cx="1944687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Юлиана\Downloads\0_702d9_3e2c5af0_X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14333" y="0"/>
            <a:ext cx="9372666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612922" y="428604"/>
            <a:ext cx="4888168" cy="954107"/>
          </a:xfrm>
          <a:prstGeom prst="rect">
            <a:avLst/>
          </a:prstGeom>
          <a:solidFill>
            <a:srgbClr val="FFFF66"/>
          </a:solidFill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6600"/>
                </a:solidFill>
              </a:rPr>
              <a:t>...летают бабочки, пчёлы, жуки, стрекочут кузнечики.</a:t>
            </a:r>
            <a:endParaRPr lang="ru-RU" sz="2800" b="1" i="1" dirty="0">
              <a:solidFill>
                <a:srgbClr val="006600"/>
              </a:solidFill>
            </a:endParaRPr>
          </a:p>
        </p:txBody>
      </p:sp>
      <p:pic>
        <p:nvPicPr>
          <p:cNvPr id="2050" name="Picture 2" descr="C:\Users\Юлиана\Downloads\0008-013-ZHivotnye-lug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3504" y="4071942"/>
            <a:ext cx="3095620" cy="2610640"/>
          </a:xfrm>
          <a:prstGeom prst="rect">
            <a:avLst/>
          </a:prstGeom>
          <a:noFill/>
        </p:spPr>
      </p:pic>
      <p:pic>
        <p:nvPicPr>
          <p:cNvPr id="2051" name="Picture 3" descr="C:\Users\Юлиана\Downloads\04.2.kuz0kina_mat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34" y="428604"/>
            <a:ext cx="2952744" cy="2214558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pic>
        <p:nvPicPr>
          <p:cNvPr id="2052" name="Picture 4" descr="C:\Users\Юлиана\Downloads\zolot_jpg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7158" y="3000372"/>
            <a:ext cx="3548066" cy="2661050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pic>
        <p:nvPicPr>
          <p:cNvPr id="2053" name="Picture 5" descr="C:\Users\Юлиана\Downloads\36188293_PicsDesktop_net_1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72066" y="1571612"/>
            <a:ext cx="3167063" cy="2375297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pic>
        <p:nvPicPr>
          <p:cNvPr id="2054" name="Picture 6" descr="C:\Users\Юлиана\Downloads\2668735-986b4652297e22d5.gif"/>
          <p:cNvPicPr>
            <a:picLocks noChangeAspect="1" noChangeArrowheads="1" noCrop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428728" y="5000636"/>
            <a:ext cx="3838575" cy="1524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346</Words>
  <Application>Microsoft Office PowerPoint</Application>
  <PresentationFormat>Экран (4:3)</PresentationFormat>
  <Paragraphs>61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 </vt:lpstr>
      <vt:lpstr>Всюду цветут цветы: в садах и парках...</vt:lpstr>
      <vt:lpstr>...в лесу и на лугах...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Летом можно купаться в озере, на речке или море. </vt:lpstr>
      <vt:lpstr>А из песка на берегу можно делать куличики и строить замки.</vt:lpstr>
      <vt:lpstr>А ещё июль самый грозовой месяц.</vt:lpstr>
      <vt:lpstr>Слайд 19</vt:lpstr>
      <vt:lpstr>Август - Жнивень, потому что наступает главная пора жатвы, уборки урожая. Потрогай воду у берега в озере. Стала холодней. Это потому, что день стал короче, а ночи длинней. А солнце все равно по-летнему греет. Месяц август дарит нам большой урожай фруктов, овощей и вкусных ягод. </vt:lpstr>
      <vt:lpstr>Слайд 21</vt:lpstr>
      <vt:lpstr>Слайд 22</vt:lpstr>
      <vt:lpstr>На полях собирают пшеницу и рожь, из которых потом пекут хлеб.</vt:lpstr>
      <vt:lpstr>Слайд 24</vt:lpstr>
      <vt:lpstr>Загадки для детей о лете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Юлиана</dc:creator>
  <cp:lastModifiedBy>Administrator</cp:lastModifiedBy>
  <cp:revision>25</cp:revision>
  <dcterms:created xsi:type="dcterms:W3CDTF">2013-06-19T13:04:49Z</dcterms:created>
  <dcterms:modified xsi:type="dcterms:W3CDTF">2018-10-11T12:49:57Z</dcterms:modified>
</cp:coreProperties>
</file>