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8" r:id="rId13"/>
    <p:sldId id="267" r:id="rId14"/>
    <p:sldId id="26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8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35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26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9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0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43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2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3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8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B589-931B-49C7-8D08-2A2FE17CAC13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19E07-FDFA-482D-BED0-B8BB8790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8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1181819"/>
            <a:ext cx="79535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« </a:t>
            </a:r>
            <a:r>
              <a:rPr lang="ru-RU" sz="4800" b="1" dirty="0" err="1" smtClean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Лэпбук</a:t>
            </a:r>
            <a:r>
              <a:rPr lang="ru-RU" sz="4800" b="1" dirty="0" smtClean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–как интерактивная технология </a:t>
            </a:r>
            <a:r>
              <a:rPr lang="ru-RU" sz="4800" b="1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развития познавательных способностей </a:t>
            </a:r>
            <a:r>
              <a:rPr lang="ru-RU" sz="4800" b="1" dirty="0" smtClean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детей»</a:t>
            </a:r>
          </a:p>
          <a:p>
            <a:r>
              <a:rPr lang="ru-RU" sz="4800" b="1" dirty="0" smtClean="0">
                <a:solidFill>
                  <a:srgbClr val="000099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000099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Подготовила воспитатель МБДОУ «Детский сад №104»</a:t>
            </a:r>
            <a:br>
              <a:rPr lang="ru-RU" b="1" dirty="0" smtClean="0">
                <a:solidFill>
                  <a:srgbClr val="C0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rgbClr val="C0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Землянская</a:t>
            </a:r>
            <a:r>
              <a:rPr lang="ru-RU" b="1" dirty="0" smtClean="0">
                <a:solidFill>
                  <a:srgbClr val="C0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 Алина Андреевна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67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82151" y="353683"/>
            <a:ext cx="99117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Тема для папки может быть совершенно любой. Как и ее сложность. Но на своем опыте я могу сказать, что лучше всего получаются </a:t>
            </a:r>
            <a:r>
              <a:rPr lang="ru-RU" b="0" i="0" dirty="0" err="1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лэпбуки</a:t>
            </a:r>
            <a:r>
              <a:rPr lang="ru-RU" b="0" i="0" dirty="0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 на какие-то частные, а не на общие темы. Например, можно сделать общий </a:t>
            </a:r>
            <a:r>
              <a:rPr lang="ru-RU" b="0" i="0" dirty="0" err="1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лэпбук</a:t>
            </a:r>
            <a:r>
              <a:rPr lang="ru-RU" b="0" i="0" dirty="0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 на тему «Изобразительное искусство". Но он получится очень обзорным - вряд ли вы сумеете полностью отразить эту многообразную тему в ограниченном объеме папки. У вас получится книжка с самыми общеизвестными фактами. Это хорошо подойдет для совсем маленьких детей, для которых и эти факты являются новыми. Но для детей постарше (а все-таки полноценное занятие с </a:t>
            </a:r>
            <a:r>
              <a:rPr lang="ru-RU" b="0" i="0" dirty="0" err="1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лэпбуками</a:t>
            </a:r>
            <a:r>
              <a:rPr lang="ru-RU" b="0" i="0" dirty="0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 возможны где-то с возраста 5 лет) такой </a:t>
            </a:r>
            <a:r>
              <a:rPr lang="ru-RU" b="0" i="0" dirty="0" err="1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лэпбук</a:t>
            </a:r>
            <a:r>
              <a:rPr lang="ru-RU" b="0" i="0" dirty="0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 будет нести мало пользы. А вот если взять какое-нибудь конкретный вид изобразительного искусства и в </a:t>
            </a:r>
            <a:r>
              <a:rPr lang="ru-RU" b="0" i="0" dirty="0" err="1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лэпбуке</a:t>
            </a:r>
            <a:r>
              <a:rPr lang="ru-RU" b="0" i="0" dirty="0" smtClean="0">
                <a:solidFill>
                  <a:srgbClr val="7030A0"/>
                </a:solidFill>
                <a:effectLst/>
                <a:latin typeface="Segoe Print" panose="02000600000000000000" pitchFamily="2" charset="0"/>
              </a:rPr>
              <a:t> дать подробную информацию о нем - то это будет гораздо продуктивнее.</a:t>
            </a:r>
            <a:endParaRPr lang="ru-RU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49" y="3770003"/>
            <a:ext cx="5357004" cy="275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7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8415" y="250167"/>
            <a:ext cx="10515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Segoe Print" panose="02000600000000000000" pitchFamily="2" charset="0"/>
              </a:rPr>
              <a:t>План</a:t>
            </a:r>
          </a:p>
          <a:p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sz="1600" dirty="0">
                <a:solidFill>
                  <a:srgbClr val="7030A0"/>
                </a:solidFill>
                <a:latin typeface="Segoe Print" panose="02000600000000000000" pitchFamily="2" charset="0"/>
              </a:rPr>
              <a:t>После того, как вы избрали тему, вам надо взять бумагу и ручку и написать план. Ведь </a:t>
            </a:r>
            <a:r>
              <a:rPr lang="ru-RU" sz="1600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sz="1600" dirty="0">
                <a:solidFill>
                  <a:srgbClr val="7030A0"/>
                </a:solidFill>
                <a:latin typeface="Segoe Print" panose="02000600000000000000" pitchFamily="2" charset="0"/>
              </a:rPr>
              <a:t> - это не просто книжка с картинками. Это учебное пособие. Поэтому вам надо продумать, что он должен включать в себя, чтобы полностью раскрыть тему. А для этого нужен план того, что вы хотите в этой папке рассказать.</a:t>
            </a:r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sz="1600" dirty="0">
                <a:solidFill>
                  <a:srgbClr val="7030A0"/>
                </a:solidFill>
                <a:latin typeface="Segoe Print" panose="02000600000000000000" pitchFamily="2" charset="0"/>
              </a:rPr>
              <a:t>Например, вот мой план для </a:t>
            </a:r>
            <a:r>
              <a:rPr lang="ru-RU" sz="1600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лэпбука</a:t>
            </a:r>
            <a:r>
              <a:rPr lang="ru-RU" sz="1600" dirty="0">
                <a:solidFill>
                  <a:srgbClr val="7030A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«Гжель»:</a:t>
            </a:r>
            <a:b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sz="1600" dirty="0">
                <a:solidFill>
                  <a:srgbClr val="7030A0"/>
                </a:solidFill>
                <a:latin typeface="Segoe Print" panose="02000600000000000000" pitchFamily="2" charset="0"/>
              </a:rPr>
              <a:t>1. Познакомить </a:t>
            </a:r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детей с искусством «гжель»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2</a:t>
            </a:r>
            <a:r>
              <a:rPr lang="ru-RU" sz="1600" dirty="0">
                <a:solidFill>
                  <a:srgbClr val="7030A0"/>
                </a:solidFill>
                <a:latin typeface="Segoe Print" panose="02000600000000000000" pitchFamily="2" charset="0"/>
              </a:rPr>
              <a:t>. </a:t>
            </a:r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Книжка-малышка «Нежно-голубое чудо»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3</a:t>
            </a:r>
            <a:r>
              <a:rPr lang="ru-RU" sz="1600" dirty="0">
                <a:solidFill>
                  <a:srgbClr val="7030A0"/>
                </a:solidFill>
                <a:latin typeface="Segoe Print" panose="02000600000000000000" pitchFamily="2" charset="0"/>
              </a:rPr>
              <a:t>. </a:t>
            </a:r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Познакомить детей с элементами росписи.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4</a:t>
            </a:r>
            <a:r>
              <a:rPr lang="ru-RU" sz="1600" dirty="0">
                <a:solidFill>
                  <a:srgbClr val="7030A0"/>
                </a:solidFill>
                <a:latin typeface="Segoe Print" panose="02000600000000000000" pitchFamily="2" charset="0"/>
              </a:rPr>
              <a:t>. </a:t>
            </a:r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Познакомить детей с сюжетной росписью.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5. </a:t>
            </a:r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Познакомить детей  с изделиями с гжельской росписью.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6. Д/И собери картинку, найди пару.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7. Раскраски.</a:t>
            </a:r>
            <a:endParaRPr lang="ru-RU" sz="16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0340" y="1104181"/>
            <a:ext cx="86781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Segoe Print" panose="02000600000000000000" pitchFamily="2" charset="0"/>
              </a:rPr>
              <a:t>Макет</a:t>
            </a:r>
          </a:p>
          <a:p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Следующий этап самый интересный :) Теперь надо придумать, как в </a:t>
            </a:r>
            <a:r>
              <a:rPr lang="ru-RU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лэпбуке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будет представлен каждый из пунктов плана. То есть нарисовать макет. Здесь нет границ для фантазии: формы представления могут быть любые. От самого простого - текстового, до игр и развивающих заданий. И все это разместить на разных элементах: в кармашках, блокнотиках, мини-книжках, книжках-гармошках, вращающихся кругах, конвертиках разных форм, карточках, разворачивающихся страничках и т.д. и т.п.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Потом все это я рисую на черновике: листе А4, сложенном в виде </a:t>
            </a:r>
            <a:r>
              <a:rPr lang="ru-RU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лэпбука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. Так будет потом легче понять, как расположить все элементы.</a:t>
            </a:r>
          </a:p>
        </p:txBody>
      </p:sp>
    </p:spTree>
    <p:extLst>
      <p:ext uri="{BB962C8B-B14F-4D97-AF65-F5344CB8AC3E}">
        <p14:creationId xmlns:p14="http://schemas.microsoft.com/office/powerpoint/2010/main" val="9507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98143" y="1086928"/>
            <a:ext cx="7634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Segoe Print" panose="02000600000000000000" pitchFamily="2" charset="0"/>
              </a:rPr>
              <a:t>Элементы для </a:t>
            </a:r>
            <a:r>
              <a:rPr lang="ru-RU" b="1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лэпбука</a:t>
            </a:r>
            <a:endParaRPr lang="ru-RU" b="1" dirty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Я здесь привожу фото элементов </a:t>
            </a:r>
            <a:r>
              <a:rPr lang="ru-RU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лэпбука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, которые использую сама, по разному комбинируя их в разных папках.</a:t>
            </a:r>
          </a:p>
        </p:txBody>
      </p:sp>
    </p:spTree>
    <p:extLst>
      <p:ext uri="{BB962C8B-B14F-4D97-AF65-F5344CB8AC3E}">
        <p14:creationId xmlns:p14="http://schemas.microsoft.com/office/powerpoint/2010/main" val="33898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51162" y="197346"/>
            <a:ext cx="976510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Что нужно, чтобы сделать </a:t>
            </a:r>
            <a:r>
              <a:rPr lang="ru-RU" b="1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b="1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?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Для создания </a:t>
            </a: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лэпбука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 вам понадобятся такие материалы:</a:t>
            </a:r>
            <a:b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Гофрокартон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 (мне он нравится больше из-за своей плотности). Потолочная плитка (без </a:t>
            </a: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рисунка,гладкая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). Картонная папка-основа. Ее можно купить готовую (кое-где она продается), а можно сделать своими руками. Обычная бумага. Я люблю использовать в своих </a:t>
            </a: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лэпбуках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 цветную пленку, но и просто белые листы, цветной картон.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Ножницы.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Клей-карандаш для бумаги (я его люблю  больше, чем ПВА).Клей для потолочной плитки.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Степлер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Скотч.</a:t>
            </a:r>
          </a:p>
          <a:p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Вырезаем детали, приклеиваем все на свои места. А после этого начинаем занятия с ребенком.</a:t>
            </a:r>
            <a:endParaRPr lang="ru-RU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41275" y="1293962"/>
            <a:ext cx="75222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Segoe Print" panose="02000600000000000000" pitchFamily="2" charset="0"/>
              </a:rPr>
              <a:t>Цель: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 </a:t>
            </a:r>
            <a:endParaRPr lang="ru-RU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Ознакомление 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педагогов с формой работы по познавательно – исследовательской и творческой деятельности с детьми “</a:t>
            </a:r>
            <a:r>
              <a:rPr lang="ru-RU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”, направленную на закрепление и систематизацию изученного материала, повышения интереса детей к обучению; развитие творческих и исследовательских способностей; с видами и этапами изготовления </a:t>
            </a: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лэпбука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.</a:t>
            </a:r>
          </a:p>
          <a:p>
            <a:endParaRPr lang="ru-RU" b="1" dirty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Задачи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:                                                                      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Представить 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педагогический опыт по использованию современных педагогических технологий в воспитании детей дошкольного возраста. 2. повысить уровень мастерства педагогов.</a:t>
            </a:r>
          </a:p>
          <a:p>
            <a:endParaRPr lang="ru-RU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98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5011" y="1017917"/>
            <a:ext cx="76343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	Модернизация 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образования, введение ФГОС ДО стали предпосылкой новых непрерывных образовательных поисков среди педагогов дошкольных организаций. Результаты такой деятельности привели к появлению нового современного средства обучения в дошкольной педагогике – это </a:t>
            </a:r>
            <a:r>
              <a:rPr lang="ru-RU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.</a:t>
            </a:r>
          </a:p>
          <a:p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	</a:t>
            </a:r>
            <a:r>
              <a:rPr lang="ru-RU" b="1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b="1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 (</a:t>
            </a:r>
            <a:r>
              <a:rPr lang="ru-RU" b="1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lapbook</a:t>
            </a:r>
            <a:r>
              <a:rPr lang="ru-RU" b="1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) 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–в дословном переводе с английского значит «наколенная книга» (</a:t>
            </a: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lap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 –колени, </a:t>
            </a: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book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- книга). Это такая небольшая самодельная папка, которую ребёнок может удобно разложить у себя на коленях и за один раз просмотреть всё её содержимое. Но, несмотря на кажущую простоту, в ней содержатся все необходимые материалы по теме.   </a:t>
            </a:r>
            <a:endParaRPr lang="ru-RU" sz="2400" b="1" i="1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endParaRPr lang="ru-RU" dirty="0" smtClean="0"/>
          </a:p>
          <a:p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0506" y="335845"/>
            <a:ext cx="73842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– это универсальное пособие, которое может быть итогом проектной и самостоятельной деятельности детей, тематической недели, предусмотренной основной образовательной программой дошкольной образовательной организации. Может быть использован при реализации любой из образовательных областей, обеспечивая их интеграцию. При этом </a:t>
            </a:r>
            <a:r>
              <a:rPr lang="ru-RU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- это не просто поделка. Это наглядно-практический метод обучения, заключительный этап самостоятельной исследовательской работы, которую ребенок проделал в ходе изучения данной темы. Чтобы заполнить эту папку, ребенку нужно будет выполнить определенные задания, провести наблюдения, изучить представленный материал. Создание </a:t>
            </a:r>
            <a:r>
              <a:rPr lang="ru-RU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лэпбука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поможет закрепить и систематизировать изученный материал, а рассматривание папки в дальнейшем позволит быстро освежить в памяти пройденные темы. При создании </a:t>
            </a:r>
            <a:r>
              <a:rPr lang="ru-RU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лэпбука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можно выбрать задания под силу каждому ребенку и сделать такую коллективную папку. В будущем ребенок научится самостоятельно собирать и организовывать информацию , что является хорошей подготовкой к школьному обучению.</a:t>
            </a:r>
          </a:p>
        </p:txBody>
      </p:sp>
    </p:spTree>
    <p:extLst>
      <p:ext uri="{BB962C8B-B14F-4D97-AF65-F5344CB8AC3E}">
        <p14:creationId xmlns:p14="http://schemas.microsoft.com/office/powerpoint/2010/main" val="10160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03585" y="871268"/>
            <a:ext cx="79880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b="1" dirty="0">
                <a:solidFill>
                  <a:srgbClr val="7030A0"/>
                </a:solidFill>
                <a:latin typeface="Segoe Print" panose="02000600000000000000" pitchFamily="2" charset="0"/>
              </a:rPr>
              <a:t> отвечает основным тезисам партнерской деятельности взрослого с детьми, в соответствии с ФГОС ДО:</a:t>
            </a:r>
            <a: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</a:br>
            <a:endParaRPr lang="ru-RU" sz="1600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- 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включенность воспитателя в деятельность наравне с детьми;</a:t>
            </a:r>
            <a:b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- добровольное присоединение дошкольников к деятельности;</a:t>
            </a:r>
            <a:b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- свободное общение и перемещение детей во время деятельности;</a:t>
            </a:r>
            <a:b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- открытый временной конец деятельности (каждый работает в своем темпе)</a:t>
            </a:r>
            <a:r>
              <a:rPr lang="ru-RU" dirty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182" y="3980645"/>
            <a:ext cx="2014322" cy="23564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698" y="3652673"/>
            <a:ext cx="2695758" cy="279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2211" y="1121434"/>
            <a:ext cx="8031193" cy="5813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</a:t>
            </a:r>
            <a:r>
              <a:rPr lang="ru-RU" sz="2400" b="1" dirty="0" err="1" smtClean="0">
                <a:solidFill>
                  <a:srgbClr val="7030A0"/>
                </a:solidFill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лэпбука</a:t>
            </a:r>
            <a:r>
              <a:rPr lang="ru-RU" sz="2400" b="1" dirty="0" smtClean="0">
                <a:solidFill>
                  <a:srgbClr val="7030A0"/>
                </a:solidFill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для педагога.</a:t>
            </a:r>
          </a:p>
          <a:p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Способствует:</a:t>
            </a:r>
            <a:endParaRPr lang="en-US" dirty="0">
              <a:solidFill>
                <a:srgbClr val="7030A0"/>
              </a:solidFill>
              <a:latin typeface="Segoe Print" panose="02000600000000000000" pitchFamily="2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организации материала по изучаемой теме в рамках комплексно-тематического планирования;</a:t>
            </a:r>
          </a:p>
          <a:p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оформлению результатов совместной  проектной </a:t>
            </a:r>
            <a:r>
              <a:rPr lang="en-US" dirty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           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деятельности;</a:t>
            </a:r>
          </a:p>
          <a:p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организации индивидуальной и                                 самостоятельной работы  с детьми.</a:t>
            </a:r>
            <a:endParaRPr lang="en-US" dirty="0">
              <a:solidFill>
                <a:srgbClr val="7030A0"/>
              </a:solidFill>
              <a:latin typeface="Segoe Print" panose="02000600000000000000" pitchFamily="2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Это 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прекрасный способ подать всю</a:t>
            </a:r>
            <a:r>
              <a:rPr lang="en-US" dirty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имеющуюся 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информацию 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itchFamily="18" charset="0"/>
              </a:rPr>
              <a:t>компактной форме. </a:t>
            </a:r>
            <a:endParaRPr lang="ru-RU" dirty="0" smtClean="0">
              <a:solidFill>
                <a:srgbClr val="7030A0"/>
              </a:solidFill>
              <a:latin typeface="Segoe Print" panose="02000600000000000000" pitchFamily="2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</a:t>
            </a:r>
            <a:r>
              <a:rPr lang="ru-RU" sz="2400" b="1" dirty="0" err="1" smtClean="0">
                <a:solidFill>
                  <a:srgbClr val="7030A0"/>
                </a:solidFill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лэпбука</a:t>
            </a:r>
            <a:r>
              <a:rPr lang="ru-RU" sz="2400" b="1" dirty="0" smtClean="0">
                <a:solidFill>
                  <a:srgbClr val="7030A0"/>
                </a:solidFill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для ребенка.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Способствует:</a:t>
            </a:r>
          </a:p>
          <a:p>
            <a:pPr>
              <a:spcBef>
                <a:spcPct val="20000"/>
              </a:spcBef>
              <a:buClr>
                <a:srgbClr val="873624"/>
              </a:buClr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пониманию и запоминанию информации по изучаемой теме;</a:t>
            </a:r>
          </a:p>
          <a:p>
            <a:pPr>
              <a:spcBef>
                <a:spcPct val="20000"/>
              </a:spcBef>
              <a:buClr>
                <a:srgbClr val="873624"/>
              </a:buClr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приобретению ребенком навыков самостоятельного сбора информации по изучаемой теме;</a:t>
            </a:r>
          </a:p>
          <a:p>
            <a:pPr>
              <a:spcBef>
                <a:spcPct val="20000"/>
              </a:spcBef>
              <a:buClr>
                <a:srgbClr val="873624"/>
              </a:buClr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повторению и закреплению материала по пройденной теме.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6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1660" y="992038"/>
            <a:ext cx="87644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b="1" dirty="0">
                <a:solidFill>
                  <a:srgbClr val="7030A0"/>
                </a:solidFill>
                <a:latin typeface="Segoe Print" panose="02000600000000000000" pitchFamily="2" charset="0"/>
              </a:rPr>
              <a:t> и предметно- развивающая среда</a:t>
            </a:r>
            <a:r>
              <a:rPr lang="ru-RU" b="1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.</a:t>
            </a:r>
          </a:p>
          <a:p>
            <a:pPr algn="ctr"/>
            <a:endParaRPr lang="ru-RU" b="1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pPr>
              <a:defRPr/>
            </a:pPr>
            <a:r>
              <a:rPr lang="ru-RU" i="1" dirty="0" err="1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i="1" dirty="0">
                <a:solidFill>
                  <a:srgbClr val="7030A0"/>
                </a:solidFill>
                <a:latin typeface="Segoe Print" panose="02000600000000000000" pitchFamily="2" charset="0"/>
              </a:rPr>
              <a:t> отвечает требованиям ФГОС ДО к предметно-развивающей среде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: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информативен; 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</a:t>
            </a:r>
            <a:r>
              <a:rPr lang="ru-RU" dirty="0" err="1">
                <a:solidFill>
                  <a:srgbClr val="7030A0"/>
                </a:solidFill>
                <a:latin typeface="Segoe Print" panose="02000600000000000000" pitchFamily="2" charset="0"/>
              </a:rPr>
              <a:t>полифункционален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: способствует развитию творчества, </a:t>
            </a:r>
          </a:p>
          <a:p>
            <a:pPr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   воображения, пригоден к использованию одновременно </a:t>
            </a:r>
          </a:p>
          <a:p>
            <a:pPr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   группой детей; 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обладает дидактическими свойствами; 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вариативен; 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его структура и содержание доступно детям дошкольного    </a:t>
            </a:r>
          </a:p>
          <a:p>
            <a:pPr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   возраста; 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обеспечивает игровую, познавательную,  </a:t>
            </a:r>
          </a:p>
          <a:p>
            <a:pPr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   исследовательскую и  творческую активность </a:t>
            </a:r>
          </a:p>
          <a:p>
            <a:pPr>
              <a:defRPr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   воспитанников.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8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5448" y="750498"/>
            <a:ext cx="895421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Segoe Print" panose="02000600000000000000" pitchFamily="2" charset="0"/>
              </a:rPr>
              <a:t>Разновидность тематических </a:t>
            </a:r>
            <a:r>
              <a:rPr lang="ru-RU" b="1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лэпбуков</a:t>
            </a:r>
            <a:endParaRPr lang="ru-RU" altLang="ru-RU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pPr lvl="0" algn="ctr" eaLnBrk="0" fontAlgn="base" hangingPunct="0">
              <a:spcAft>
                <a:spcPct val="0"/>
              </a:spcAft>
            </a:pPr>
            <a:r>
              <a:rPr lang="ru-RU" b="1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В зависимости от назначения: </a:t>
            </a:r>
          </a:p>
          <a:p>
            <a:pPr lvl="0" indent="-342900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учебные; </a:t>
            </a:r>
          </a:p>
          <a:p>
            <a:pPr lvl="0" indent="-342900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игровые; </a:t>
            </a:r>
          </a:p>
          <a:p>
            <a:pPr lvl="0" indent="-342900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поздравительные, </a:t>
            </a:r>
          </a:p>
          <a:p>
            <a:pPr lvl="0" indent="-342900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праздничные; </a:t>
            </a:r>
          </a:p>
          <a:p>
            <a:pPr lvl="0" indent="-342900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автобиографические (папка-отчет о каком-то важном событии в жизни ребенка) </a:t>
            </a:r>
          </a:p>
          <a:p>
            <a:pPr lvl="0" algn="ctr" eaLnBrk="0" fontAlgn="base" hangingPunct="0">
              <a:spcAft>
                <a:spcPct val="0"/>
              </a:spcAft>
            </a:pPr>
            <a:r>
              <a:rPr lang="ru-RU" b="1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В зависимости от формы: </a:t>
            </a:r>
          </a:p>
          <a:p>
            <a:pPr lvl="0" indent="-342900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стандартная книжка с двумя разворотами; </a:t>
            </a:r>
          </a:p>
          <a:p>
            <a:pPr lvl="0" indent="-342900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папка с 3-5 разворотами; </a:t>
            </a:r>
          </a:p>
          <a:p>
            <a:pPr lvl="0" indent="-342900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книжка-гармошка; </a:t>
            </a:r>
          </a:p>
          <a:p>
            <a:pPr lvl="0" indent="-342900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фигурная папка.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ПРЕИМУЩЕСТВА    </a:t>
            </a:r>
            <a:r>
              <a:rPr lang="ru-RU" b="1" dirty="0">
                <a:solidFill>
                  <a:srgbClr val="7030A0"/>
                </a:solidFill>
                <a:latin typeface="Segoe Print" panose="02000600000000000000" pitchFamily="2" charset="0"/>
              </a:rPr>
              <a:t>ЛЭПБУКА</a:t>
            </a:r>
          </a:p>
          <a:p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-   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ребенок 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самостоятельно 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собирает  </a:t>
            </a: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нужную информацию</a:t>
            </a:r>
            <a:b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 -  Побуждает интерес у детей к познавательному развитию</a:t>
            </a:r>
            <a:b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  -  Может разнообразить занятие или совместную деятельность со взрослым</a:t>
            </a:r>
            <a:b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-  Развивает креативность и творческое мышление, речь</a:t>
            </a:r>
            <a:b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-  Объединяет людей для увлекательного и полезного занятия</a:t>
            </a:r>
            <a:b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</a:br>
            <a:r>
              <a:rPr lang="ru-RU" dirty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2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5781" y="1250830"/>
            <a:ext cx="82899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Segoe Print" panose="02000600000000000000" pitchFamily="2" charset="0"/>
              </a:rPr>
              <a:t>С чего начать? Как разработать все детали папки - окошки, кармашки, конвертики? Как своими руками изготовить шаблон? В сегодняшнем мастер-классе я решила дать ответы на эти вопросы, и показать, как я делаю свои </a:t>
            </a: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лэпбуки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. Для того, чтобы сделать </a:t>
            </a: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лэпбук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 нужно определиться с темой, планом, макетом и элементами для </a:t>
            </a:r>
            <a:r>
              <a:rPr lang="ru-RU" dirty="0" err="1" smtClean="0">
                <a:solidFill>
                  <a:srgbClr val="7030A0"/>
                </a:solidFill>
                <a:latin typeface="Segoe Print" panose="02000600000000000000" pitchFamily="2" charset="0"/>
              </a:rPr>
              <a:t>лэпбука</a:t>
            </a:r>
            <a:r>
              <a:rPr lang="ru-RU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. Также нужно нарисовать шаблон и расположение материала внутри папки.</a:t>
            </a:r>
            <a:endParaRPr lang="ru-RU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595" y="3282155"/>
            <a:ext cx="5610355" cy="31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578</Words>
  <Application>Microsoft Office PowerPoint</Application>
  <PresentationFormat>Широкоэкранный</PresentationFormat>
  <Paragraphs>75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Segoe Print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ZEM</dc:creator>
  <cp:lastModifiedBy>ZEM</cp:lastModifiedBy>
  <cp:revision>14</cp:revision>
  <dcterms:created xsi:type="dcterms:W3CDTF">2021-02-15T12:40:02Z</dcterms:created>
  <dcterms:modified xsi:type="dcterms:W3CDTF">2021-02-15T13:28:24Z</dcterms:modified>
</cp:coreProperties>
</file>