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5" r:id="rId7"/>
    <p:sldId id="266" r:id="rId8"/>
    <p:sldId id="267" r:id="rId9"/>
    <p:sldId id="268" r:id="rId10"/>
    <p:sldId id="269" r:id="rId11"/>
    <p:sldId id="270" r:id="rId12"/>
    <p:sldId id="271" r:id="rId13"/>
    <p:sldId id="272" r:id="rId14"/>
    <p:sldId id="262" r:id="rId15"/>
    <p:sldId id="263" r:id="rId16"/>
    <p:sldId id="264" r:id="rId17"/>
    <p:sldId id="273" r:id="rId18"/>
    <p:sldId id="276" r:id="rId19"/>
    <p:sldId id="274" r:id="rId20"/>
    <p:sldId id="275"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B35"/>
    <a:srgbClr val="FF0000"/>
    <a:srgbClr val="969696"/>
    <a:srgbClr val="FA9632"/>
    <a:srgbClr val="AF5721"/>
    <a:srgbClr val="AF21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75303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63798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56826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235193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208672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97608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36733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6638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193839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15923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EF14E2-976B-4430-B5F0-0C52CE5185BE}" type="datetimeFigureOut">
              <a:rPr lang="ru-RU" smtClean="0"/>
              <a:pPr/>
              <a:t>23.01.2024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275274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F14E2-976B-4430-B5F0-0C52CE5185BE}" type="datetimeFigureOut">
              <a:rPr lang="ru-RU" smtClean="0"/>
              <a:pPr/>
              <a:t>23.01.2024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40255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539552" y="260648"/>
            <a:ext cx="7772400" cy="1470025"/>
          </a:xfrm>
        </p:spPr>
        <p:txBody>
          <a:bodyPr>
            <a:noAutofit/>
          </a:bodyPr>
          <a:lstStyle/>
          <a:p>
            <a:r>
              <a:rPr lang="ru-RU" sz="4800" b="1" dirty="0" smtClean="0">
                <a:solidFill>
                  <a:schemeClr val="accent6">
                    <a:lumMod val="75000"/>
                  </a:schemeClr>
                </a:solidFill>
                <a:latin typeface="Monotype Corsiva" panose="03010101010201010101" pitchFamily="66" charset="0"/>
              </a:rPr>
              <a:t>15 </a:t>
            </a:r>
            <a:r>
              <a:rPr lang="ru-RU" sz="4800" b="1" dirty="0" smtClean="0">
                <a:solidFill>
                  <a:schemeClr val="accent6">
                    <a:lumMod val="75000"/>
                  </a:schemeClr>
                </a:solidFill>
                <a:latin typeface="Monotype Corsiva" panose="03010101010201010101" pitchFamily="66" charset="0"/>
              </a:rPr>
              <a:t>января «День </a:t>
            </a:r>
            <a:r>
              <a:rPr lang="ru-RU" sz="4800" b="1" dirty="0" smtClean="0">
                <a:solidFill>
                  <a:schemeClr val="accent6">
                    <a:lumMod val="75000"/>
                  </a:schemeClr>
                </a:solidFill>
                <a:latin typeface="Monotype Corsiva" panose="03010101010201010101" pitchFamily="66" charset="0"/>
              </a:rPr>
              <a:t>зимующих птиц России»</a:t>
            </a:r>
            <a:endParaRPr lang="ru-RU" sz="4800" b="1" dirty="0">
              <a:solidFill>
                <a:schemeClr val="accent6">
                  <a:lumMod val="75000"/>
                </a:schemeClr>
              </a:solidFill>
              <a:latin typeface="Monotype Corsiva" panose="03010101010201010101" pitchFamily="66" charset="0"/>
            </a:endParaRPr>
          </a:p>
        </p:txBody>
      </p:sp>
      <p:sp>
        <p:nvSpPr>
          <p:cNvPr id="3" name="Подзаголовок 2"/>
          <p:cNvSpPr>
            <a:spLocks noGrp="1"/>
          </p:cNvSpPr>
          <p:nvPr>
            <p:ph type="subTitle" idx="1"/>
          </p:nvPr>
        </p:nvSpPr>
        <p:spPr>
          <a:xfrm>
            <a:off x="1547664" y="2100487"/>
            <a:ext cx="7200800" cy="2736304"/>
          </a:xfrm>
        </p:spPr>
        <p:txBody>
          <a:bodyPr>
            <a:noAutofit/>
          </a:bodyPr>
          <a:lstStyle/>
          <a:p>
            <a:pPr algn="r"/>
            <a:r>
              <a:rPr lang="ru-RU" sz="1600" dirty="0" smtClean="0">
                <a:solidFill>
                  <a:srgbClr val="B51B35"/>
                </a:solidFill>
                <a:latin typeface="Monotype Corsiva" panose="03010101010201010101" pitchFamily="66" charset="0"/>
              </a:rPr>
              <a:t>Бывают птицы разными:</a:t>
            </a:r>
          </a:p>
          <a:p>
            <a:pPr algn="r"/>
            <a:r>
              <a:rPr lang="ru-RU" sz="1600" dirty="0" smtClean="0">
                <a:solidFill>
                  <a:srgbClr val="B51B35"/>
                </a:solidFill>
                <a:latin typeface="Monotype Corsiva" panose="03010101010201010101" pitchFamily="66" charset="0"/>
              </a:rPr>
              <a:t>Одни боятся вьюг</a:t>
            </a:r>
          </a:p>
          <a:p>
            <a:pPr algn="r"/>
            <a:r>
              <a:rPr lang="ru-RU" sz="1600" dirty="0" smtClean="0">
                <a:solidFill>
                  <a:srgbClr val="B51B35"/>
                </a:solidFill>
                <a:latin typeface="Monotype Corsiva" panose="03010101010201010101" pitchFamily="66" charset="0"/>
              </a:rPr>
              <a:t>И улетают на зиму</a:t>
            </a:r>
          </a:p>
          <a:p>
            <a:pPr algn="r"/>
            <a:r>
              <a:rPr lang="ru-RU" sz="1600" dirty="0" smtClean="0">
                <a:solidFill>
                  <a:srgbClr val="B51B35"/>
                </a:solidFill>
                <a:latin typeface="Monotype Corsiva" panose="03010101010201010101" pitchFamily="66" charset="0"/>
              </a:rPr>
              <a:t>На добрый, тёплый юг.</a:t>
            </a:r>
          </a:p>
          <a:p>
            <a:pPr algn="r"/>
            <a:r>
              <a:rPr lang="ru-RU" sz="1600" dirty="0" smtClean="0">
                <a:solidFill>
                  <a:srgbClr val="B51B35"/>
                </a:solidFill>
                <a:latin typeface="Monotype Corsiva" panose="03010101010201010101" pitchFamily="66" charset="0"/>
              </a:rPr>
              <a:t>Другие, те народ иной:</a:t>
            </a:r>
          </a:p>
          <a:p>
            <a:pPr algn="r"/>
            <a:r>
              <a:rPr lang="ru-RU" sz="1600" dirty="0" smtClean="0">
                <a:solidFill>
                  <a:srgbClr val="B51B35"/>
                </a:solidFill>
                <a:latin typeface="Monotype Corsiva" panose="03010101010201010101" pitchFamily="66" charset="0"/>
              </a:rPr>
              <a:t>В мороз над лесом кружат,</a:t>
            </a:r>
          </a:p>
          <a:p>
            <a:pPr algn="r"/>
            <a:r>
              <a:rPr lang="ru-RU" sz="1600" dirty="0" smtClean="0">
                <a:solidFill>
                  <a:srgbClr val="B51B35"/>
                </a:solidFill>
                <a:latin typeface="Monotype Corsiva" panose="03010101010201010101" pitchFamily="66" charset="0"/>
              </a:rPr>
              <a:t>Для них разлука с родиной</a:t>
            </a:r>
          </a:p>
          <a:p>
            <a:pPr algn="r"/>
            <a:r>
              <a:rPr lang="ru-RU" sz="1600" dirty="0" smtClean="0">
                <a:solidFill>
                  <a:srgbClr val="B51B35"/>
                </a:solidFill>
                <a:latin typeface="Monotype Corsiva" panose="03010101010201010101" pitchFamily="66" charset="0"/>
              </a:rPr>
              <a:t>Страшнее лютой стужи.</a:t>
            </a:r>
          </a:p>
          <a:p>
            <a:pPr algn="r"/>
            <a:r>
              <a:rPr lang="ru-RU" sz="1600" dirty="0" smtClean="0">
                <a:solidFill>
                  <a:srgbClr val="B51B35"/>
                </a:solidFill>
                <a:latin typeface="Monotype Corsiva" panose="03010101010201010101" pitchFamily="66" charset="0"/>
              </a:rPr>
              <a:t>К. </a:t>
            </a:r>
            <a:r>
              <a:rPr lang="ru-RU" sz="1600" dirty="0" err="1" smtClean="0">
                <a:solidFill>
                  <a:srgbClr val="B51B35"/>
                </a:solidFill>
                <a:latin typeface="Monotype Corsiva" panose="03010101010201010101" pitchFamily="66" charset="0"/>
              </a:rPr>
              <a:t>Мухаммади</a:t>
            </a:r>
            <a:endParaRPr lang="ru-RU" sz="1600" dirty="0" smtClean="0">
              <a:solidFill>
                <a:srgbClr val="B51B35"/>
              </a:solidFill>
              <a:latin typeface="Monotype Corsiva" panose="03010101010201010101" pitchFamily="66" charset="0"/>
            </a:endParaRPr>
          </a:p>
          <a:p>
            <a:pPr algn="r"/>
            <a:endParaRPr lang="ru-RU" sz="1600" dirty="0">
              <a:solidFill>
                <a:schemeClr val="accent1">
                  <a:lumMod val="75000"/>
                </a:schemeClr>
              </a:solidFill>
              <a:latin typeface="Monotype Corsiva" panose="03010101010201010101" pitchFamily="66" charset="0"/>
            </a:endParaRPr>
          </a:p>
          <a:p>
            <a:pPr algn="r"/>
            <a:endParaRPr lang="ru-RU" sz="1600" dirty="0" smtClean="0">
              <a:solidFill>
                <a:srgbClr val="B51B35"/>
              </a:solidFill>
              <a:latin typeface="Monotype Corsiva" panose="03010101010201010101" pitchFamily="66" charset="0"/>
            </a:endParaRPr>
          </a:p>
          <a:p>
            <a:pPr algn="r"/>
            <a:endParaRPr lang="ru-RU" sz="1600" dirty="0" smtClean="0">
              <a:solidFill>
                <a:srgbClr val="B51B35"/>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7544" y="1772816"/>
            <a:ext cx="4953744" cy="3715308"/>
          </a:xfrm>
          <a:prstGeom prst="rect">
            <a:avLst/>
          </a:prstGeom>
          <a:ln>
            <a:noFill/>
          </a:ln>
          <a:effectLst>
            <a:softEdge rad="112500"/>
          </a:effectLst>
        </p:spPr>
      </p:pic>
    </p:spTree>
    <p:extLst>
      <p:ext uri="{BB962C8B-B14F-4D97-AF65-F5344CB8AC3E}">
        <p14:creationId xmlns:p14="http://schemas.microsoft.com/office/powerpoint/2010/main" xmlns="" val="70696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195736" y="260648"/>
            <a:ext cx="5486400" cy="566738"/>
          </a:xfrm>
        </p:spPr>
        <p:txBody>
          <a:bodyPr>
            <a:noAutofit/>
          </a:bodyPr>
          <a:lstStyle/>
          <a:p>
            <a:pPr algn="ctr"/>
            <a:r>
              <a:rPr lang="ru-RU" sz="4000" dirty="0" smtClean="0">
                <a:solidFill>
                  <a:srgbClr val="B51B35"/>
                </a:solidFill>
                <a:latin typeface="Monotype Corsiva" panose="03010101010201010101" pitchFamily="66" charset="0"/>
              </a:rPr>
              <a:t>Свиристель</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635896" y="908720"/>
            <a:ext cx="5379839" cy="4034879"/>
          </a:xfrm>
          <a:prstGeom prst="rect">
            <a:avLst/>
          </a:prstGeom>
          <a:ln>
            <a:noFill/>
          </a:ln>
          <a:effectLst>
            <a:softEdge rad="112500"/>
          </a:effectLst>
        </p:spPr>
      </p:pic>
      <p:sp>
        <p:nvSpPr>
          <p:cNvPr id="4" name="Текст 3"/>
          <p:cNvSpPr>
            <a:spLocks noGrp="1"/>
          </p:cNvSpPr>
          <p:nvPr>
            <p:ph type="body" sz="half" idx="2"/>
          </p:nvPr>
        </p:nvSpPr>
        <p:spPr>
          <a:xfrm>
            <a:off x="179512" y="908720"/>
            <a:ext cx="3384376" cy="3816424"/>
          </a:xfrm>
        </p:spPr>
        <p:txBody>
          <a:bodyPr>
            <a:normAutofit fontScale="25000" lnSpcReduction="20000"/>
          </a:bodyPr>
          <a:lstStyle/>
          <a:p>
            <a:pPr algn="ctr">
              <a:lnSpc>
                <a:spcPct val="115000"/>
              </a:lnSpc>
              <a:spcAft>
                <a:spcPts val="1000"/>
              </a:spcAft>
            </a:pPr>
            <a:endParaRPr lang="ru-RU" sz="64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6400" b="1" dirty="0" smtClean="0">
                <a:solidFill>
                  <a:srgbClr val="B51B35"/>
                </a:solidFill>
                <a:latin typeface="Monotype Corsiva" panose="03010101010201010101" pitchFamily="66" charset="0"/>
                <a:ea typeface="Calibri"/>
                <a:cs typeface="Times New Roman"/>
              </a:rPr>
              <a:t>Свиристель </a:t>
            </a:r>
            <a:r>
              <a:rPr lang="ru-RU" sz="6400" b="1" dirty="0">
                <a:solidFill>
                  <a:srgbClr val="B51B35"/>
                </a:solidFill>
                <a:latin typeface="Monotype Corsiva" panose="03010101010201010101" pitchFamily="66" charset="0"/>
                <a:ea typeface="Calibri"/>
                <a:cs typeface="Times New Roman"/>
              </a:rPr>
              <a:t>- лесной красавец В теплое время годы эти пернатые живут в лесах и радуют слух веселыми песнями со свистом (вот поэтому их и называют свиристелями). Вид у птиц очень нарядный: их розовый хохолок и хвост заметны издалека. Зимой свиристелям сложно приходится в лесу. Поэтому они собираются в стаи и стараются перебраться поближе к людям. Известно, что свиристели очень прожорливы. Поэтому еды им нужно много. Летом такие птицы с удовольствием кушают насекомых, зимой же переходят на более простой корм. Угостить лесных красавцев можно ягодами, семечками или орехами. Они с удовольствием все съедят и обязательно вернутся к кормушке.</a:t>
            </a:r>
          </a:p>
          <a:p>
            <a:endParaRPr lang="ru-RU" dirty="0"/>
          </a:p>
        </p:txBody>
      </p:sp>
    </p:spTree>
    <p:extLst>
      <p:ext uri="{BB962C8B-B14F-4D97-AF65-F5344CB8AC3E}">
        <p14:creationId xmlns:p14="http://schemas.microsoft.com/office/powerpoint/2010/main" xmlns="" val="145114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627784" y="188640"/>
            <a:ext cx="5486400" cy="566738"/>
          </a:xfrm>
        </p:spPr>
        <p:txBody>
          <a:bodyPr>
            <a:noAutofit/>
          </a:bodyPr>
          <a:lstStyle/>
          <a:p>
            <a:pPr algn="ctr"/>
            <a:r>
              <a:rPr lang="ru-RU" sz="4000" dirty="0" smtClean="0">
                <a:solidFill>
                  <a:srgbClr val="B51B35"/>
                </a:solidFill>
                <a:latin typeface="Monotype Corsiva" panose="03010101010201010101" pitchFamily="66" charset="0"/>
              </a:rPr>
              <a:t>Синичка</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491880" y="1052736"/>
            <a:ext cx="5486400" cy="4114800"/>
          </a:xfrm>
          <a:prstGeom prst="rect">
            <a:avLst/>
          </a:prstGeom>
          <a:ln>
            <a:noFill/>
          </a:ln>
          <a:effectLst>
            <a:softEdge rad="112500"/>
          </a:effectLst>
        </p:spPr>
      </p:pic>
      <p:sp>
        <p:nvSpPr>
          <p:cNvPr id="4" name="Текст 3"/>
          <p:cNvSpPr>
            <a:spLocks noGrp="1"/>
          </p:cNvSpPr>
          <p:nvPr>
            <p:ph type="body" sz="half" idx="2"/>
          </p:nvPr>
        </p:nvSpPr>
        <p:spPr>
          <a:xfrm>
            <a:off x="179512" y="980728"/>
            <a:ext cx="3240360" cy="804862"/>
          </a:xfrm>
        </p:spPr>
        <p:txBody>
          <a:bodyPr>
            <a:normAutofit fontScale="25000" lnSpcReduction="20000"/>
          </a:bodyPr>
          <a:lstStyle/>
          <a:p>
            <a:pPr algn="ctr">
              <a:lnSpc>
                <a:spcPct val="115000"/>
              </a:lnSpc>
              <a:spcAft>
                <a:spcPts val="1000"/>
              </a:spcAft>
            </a:pPr>
            <a:endParaRPr lang="ru-RU" sz="64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6400" b="1" dirty="0" smtClean="0">
                <a:solidFill>
                  <a:srgbClr val="B51B35"/>
                </a:solidFill>
                <a:latin typeface="Monotype Corsiva" panose="03010101010201010101" pitchFamily="66" charset="0"/>
                <a:ea typeface="Calibri"/>
                <a:cs typeface="Times New Roman"/>
              </a:rPr>
              <a:t>Синица </a:t>
            </a:r>
            <a:r>
              <a:rPr lang="ru-RU" sz="6400" b="1" dirty="0">
                <a:solidFill>
                  <a:srgbClr val="B51B35"/>
                </a:solidFill>
                <a:latin typeface="Monotype Corsiva" panose="03010101010201010101" pitchFamily="66" charset="0"/>
                <a:ea typeface="Calibri"/>
                <a:cs typeface="Times New Roman"/>
              </a:rPr>
              <a:t>- ловкая и яркая птичка Желтые грудки синиц зимой в России можно увидеть повсюду. Ведь этой шустрой птичке в морозы приходится особенно трудно. Запасов на зиму она не делает, поэтому старается держаться поближе к человеческому жилью. Синички - постоянные посетители кормушек. Особенно они любят сало, которое сразу же хватают и уносят в клюве. Можно накормить маленьких пташек семечками или сухофруктами. Синицы быстро привыкают к вкусной еде и регулярно навещают того, кто дает им вкусное угощение. А еще вместе с ними можно отпраздновать веселый праздник наступления весны - Синичкин день</a:t>
            </a:r>
          </a:p>
          <a:p>
            <a:endParaRPr lang="ru-RU" dirty="0"/>
          </a:p>
        </p:txBody>
      </p:sp>
    </p:spTree>
    <p:extLst>
      <p:ext uri="{BB962C8B-B14F-4D97-AF65-F5344CB8AC3E}">
        <p14:creationId xmlns:p14="http://schemas.microsoft.com/office/powerpoint/2010/main" xmlns="" val="237488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843808" y="404664"/>
            <a:ext cx="5486400" cy="576064"/>
          </a:xfrm>
        </p:spPr>
        <p:txBody>
          <a:bodyPr>
            <a:normAutofit fontScale="90000"/>
          </a:bodyPr>
          <a:lstStyle/>
          <a:p>
            <a:pPr algn="ctr"/>
            <a:r>
              <a:rPr lang="ru-RU" sz="4000" dirty="0" smtClean="0">
                <a:solidFill>
                  <a:schemeClr val="accent1">
                    <a:lumMod val="50000"/>
                  </a:schemeClr>
                </a:solidFill>
                <a:latin typeface="Monotype Corsiva" panose="03010101010201010101" pitchFamily="66" charset="0"/>
              </a:rPr>
              <a:t/>
            </a:r>
            <a:br>
              <a:rPr lang="ru-RU" sz="4000" dirty="0" smtClean="0">
                <a:solidFill>
                  <a:schemeClr val="accent1">
                    <a:lumMod val="50000"/>
                  </a:schemeClr>
                </a:solidFill>
                <a:latin typeface="Monotype Corsiva" panose="03010101010201010101" pitchFamily="66" charset="0"/>
              </a:rPr>
            </a:br>
            <a:r>
              <a:rPr lang="ru-RU" sz="4000" dirty="0">
                <a:solidFill>
                  <a:schemeClr val="accent1">
                    <a:lumMod val="50000"/>
                  </a:schemeClr>
                </a:solidFill>
                <a:latin typeface="Monotype Corsiva" panose="03010101010201010101" pitchFamily="66" charset="0"/>
              </a:rPr>
              <a:t/>
            </a:r>
            <a:br>
              <a:rPr lang="ru-RU" sz="4000" dirty="0">
                <a:solidFill>
                  <a:schemeClr val="accent1">
                    <a:lumMod val="50000"/>
                  </a:schemeClr>
                </a:solidFill>
                <a:latin typeface="Monotype Corsiva" panose="03010101010201010101" pitchFamily="66" charset="0"/>
              </a:rPr>
            </a:br>
            <a:r>
              <a:rPr lang="ru-RU" sz="4000" dirty="0" smtClean="0">
                <a:solidFill>
                  <a:schemeClr val="accent1">
                    <a:lumMod val="50000"/>
                  </a:schemeClr>
                </a:solidFill>
                <a:latin typeface="Monotype Corsiva" panose="03010101010201010101" pitchFamily="66" charset="0"/>
              </a:rPr>
              <a:t/>
            </a:r>
            <a:br>
              <a:rPr lang="ru-RU" sz="4000" dirty="0" smtClean="0">
                <a:solidFill>
                  <a:schemeClr val="accent1">
                    <a:lumMod val="50000"/>
                  </a:schemeClr>
                </a:solidFill>
                <a:latin typeface="Monotype Corsiva" panose="03010101010201010101" pitchFamily="66" charset="0"/>
              </a:rPr>
            </a:br>
            <a:r>
              <a:rPr lang="ru-RU" sz="4000" dirty="0">
                <a:solidFill>
                  <a:schemeClr val="accent1">
                    <a:lumMod val="50000"/>
                  </a:schemeClr>
                </a:solidFill>
                <a:latin typeface="Monotype Corsiva" panose="03010101010201010101" pitchFamily="66" charset="0"/>
              </a:rPr>
              <a:t/>
            </a:r>
            <a:br>
              <a:rPr lang="ru-RU" sz="4000" dirty="0">
                <a:solidFill>
                  <a:schemeClr val="accent1">
                    <a:lumMod val="50000"/>
                  </a:schemeClr>
                </a:solidFill>
                <a:latin typeface="Monotype Corsiva" panose="03010101010201010101" pitchFamily="66" charset="0"/>
              </a:rPr>
            </a:br>
            <a:r>
              <a:rPr lang="ru-RU" sz="4000" dirty="0" smtClean="0">
                <a:solidFill>
                  <a:schemeClr val="accent1">
                    <a:lumMod val="50000"/>
                  </a:schemeClr>
                </a:solidFill>
                <a:latin typeface="Monotype Corsiva" panose="03010101010201010101" pitchFamily="66" charset="0"/>
              </a:rPr>
              <a:t/>
            </a:r>
            <a:br>
              <a:rPr lang="ru-RU" sz="4000" dirty="0" smtClean="0">
                <a:solidFill>
                  <a:schemeClr val="accent1">
                    <a:lumMod val="50000"/>
                  </a:schemeClr>
                </a:solidFill>
                <a:latin typeface="Monotype Corsiva" panose="03010101010201010101" pitchFamily="66" charset="0"/>
              </a:rPr>
            </a:br>
            <a:r>
              <a:rPr lang="ru-RU" sz="4400" dirty="0" smtClean="0">
                <a:solidFill>
                  <a:srgbClr val="B51B35"/>
                </a:solidFill>
                <a:latin typeface="Monotype Corsiva" panose="03010101010201010101" pitchFamily="66" charset="0"/>
              </a:rPr>
              <a:t>Снегирь</a:t>
            </a:r>
            <a:r>
              <a:rPr lang="ru-RU" dirty="0" smtClean="0"/>
              <a:t/>
            </a:r>
            <a:br>
              <a:rPr lang="ru-RU" dirty="0" smtClean="0"/>
            </a:br>
            <a:endParaRPr lang="ru-RU" dirty="0"/>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347864" y="764704"/>
            <a:ext cx="5520156" cy="4140117"/>
          </a:xfrm>
          <a:prstGeom prst="rect">
            <a:avLst/>
          </a:prstGeom>
          <a:ln>
            <a:noFill/>
          </a:ln>
          <a:effectLst>
            <a:softEdge rad="112500"/>
          </a:effectLst>
        </p:spPr>
      </p:pic>
      <p:sp>
        <p:nvSpPr>
          <p:cNvPr id="4" name="Текст 3"/>
          <p:cNvSpPr>
            <a:spLocks noGrp="1"/>
          </p:cNvSpPr>
          <p:nvPr>
            <p:ph type="body" sz="half" idx="2"/>
          </p:nvPr>
        </p:nvSpPr>
        <p:spPr>
          <a:xfrm>
            <a:off x="179512" y="1124744"/>
            <a:ext cx="3024336" cy="4824536"/>
          </a:xfrm>
        </p:spPr>
        <p:txBody>
          <a:bodyPr>
            <a:normAutofit fontScale="32500" lnSpcReduction="20000"/>
          </a:bodyPr>
          <a:lstStyle/>
          <a:p>
            <a:pPr algn="ctr">
              <a:lnSpc>
                <a:spcPct val="115000"/>
              </a:lnSpc>
              <a:spcAft>
                <a:spcPts val="1000"/>
              </a:spcAft>
            </a:pPr>
            <a:r>
              <a:rPr lang="ru-RU" sz="4900" b="1" dirty="0">
                <a:solidFill>
                  <a:srgbClr val="B51B35"/>
                </a:solidFill>
                <a:latin typeface="Monotype Corsiva" panose="03010101010201010101" pitchFamily="66" charset="0"/>
                <a:ea typeface="Calibri"/>
                <a:cs typeface="Times New Roman"/>
              </a:rPr>
              <a:t>Снегирь - зимний гость Эту птицу можно увидеть на улице или в лесу только зимой. Потому она и называется "снегирь", ведь прилетает в наши края после первых снегопадов. Часто этих нарядных пернатых рисуют на новогодних открытках. Ведь выглядят снегири очень красиво: их красная грудка выделяется на фоне сугробов и опавших деревьев. Едят эти птицы семена и орехи, но больше всего любят ягоды. Поэтому чаще всего снегирей можно найти на рябиновых деревьях или яблонях. С удовольствием прилетают они и к кормушкам.</a:t>
            </a:r>
          </a:p>
          <a:p>
            <a:endParaRPr lang="ru-RU" dirty="0"/>
          </a:p>
        </p:txBody>
      </p:sp>
    </p:spTree>
    <p:extLst>
      <p:ext uri="{BB962C8B-B14F-4D97-AF65-F5344CB8AC3E}">
        <p14:creationId xmlns:p14="http://schemas.microsoft.com/office/powerpoint/2010/main" xmlns="" val="313467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843808" y="188640"/>
            <a:ext cx="5486400" cy="566738"/>
          </a:xfrm>
        </p:spPr>
        <p:txBody>
          <a:bodyPr>
            <a:noAutofit/>
          </a:bodyPr>
          <a:lstStyle/>
          <a:p>
            <a:pPr algn="ctr"/>
            <a:r>
              <a:rPr lang="ru-RU" sz="4000" dirty="0" smtClean="0">
                <a:solidFill>
                  <a:srgbClr val="B51B35"/>
                </a:solidFill>
                <a:latin typeface="Monotype Corsiva" panose="03010101010201010101" pitchFamily="66" charset="0"/>
              </a:rPr>
              <a:t>Сорока</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563888" y="1124744"/>
            <a:ext cx="5486400" cy="4114800"/>
          </a:xfrm>
          <a:prstGeom prst="rect">
            <a:avLst/>
          </a:prstGeom>
          <a:ln>
            <a:noFill/>
          </a:ln>
          <a:effectLst>
            <a:softEdge rad="112500"/>
          </a:effectLst>
        </p:spPr>
      </p:pic>
      <p:sp>
        <p:nvSpPr>
          <p:cNvPr id="4" name="Текст 3"/>
          <p:cNvSpPr>
            <a:spLocks noGrp="1"/>
          </p:cNvSpPr>
          <p:nvPr>
            <p:ph type="body" sz="half" idx="2"/>
          </p:nvPr>
        </p:nvSpPr>
        <p:spPr>
          <a:xfrm>
            <a:off x="107504" y="980728"/>
            <a:ext cx="3168352" cy="4680520"/>
          </a:xfrm>
        </p:spPr>
        <p:txBody>
          <a:bodyPr>
            <a:noAutofit/>
          </a:bodyPr>
          <a:lstStyle/>
          <a:p>
            <a:pPr algn="ctr">
              <a:lnSpc>
                <a:spcPct val="115000"/>
              </a:lnSpc>
              <a:spcAft>
                <a:spcPts val="1000"/>
              </a:spcAft>
            </a:pPr>
            <a:r>
              <a:rPr lang="ru-RU" sz="1600" b="1" dirty="0">
                <a:solidFill>
                  <a:srgbClr val="B51B35"/>
                </a:solidFill>
                <a:latin typeface="Monotype Corsiva" panose="03010101010201010101" pitchFamily="66" charset="0"/>
                <a:ea typeface="Calibri"/>
                <a:cs typeface="Times New Roman"/>
              </a:rPr>
              <a:t>Сорока - прожорливая воровка Сороки любят все яркое и блестящее и часто прячут в своих гнездах целую коллекцию украденных "драгоценностей". Может быть, именно поэтому они стараются не улетать далеко от мест своего обитания: боятся, как бы кто-нибудь не забрал назад найденное зеркальце или обертку от конфеты. Но зимой и сорокам приходится сложно. Поэтому они рискуют улетать подальше от гнезда, чтобы проверить, есть ли еда в кормушках. Шумные птицы быстро хватают лакомые кусочки и спешат домой, к родному гнезду.</a:t>
            </a:r>
          </a:p>
          <a:p>
            <a:endParaRPr lang="ru-RU" sz="1600" b="1" dirty="0">
              <a:solidFill>
                <a:srgbClr val="B51B35"/>
              </a:solidFill>
            </a:endParaRPr>
          </a:p>
        </p:txBody>
      </p:sp>
    </p:spTree>
    <p:extLst>
      <p:ext uri="{BB962C8B-B14F-4D97-AF65-F5344CB8AC3E}">
        <p14:creationId xmlns:p14="http://schemas.microsoft.com/office/powerpoint/2010/main" xmlns="" val="225519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332656"/>
            <a:ext cx="8568952" cy="1440160"/>
          </a:xfrm>
        </p:spPr>
        <p:txBody>
          <a:bodyPr>
            <a:normAutofit/>
          </a:bodyPr>
          <a:lstStyle/>
          <a:p>
            <a:pPr algn="ctr"/>
            <a:r>
              <a:rPr lang="ru-RU" sz="4400" dirty="0" smtClean="0">
                <a:solidFill>
                  <a:srgbClr val="B51B35"/>
                </a:solidFill>
                <a:latin typeface="Monotype Corsiva" panose="03010101010201010101" pitchFamily="66" charset="0"/>
              </a:rPr>
              <a:t>Как живут птицы зимой?</a:t>
            </a:r>
            <a:endParaRPr lang="ru-RU" sz="4400"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722313" y="1700808"/>
            <a:ext cx="7772400" cy="3024336"/>
          </a:xfrm>
        </p:spPr>
        <p:txBody>
          <a:bodyPr>
            <a:noAutofit/>
          </a:bodyPr>
          <a:lstStyle/>
          <a:p>
            <a:pPr algn="ctr"/>
            <a:r>
              <a:rPr lang="ru-RU" sz="3600" b="1" dirty="0" smtClean="0">
                <a:solidFill>
                  <a:srgbClr val="7030A0"/>
                </a:solidFill>
                <a:latin typeface="Monotype Corsiva" panose="03010101010201010101" pitchFamily="66" charset="0"/>
              </a:rPr>
              <a:t>Птицы к зиме меняют оперение на более тёплое и густое, и более длинное. Между пёрышками у птиц – воздух. Он не подпускает холод и задерживает тепло. Вот птички и не мёрзнут.</a:t>
            </a:r>
            <a:endParaRPr lang="ru-RU" sz="3600" b="1" dirty="0">
              <a:solidFill>
                <a:srgbClr val="7030A0"/>
              </a:solidFill>
              <a:latin typeface="Monotype Corsiva" panose="03010101010201010101" pitchFamily="66" charset="0"/>
            </a:endParaRPr>
          </a:p>
        </p:txBody>
      </p:sp>
    </p:spTree>
    <p:extLst>
      <p:ext uri="{BB962C8B-B14F-4D97-AF65-F5344CB8AC3E}">
        <p14:creationId xmlns:p14="http://schemas.microsoft.com/office/powerpoint/2010/main" xmlns="" val="215507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547664" y="5661248"/>
            <a:ext cx="5486400" cy="566738"/>
          </a:xfrm>
        </p:spPr>
        <p:txBody>
          <a:bodyPr/>
          <a:lstStyle/>
          <a:p>
            <a:endParaRPr lang="ru-RU"/>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107504" y="260648"/>
            <a:ext cx="4512502" cy="3384376"/>
          </a:xfrm>
          <a:prstGeom prst="rect">
            <a:avLst/>
          </a:prstGeom>
          <a:ln>
            <a:noFill/>
          </a:ln>
          <a:effectLst>
            <a:softEdge rad="112500"/>
          </a:effectLst>
        </p:spPr>
      </p:pic>
      <p:sp>
        <p:nvSpPr>
          <p:cNvPr id="4" name="Текст 3"/>
          <p:cNvSpPr>
            <a:spLocks noGrp="1"/>
          </p:cNvSpPr>
          <p:nvPr>
            <p:ph type="body" sz="half" idx="2"/>
          </p:nvPr>
        </p:nvSpPr>
        <p:spPr>
          <a:xfrm>
            <a:off x="467544" y="4077072"/>
            <a:ext cx="7848872" cy="2023120"/>
          </a:xfrm>
        </p:spPr>
        <p:txBody>
          <a:bodyPr>
            <a:noAutofit/>
          </a:bodyPr>
          <a:lstStyle/>
          <a:p>
            <a:pPr algn="ctr"/>
            <a:r>
              <a:rPr lang="ru-RU" sz="2400" b="1" dirty="0" smtClean="0">
                <a:solidFill>
                  <a:srgbClr val="7030A0"/>
                </a:solidFill>
                <a:latin typeface="Monotype Corsiva" panose="03010101010201010101" pitchFamily="66" charset="0"/>
              </a:rPr>
              <a:t>В мороз птицы не летают, а сидят нахохлившись. Они распушаться, приумолкнут. Оказывается, птицы не летают в мороз, потому что в полёте она мёрзнет намного быстрее. Когда птички нахохлились, они становятся похожими на пушистые шарики. В эту пору им очень нужно помогать – подкармливать. Иначе птички могут погибнуть.</a:t>
            </a:r>
            <a:endParaRPr lang="ru-RU" sz="1800" b="1" dirty="0">
              <a:solidFill>
                <a:srgbClr val="7030A0"/>
              </a:solidFill>
              <a:latin typeface="Monotype Corsiva" panose="03010101010201010101" pitchFamily="66" charset="0"/>
            </a:endParaRPr>
          </a:p>
        </p:txBody>
      </p:sp>
      <p:pic>
        <p:nvPicPr>
          <p:cNvPr id="6" name="Рисунок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78806" y="260648"/>
            <a:ext cx="4617471" cy="3312368"/>
          </a:xfrm>
          <a:prstGeom prst="rect">
            <a:avLst/>
          </a:prstGeom>
          <a:ln>
            <a:noFill/>
          </a:ln>
          <a:effectLst>
            <a:softEdge rad="112500"/>
          </a:effectLst>
        </p:spPr>
      </p:pic>
    </p:spTree>
    <p:extLst>
      <p:ext uri="{BB962C8B-B14F-4D97-AF65-F5344CB8AC3E}">
        <p14:creationId xmlns:p14="http://schemas.microsoft.com/office/powerpoint/2010/main" xmlns="" val="2937969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957392"/>
          </a:xfrm>
          <a:prstGeom prst="rect">
            <a:avLst/>
          </a:prstGeom>
        </p:spPr>
      </p:pic>
      <p:sp>
        <p:nvSpPr>
          <p:cNvPr id="2" name="Заголовок 1"/>
          <p:cNvSpPr>
            <a:spLocks noGrp="1"/>
          </p:cNvSpPr>
          <p:nvPr>
            <p:ph type="title"/>
          </p:nvPr>
        </p:nvSpPr>
        <p:spPr>
          <a:xfrm>
            <a:off x="395536" y="188640"/>
            <a:ext cx="8229600" cy="1749988"/>
          </a:xfrm>
        </p:spPr>
        <p:txBody>
          <a:bodyPr>
            <a:noAutofit/>
          </a:bodyPr>
          <a:lstStyle/>
          <a:p>
            <a:r>
              <a:rPr lang="ru-RU" sz="2000" b="1" dirty="0" smtClean="0">
                <a:solidFill>
                  <a:srgbClr val="7030A0"/>
                </a:solidFill>
                <a:latin typeface="Monotype Corsiva" panose="03010101010201010101" pitchFamily="66" charset="0"/>
              </a:rPr>
              <a:t>А ещё в зимние морозы можно увидеть, как птичка стоит то на одной, то на другой ножке. Зачем же птичке это нужно? Это она обогревает свои ножки в пёрышках, поднимая их с холодной земли. Так птички греются. </a:t>
            </a:r>
            <a:br>
              <a:rPr lang="ru-RU" sz="2000" b="1" dirty="0" smtClean="0">
                <a:solidFill>
                  <a:srgbClr val="7030A0"/>
                </a:solidFill>
                <a:latin typeface="Monotype Corsiva" panose="03010101010201010101" pitchFamily="66" charset="0"/>
              </a:rPr>
            </a:br>
            <a:r>
              <a:rPr lang="ru-RU" sz="2000" b="1" dirty="0" smtClean="0">
                <a:solidFill>
                  <a:srgbClr val="7030A0"/>
                </a:solidFill>
                <a:latin typeface="Monotype Corsiva" panose="03010101010201010101" pitchFamily="66" charset="0"/>
              </a:rPr>
              <a:t>Зимующие прячутся в дуплах, в густых ёлках, тесно прижимаются друг к другу и прячут клювики под крылышки для тепла.</a:t>
            </a:r>
            <a:endParaRPr lang="ru-RU" sz="2000" b="1" dirty="0">
              <a:solidFill>
                <a:srgbClr val="7030A0"/>
              </a:solidFill>
              <a:latin typeface="Monotype Corsiva" panose="03010101010201010101" pitchFamily="66"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59632" y="1938628"/>
            <a:ext cx="6480720" cy="4860541"/>
          </a:xfrm>
          <a:prstGeom prst="rect">
            <a:avLst/>
          </a:prstGeom>
          <a:ln>
            <a:noFill/>
          </a:ln>
          <a:effectLst>
            <a:softEdge rad="112500"/>
          </a:effectLst>
        </p:spPr>
      </p:pic>
    </p:spTree>
    <p:extLst>
      <p:ext uri="{BB962C8B-B14F-4D97-AF65-F5344CB8AC3E}">
        <p14:creationId xmlns:p14="http://schemas.microsoft.com/office/powerpoint/2010/main" xmlns="" val="1831470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23528" y="332656"/>
            <a:ext cx="8492480" cy="1650107"/>
          </a:xfrm>
        </p:spPr>
        <p:txBody>
          <a:bodyPr>
            <a:prstTxWarp prst="textWave1">
              <a:avLst>
                <a:gd name="adj1" fmla="val 12500"/>
                <a:gd name="adj2" fmla="val 218"/>
              </a:avLst>
            </a:prstTxWarp>
          </a:bodyPr>
          <a:lstStyle/>
          <a:p>
            <a:r>
              <a:rPr lang="ru-RU" dirty="0" smtClean="0">
                <a:solidFill>
                  <a:srgbClr val="B51B35"/>
                </a:solidFill>
              </a:rPr>
              <a:t>Помогайте птицам!</a:t>
            </a:r>
            <a:endParaRPr lang="ru-RU" dirty="0">
              <a:solidFill>
                <a:srgbClr val="B51B35"/>
              </a:solidFill>
            </a:endParaRPr>
          </a:p>
        </p:txBody>
      </p:sp>
      <p:sp>
        <p:nvSpPr>
          <p:cNvPr id="3" name="Текст 2"/>
          <p:cNvSpPr>
            <a:spLocks noGrp="1"/>
          </p:cNvSpPr>
          <p:nvPr>
            <p:ph type="body" idx="1"/>
          </p:nvPr>
        </p:nvSpPr>
        <p:spPr>
          <a:xfrm>
            <a:off x="685800" y="4365104"/>
            <a:ext cx="7772400" cy="1500187"/>
          </a:xfrm>
        </p:spPr>
        <p:txBody>
          <a:bodyPr>
            <a:noAutofit/>
          </a:bodyPr>
          <a:lstStyle/>
          <a:p>
            <a:pPr algn="ctr"/>
            <a:r>
              <a:rPr lang="ru-RU" sz="2800" b="1" dirty="0">
                <a:solidFill>
                  <a:srgbClr val="7030A0"/>
                </a:solidFill>
                <a:latin typeface="Monotype Corsiva" panose="03010101010201010101" pitchFamily="66" charset="0"/>
              </a:rPr>
              <a:t>Зима – очень тяжелое время года для птиц. Холодно и голодно им. Из-за холода птицы теряют много тепла. Как же им согреться? Для того чтобы согреться птицам необходимо много есть, и еды им нужно зимой намного больше чем летом</a:t>
            </a:r>
            <a:r>
              <a:rPr lang="ru-RU" sz="2800" b="1" dirty="0" smtClean="0">
                <a:solidFill>
                  <a:srgbClr val="7030A0"/>
                </a:solidFill>
                <a:latin typeface="Monotype Corsiva" panose="03010101010201010101" pitchFamily="66" charset="0"/>
              </a:rPr>
              <a:t>. </a:t>
            </a:r>
            <a:r>
              <a:rPr lang="ru-RU" sz="2800" b="1" dirty="0">
                <a:solidFill>
                  <a:srgbClr val="7030A0"/>
                </a:solidFill>
                <a:latin typeface="Monotype Corsiva" panose="03010101010201010101" pitchFamily="66" charset="0"/>
              </a:rPr>
              <a:t>Они прилетают к нашим жилищам за помощью. И мы с вами должны помочь пережить зиму пернатым друзьям. Помогайте птицам!</a:t>
            </a:r>
          </a:p>
        </p:txBody>
      </p:sp>
    </p:spTree>
    <p:extLst>
      <p:ext uri="{BB962C8B-B14F-4D97-AF65-F5344CB8AC3E}">
        <p14:creationId xmlns:p14="http://schemas.microsoft.com/office/powerpoint/2010/main" xmlns="" val="404410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476672"/>
            <a:ext cx="8640960" cy="1434083"/>
          </a:xfrm>
        </p:spPr>
        <p:txBody>
          <a:bodyPr>
            <a:prstTxWarp prst="textWave1">
              <a:avLst/>
            </a:prstTxWarp>
            <a:noAutofit/>
          </a:bodyPr>
          <a:lstStyle/>
          <a:p>
            <a:pPr algn="ctr"/>
            <a:r>
              <a:rPr lang="ru-RU" dirty="0">
                <a:solidFill>
                  <a:srgbClr val="B51B35"/>
                </a:solidFill>
                <a:latin typeface="Monotype Corsiva" panose="03010101010201010101" pitchFamily="66" charset="0"/>
              </a:rPr>
              <a:t>КАКИЕ БЫВАЮТ КОРМУШКИ!</a:t>
            </a:r>
            <a:br>
              <a:rPr lang="ru-RU" dirty="0">
                <a:solidFill>
                  <a:srgbClr val="B51B35"/>
                </a:solidFill>
                <a:latin typeface="Monotype Corsiva" panose="03010101010201010101" pitchFamily="66" charset="0"/>
              </a:rPr>
            </a:br>
            <a:endParaRPr lang="ru-RU"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395536" y="2204864"/>
            <a:ext cx="8424936" cy="3816424"/>
          </a:xfrm>
        </p:spPr>
        <p:txBody>
          <a:bodyPr>
            <a:normAutofit lnSpcReduction="10000"/>
          </a:bodyPr>
          <a:lstStyle/>
          <a:p>
            <a:r>
              <a:rPr lang="ru-RU" sz="2600" b="1" i="1" dirty="0" smtClean="0">
                <a:solidFill>
                  <a:schemeClr val="accent4">
                    <a:lumMod val="75000"/>
                  </a:schemeClr>
                </a:solidFill>
                <a:latin typeface="Monotype Corsiva" panose="03010101010201010101" pitchFamily="66" charset="0"/>
              </a:rPr>
              <a:t>Кормушки </a:t>
            </a:r>
            <a:r>
              <a:rPr lang="ru-RU" sz="2600" b="1" i="1" dirty="0">
                <a:solidFill>
                  <a:schemeClr val="accent4">
                    <a:lumMod val="75000"/>
                  </a:schemeClr>
                </a:solidFill>
                <a:latin typeface="Monotype Corsiva" panose="03010101010201010101" pitchFamily="66" charset="0"/>
              </a:rPr>
              <a:t>можно сделать из подручного, бросового материала:</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коробок от сока, конфет; новогодних подарков;</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пластиковых бутылок;</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дерева и фанеры;</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еловых и сосновых шишек;</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дисков старых пластинок.</a:t>
            </a:r>
            <a:endParaRPr lang="ru-RU" sz="2600" b="1" dirty="0">
              <a:solidFill>
                <a:schemeClr val="accent4">
                  <a:lumMod val="75000"/>
                </a:schemeClr>
              </a:solidFill>
              <a:latin typeface="Monotype Corsiva" panose="03010101010201010101" pitchFamily="66" charset="0"/>
            </a:endParaRPr>
          </a:p>
          <a:p>
            <a:r>
              <a:rPr lang="ru-RU" sz="2600" b="1" i="1" dirty="0">
                <a:solidFill>
                  <a:schemeClr val="accent4">
                    <a:lumMod val="75000"/>
                  </a:schemeClr>
                </a:solidFill>
                <a:latin typeface="Monotype Corsiva" panose="03010101010201010101" pitchFamily="66" charset="0"/>
              </a:rPr>
              <a:t>Готовые кормушки разместите за окном, во дворе, ближайшем парке или сквере, чтобы была возможность регулярно наполнять её кормом.</a:t>
            </a:r>
            <a:endParaRPr lang="ru-RU" sz="2600" b="1" dirty="0">
              <a:solidFill>
                <a:schemeClr val="accent4">
                  <a:lumMod val="75000"/>
                </a:schemeClr>
              </a:solidFill>
              <a:latin typeface="Monotype Corsiva" panose="03010101010201010101" pitchFamily="66" charset="0"/>
            </a:endParaRPr>
          </a:p>
          <a:p>
            <a:endParaRPr lang="ru-RU" b="1" dirty="0">
              <a:solidFill>
                <a:schemeClr val="accent4">
                  <a:lumMod val="75000"/>
                </a:schemeClr>
              </a:solidFill>
            </a:endParaRPr>
          </a:p>
        </p:txBody>
      </p:sp>
    </p:spTree>
    <p:extLst>
      <p:ext uri="{BB962C8B-B14F-4D97-AF65-F5344CB8AC3E}">
        <p14:creationId xmlns:p14="http://schemas.microsoft.com/office/powerpoint/2010/main" xmlns="" val="1199086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475656" y="116632"/>
            <a:ext cx="5486400" cy="566738"/>
          </a:xfrm>
        </p:spPr>
        <p:txBody>
          <a:bodyPr>
            <a:noAutofit/>
          </a:bodyPr>
          <a:lstStyle/>
          <a:p>
            <a:r>
              <a:rPr lang="ru-RU" sz="3600" dirty="0" smtClean="0">
                <a:solidFill>
                  <a:srgbClr val="B51B35"/>
                </a:solidFill>
                <a:latin typeface="Monotype Corsiva" panose="03010101010201010101" pitchFamily="66" charset="0"/>
              </a:rPr>
              <a:t>ПОСТРОЙ КОРМУШКУ</a:t>
            </a:r>
            <a:endParaRPr lang="ru-RU" sz="36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179512" y="930194"/>
            <a:ext cx="4003816" cy="3002862"/>
          </a:xfrm>
          <a:prstGeom prst="rect">
            <a:avLst/>
          </a:prstGeom>
          <a:ln>
            <a:noFill/>
          </a:ln>
          <a:effectLst>
            <a:softEdge rad="112500"/>
          </a:effectLst>
        </p:spPr>
      </p:pic>
      <p:sp>
        <p:nvSpPr>
          <p:cNvPr id="4" name="Текст 3"/>
          <p:cNvSpPr>
            <a:spLocks noGrp="1"/>
          </p:cNvSpPr>
          <p:nvPr>
            <p:ph type="body" sz="half" idx="2"/>
          </p:nvPr>
        </p:nvSpPr>
        <p:spPr>
          <a:xfrm>
            <a:off x="1403648" y="4437112"/>
            <a:ext cx="6048672" cy="2088232"/>
          </a:xfrm>
        </p:spPr>
        <p:txBody>
          <a:bodyPr>
            <a:noAutofit/>
          </a:bodyPr>
          <a:lstStyle/>
          <a:p>
            <a:pPr algn="ctr"/>
            <a:r>
              <a:rPr lang="ru-RU" sz="2400" dirty="0">
                <a:solidFill>
                  <a:srgbClr val="FF0000"/>
                </a:solidFill>
                <a:latin typeface="Monotype Corsiva" panose="03010101010201010101" pitchFamily="66" charset="0"/>
              </a:rPr>
              <a:t>Постройте кормушки! В морозы </a:t>
            </a:r>
            <a:r>
              <a:rPr lang="ru-RU" sz="2400" b="1" dirty="0">
                <a:solidFill>
                  <a:srgbClr val="FF0000"/>
                </a:solidFill>
                <a:latin typeface="Monotype Corsiva" panose="03010101010201010101" pitchFamily="66" charset="0"/>
              </a:rPr>
              <a:t>птицы</a:t>
            </a:r>
            <a:r>
              <a:rPr lang="ru-RU" sz="2400" dirty="0">
                <a:solidFill>
                  <a:srgbClr val="FF0000"/>
                </a:solidFill>
                <a:latin typeface="Monotype Corsiva" panose="03010101010201010101" pitchFamily="66" charset="0"/>
              </a:rPr>
              <a:t> с радостью полакомятся кормом, оставленным людьми в кормушках. Это поможет им пережить сильные холода.</a:t>
            </a:r>
          </a:p>
        </p:txBody>
      </p:sp>
      <p:pic>
        <p:nvPicPr>
          <p:cNvPr id="6" name="Рисунок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932040" y="634668"/>
            <a:ext cx="3861988" cy="3389722"/>
          </a:xfrm>
          <a:prstGeom prst="rect">
            <a:avLst/>
          </a:prstGeom>
          <a:ln>
            <a:noFill/>
          </a:ln>
          <a:effectLst>
            <a:softEdge rad="112500"/>
          </a:effectLst>
        </p:spPr>
      </p:pic>
    </p:spTree>
    <p:extLst>
      <p:ext uri="{BB962C8B-B14F-4D97-AF65-F5344CB8AC3E}">
        <p14:creationId xmlns:p14="http://schemas.microsoft.com/office/powerpoint/2010/main" xmlns="" val="104193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7173416"/>
          </a:xfrm>
          <a:prstGeom prst="rect">
            <a:avLst/>
          </a:prstGeom>
        </p:spPr>
      </p:pic>
      <p:sp>
        <p:nvSpPr>
          <p:cNvPr id="2" name="Заголовок 1"/>
          <p:cNvSpPr>
            <a:spLocks noGrp="1"/>
          </p:cNvSpPr>
          <p:nvPr>
            <p:ph type="title"/>
          </p:nvPr>
        </p:nvSpPr>
        <p:spPr>
          <a:xfrm>
            <a:off x="611560" y="188640"/>
            <a:ext cx="7772400" cy="1362075"/>
          </a:xfrm>
        </p:spPr>
        <p:txBody>
          <a:bodyPr/>
          <a:lstStyle/>
          <a:p>
            <a:pPr algn="ctr"/>
            <a:r>
              <a:rPr lang="ru-RU" dirty="0" smtClean="0">
                <a:solidFill>
                  <a:srgbClr val="B51B35"/>
                </a:solidFill>
                <a:latin typeface="Monotype Corsiva" panose="03010101010201010101" pitchFamily="66" charset="0"/>
              </a:rPr>
              <a:t>Зимующие птицы</a:t>
            </a:r>
            <a:endParaRPr lang="ru-RU"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499525" y="1064717"/>
            <a:ext cx="7772400" cy="1500187"/>
          </a:xfrm>
        </p:spPr>
        <p:txBody>
          <a:bodyPr>
            <a:noAutofit/>
          </a:bodyPr>
          <a:lstStyle/>
          <a:p>
            <a:pPr algn="ctr"/>
            <a:r>
              <a:rPr lang="ru-RU" sz="3200" b="1" dirty="0" smtClean="0">
                <a:solidFill>
                  <a:srgbClr val="AF5721"/>
                </a:solidFill>
                <a:latin typeface="Monotype Corsiva" panose="03010101010201010101" pitchFamily="66" charset="0"/>
              </a:rPr>
              <a:t>Зимующие птицы – это те птицы, которые с приходом зимы не улетают на юг, а остаются зимовать в своём родном краю.</a:t>
            </a:r>
            <a:endParaRPr lang="ru-RU" sz="3200" b="1" dirty="0">
              <a:solidFill>
                <a:srgbClr val="AF5721"/>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2564904"/>
            <a:ext cx="5532107" cy="4149080"/>
          </a:xfrm>
          <a:prstGeom prst="rect">
            <a:avLst/>
          </a:prstGeom>
        </p:spPr>
      </p:pic>
    </p:spTree>
    <p:extLst>
      <p:ext uri="{BB962C8B-B14F-4D97-AF65-F5344CB8AC3E}">
        <p14:creationId xmlns:p14="http://schemas.microsoft.com/office/powerpoint/2010/main" xmlns="" val="74211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dirty="0">
                <a:solidFill>
                  <a:srgbClr val="B51B35"/>
                </a:solidFill>
                <a:latin typeface="Monotype Corsiva" panose="03010101010201010101" pitchFamily="66" charset="0"/>
              </a:rPr>
              <a:t>ЧЕМ МОЖНО ПОДКОРМИТЬ ПТИЦ?</a:t>
            </a:r>
            <a:endParaRPr lang="ru-RU" dirty="0">
              <a:solidFill>
                <a:srgbClr val="B51B35"/>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0996" y="1406841"/>
            <a:ext cx="7164288" cy="5373216"/>
          </a:xfrm>
          <a:prstGeom prst="rect">
            <a:avLst/>
          </a:prstGeom>
        </p:spPr>
      </p:pic>
    </p:spTree>
    <p:extLst>
      <p:ext uri="{BB962C8B-B14F-4D97-AF65-F5344CB8AC3E}">
        <p14:creationId xmlns:p14="http://schemas.microsoft.com/office/powerpoint/2010/main" xmlns="" val="90358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07504" y="1772816"/>
            <a:ext cx="8856984" cy="2016224"/>
          </a:xfrm>
        </p:spPr>
        <p:txBody>
          <a:bodyPr>
            <a:prstTxWarp prst="textWave1">
              <a:avLst>
                <a:gd name="adj1" fmla="val 12500"/>
                <a:gd name="adj2" fmla="val 1773"/>
              </a:avLst>
            </a:prstTxWarp>
            <a:normAutofit/>
          </a:bodyPr>
          <a:lstStyle/>
          <a:p>
            <a:r>
              <a:rPr lang="ru-RU" sz="3200" dirty="0" smtClean="0">
                <a:solidFill>
                  <a:srgbClr val="7030A0"/>
                </a:solidFill>
                <a:latin typeface="Monotype Corsiva" panose="03010101010201010101" pitchFamily="66" charset="0"/>
              </a:rPr>
              <a:t>СПАСИБО ЗА ВНИМАНИЕ!</a:t>
            </a:r>
            <a:endParaRPr lang="ru-RU" sz="3200" dirty="0">
              <a:solidFill>
                <a:srgbClr val="7030A0"/>
              </a:solidFill>
              <a:latin typeface="Monotype Corsiva" panose="03010101010201010101" pitchFamily="66" charset="0"/>
            </a:endParaRPr>
          </a:p>
        </p:txBody>
      </p:sp>
    </p:spTree>
    <p:extLst>
      <p:ext uri="{BB962C8B-B14F-4D97-AF65-F5344CB8AC3E}">
        <p14:creationId xmlns:p14="http://schemas.microsoft.com/office/powerpoint/2010/main" xmlns="" val="376159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539552" y="476672"/>
            <a:ext cx="7772400" cy="1362075"/>
          </a:xfrm>
        </p:spPr>
        <p:txBody>
          <a:bodyPr/>
          <a:lstStyle/>
          <a:p>
            <a:pPr algn="ctr"/>
            <a:r>
              <a:rPr lang="ru-RU" dirty="0" smtClean="0">
                <a:solidFill>
                  <a:srgbClr val="B51B35"/>
                </a:solidFill>
                <a:latin typeface="Monotype Corsiva" panose="03010101010201010101" pitchFamily="66" charset="0"/>
              </a:rPr>
              <a:t>Почему люди помогают птицам?</a:t>
            </a:r>
            <a:endParaRPr lang="ru-RU"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4788024" y="3717032"/>
            <a:ext cx="3706689" cy="2160241"/>
          </a:xfrm>
        </p:spPr>
        <p:txBody>
          <a:bodyPr>
            <a:noAutofit/>
          </a:bodyPr>
          <a:lstStyle/>
          <a:p>
            <a:r>
              <a:rPr lang="ru-RU" b="1" dirty="0" smtClean="0">
                <a:solidFill>
                  <a:schemeClr val="tx1"/>
                </a:solidFill>
                <a:latin typeface="Monotype Corsiva" panose="03010101010201010101" pitchFamily="66" charset="0"/>
              </a:rPr>
              <a:t>Птицы приносят большую пользу природе – они уничтожают разных вредных гусениц и жуков. Но зима в России всегда очень морозная и снежная и эти вредители прячутся глубоко и далеко, и не все птицы  могут их достать. Семена растений засыпаны снегом. Многие птицы даже замерзают в лютые холода от голода и холода. А для того, чтобы им согреться птицам необходимо много есть и еды им нужно зимой намного больше, чем летом. </a:t>
            </a:r>
            <a:endParaRPr lang="ru-RU" b="1" dirty="0">
              <a:solidFill>
                <a:schemeClr val="tx1"/>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51520" y="2132856"/>
            <a:ext cx="3888432" cy="2916324"/>
          </a:xfrm>
          <a:prstGeom prst="rect">
            <a:avLst/>
          </a:prstGeom>
        </p:spPr>
      </p:pic>
    </p:spTree>
    <p:extLst>
      <p:ext uri="{BB962C8B-B14F-4D97-AF65-F5344CB8AC3E}">
        <p14:creationId xmlns:p14="http://schemas.microsoft.com/office/powerpoint/2010/main" xmlns="" val="428625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1196752"/>
            <a:ext cx="8640960" cy="2952328"/>
          </a:xfrm>
        </p:spPr>
        <p:txBody>
          <a:bodyPr>
            <a:prstTxWarp prst="textWave2">
              <a:avLst>
                <a:gd name="adj1" fmla="val 12500"/>
                <a:gd name="adj2" fmla="val 556"/>
              </a:avLst>
            </a:prstTxWarp>
            <a:noAutofit/>
          </a:bodyPr>
          <a:lstStyle/>
          <a:p>
            <a:r>
              <a:rPr lang="ru-RU" sz="4800" b="1" dirty="0" smtClean="0">
                <a:solidFill>
                  <a:srgbClr val="B51B35"/>
                </a:solidFill>
                <a:latin typeface="Monotype Corsiva" panose="03010101010201010101" pitchFamily="66" charset="0"/>
              </a:rPr>
              <a:t>Давайте вместе вспомним зимующих птиц</a:t>
            </a:r>
            <a:endParaRPr lang="ru-RU" sz="4800" b="1" dirty="0">
              <a:solidFill>
                <a:srgbClr val="B51B35"/>
              </a:solidFill>
              <a:latin typeface="Monotype Corsiva" panose="03010101010201010101" pitchFamily="66" charset="0"/>
            </a:endParaRPr>
          </a:p>
        </p:txBody>
      </p:sp>
    </p:spTree>
    <p:extLst>
      <p:ext uri="{BB962C8B-B14F-4D97-AF65-F5344CB8AC3E}">
        <p14:creationId xmlns:p14="http://schemas.microsoft.com/office/powerpoint/2010/main" xmlns="" val="229552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691680" y="188640"/>
            <a:ext cx="5486400" cy="566738"/>
          </a:xfrm>
        </p:spPr>
        <p:txBody>
          <a:bodyPr>
            <a:noAutofit/>
          </a:bodyPr>
          <a:lstStyle/>
          <a:p>
            <a:pPr algn="ctr"/>
            <a:r>
              <a:rPr lang="ru-RU" sz="4000" dirty="0" smtClean="0">
                <a:solidFill>
                  <a:srgbClr val="B51B35"/>
                </a:solidFill>
                <a:latin typeface="Monotype Corsiva" panose="03010101010201010101" pitchFamily="66" charset="0"/>
              </a:rPr>
              <a:t>Воробьи</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107504" y="908720"/>
            <a:ext cx="5227984" cy="3920988"/>
          </a:xfrm>
          <a:prstGeom prst="rect">
            <a:avLst/>
          </a:prstGeom>
          <a:ln>
            <a:noFill/>
          </a:ln>
          <a:effectLst>
            <a:softEdge rad="112500"/>
          </a:effectLst>
        </p:spPr>
      </p:pic>
      <p:sp>
        <p:nvSpPr>
          <p:cNvPr id="4" name="Текст 3"/>
          <p:cNvSpPr>
            <a:spLocks noGrp="1"/>
          </p:cNvSpPr>
          <p:nvPr>
            <p:ph type="body" sz="half" idx="2"/>
          </p:nvPr>
        </p:nvSpPr>
        <p:spPr>
          <a:xfrm>
            <a:off x="5436096" y="980728"/>
            <a:ext cx="3600400" cy="5184576"/>
          </a:xfrm>
        </p:spPr>
        <p:txBody>
          <a:bodyPr>
            <a:normAutofit fontScale="25000" lnSpcReduction="20000"/>
          </a:bodyPr>
          <a:lstStyle/>
          <a:p>
            <a:pPr algn="ctr">
              <a:lnSpc>
                <a:spcPct val="115000"/>
              </a:lnSpc>
              <a:spcAft>
                <a:spcPts val="1000"/>
              </a:spcAft>
            </a:pPr>
            <a:endParaRPr lang="ru-RU" sz="64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6400" b="1" dirty="0" smtClean="0">
                <a:solidFill>
                  <a:srgbClr val="B51B35"/>
                </a:solidFill>
                <a:latin typeface="Monotype Corsiva" panose="03010101010201010101" pitchFamily="66" charset="0"/>
                <a:ea typeface="Calibri"/>
                <a:cs typeface="Times New Roman"/>
              </a:rPr>
              <a:t>Главная </a:t>
            </a:r>
            <a:r>
              <a:rPr lang="ru-RU" sz="6400" b="1" dirty="0">
                <a:solidFill>
                  <a:srgbClr val="B51B35"/>
                </a:solidFill>
                <a:latin typeface="Monotype Corsiva" panose="03010101010201010101" pitchFamily="66" charset="0"/>
                <a:ea typeface="Calibri"/>
                <a:cs typeface="Times New Roman"/>
              </a:rPr>
              <a:t>городская птица Даже дикие воробьи охотно живут рядом с людьми, а зимой стараются перебраться еще ближе к человеческому жилью. Этих птиц отличает бесстрашный характер: они готовы подлетать близко к человеку и домашним животным, если видят рядом вкусный корм. С виду воробей не очень привлекательный: обычная серая птичка. Но наблюдать за поведением этих птиц очень интересно. Например, воробьи всегда живут стаями. Если один из них находит угощение, он сразу же зовет остальных, чтобы все успели полакомиться. Зимой на улице бывает очень холодно, поэтому спят воробьи тоже вместе. Они усаживаются в ряд и согревают друг друга, время от времени меняясь местами.</a:t>
            </a:r>
          </a:p>
          <a:p>
            <a:endParaRPr lang="ru-RU" dirty="0"/>
          </a:p>
        </p:txBody>
      </p:sp>
    </p:spTree>
    <p:extLst>
      <p:ext uri="{BB962C8B-B14F-4D97-AF65-F5344CB8AC3E}">
        <p14:creationId xmlns:p14="http://schemas.microsoft.com/office/powerpoint/2010/main" xmlns="" val="426236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260648"/>
            <a:ext cx="5486400" cy="566738"/>
          </a:xfrm>
        </p:spPr>
        <p:txBody>
          <a:bodyPr>
            <a:noAutofit/>
          </a:bodyPr>
          <a:lstStyle/>
          <a:p>
            <a:pPr algn="ctr"/>
            <a:r>
              <a:rPr lang="ru-RU" sz="3600" dirty="0" smtClean="0">
                <a:solidFill>
                  <a:srgbClr val="B51B35"/>
                </a:solidFill>
                <a:latin typeface="Monotype Corsiva" panose="03010101010201010101" pitchFamily="66" charset="0"/>
              </a:rPr>
              <a:t>Голубь</a:t>
            </a:r>
            <a:endParaRPr lang="ru-RU" sz="36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5496" y="1052736"/>
            <a:ext cx="5256584" cy="3942438"/>
          </a:xfrm>
          <a:prstGeom prst="rect">
            <a:avLst/>
          </a:prstGeom>
          <a:ln>
            <a:noFill/>
          </a:ln>
          <a:effectLst>
            <a:softEdge rad="112500"/>
          </a:effectLst>
        </p:spPr>
      </p:pic>
      <p:sp>
        <p:nvSpPr>
          <p:cNvPr id="4" name="Текст 3"/>
          <p:cNvSpPr>
            <a:spLocks noGrp="1"/>
          </p:cNvSpPr>
          <p:nvPr>
            <p:ph type="body" sz="half" idx="2"/>
          </p:nvPr>
        </p:nvSpPr>
        <p:spPr>
          <a:xfrm>
            <a:off x="5220072" y="332656"/>
            <a:ext cx="3816424" cy="3744416"/>
          </a:xfrm>
        </p:spPr>
        <p:txBody>
          <a:bodyPr>
            <a:noAutofit/>
          </a:bodyPr>
          <a:lstStyle/>
          <a:p>
            <a:pPr algn="ctr">
              <a:lnSpc>
                <a:spcPct val="115000"/>
              </a:lnSpc>
              <a:spcAft>
                <a:spcPts val="1000"/>
              </a:spcAft>
            </a:pPr>
            <a:r>
              <a:rPr lang="ru-RU" sz="1800" b="1" dirty="0" smtClean="0">
                <a:solidFill>
                  <a:srgbClr val="B51B35"/>
                </a:solidFill>
                <a:latin typeface="Monotype Corsiva" panose="03010101010201010101" pitchFamily="66" charset="0"/>
                <a:ea typeface="Calibri"/>
                <a:cs typeface="Times New Roman"/>
              </a:rPr>
              <a:t>Голубь </a:t>
            </a:r>
            <a:r>
              <a:rPr lang="ru-RU" sz="1800" b="1" dirty="0">
                <a:solidFill>
                  <a:srgbClr val="B51B35"/>
                </a:solidFill>
                <a:latin typeface="Monotype Corsiva" panose="03010101010201010101" pitchFamily="66" charset="0"/>
                <a:ea typeface="Calibri"/>
                <a:cs typeface="Times New Roman"/>
              </a:rPr>
              <a:t>- постоянный спутник человека Еще одна птица, которую можно встретить в любом городе, это голубь. Ласково таких пернатых называют сизарями из-за особенного, сероватого, цвета перьев. В лесу голуби жить не могут: их лапы устроены так, что не способны удержаться на ветках деревьев. Так что сизарям пришлось перебраться поближе к человеку и стать постоянными обитателями парков, скверов и площадей. Известно, что голуби очень привязываются к тому месту, где они живут. Поэтому даже в самые сильные холода эти птицы не двигаются с привычных мест. Тем важнее подкармливать их, чтобы бедных пернатых зимой не мучил голод.</a:t>
            </a:r>
          </a:p>
          <a:p>
            <a:endParaRPr lang="ru-RU" sz="1800" dirty="0"/>
          </a:p>
        </p:txBody>
      </p:sp>
    </p:spTree>
    <p:extLst>
      <p:ext uri="{BB962C8B-B14F-4D97-AF65-F5344CB8AC3E}">
        <p14:creationId xmlns:p14="http://schemas.microsoft.com/office/powerpoint/2010/main" xmlns="" val="2538164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419872" y="260648"/>
            <a:ext cx="5486400" cy="566738"/>
          </a:xfrm>
        </p:spPr>
        <p:txBody>
          <a:bodyPr>
            <a:noAutofit/>
          </a:bodyPr>
          <a:lstStyle/>
          <a:p>
            <a:pPr algn="ctr"/>
            <a:r>
              <a:rPr lang="ru-RU" sz="4000" dirty="0" smtClean="0">
                <a:solidFill>
                  <a:srgbClr val="B51B35"/>
                </a:solidFill>
                <a:latin typeface="Monotype Corsiva" panose="03010101010201010101" pitchFamily="66" charset="0"/>
              </a:rPr>
              <a:t>Дятел</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923928" y="1124744"/>
            <a:ext cx="5054352" cy="3790764"/>
          </a:xfrm>
          <a:prstGeom prst="rect">
            <a:avLst/>
          </a:prstGeom>
          <a:ln>
            <a:noFill/>
          </a:ln>
          <a:effectLst>
            <a:softEdge rad="112500"/>
          </a:effectLst>
        </p:spPr>
      </p:pic>
      <p:sp>
        <p:nvSpPr>
          <p:cNvPr id="4" name="Текст 3"/>
          <p:cNvSpPr>
            <a:spLocks noGrp="1"/>
          </p:cNvSpPr>
          <p:nvPr>
            <p:ph type="body" sz="half" idx="2"/>
          </p:nvPr>
        </p:nvSpPr>
        <p:spPr>
          <a:xfrm>
            <a:off x="179512" y="764704"/>
            <a:ext cx="3456384" cy="5040560"/>
          </a:xfrm>
        </p:spPr>
        <p:txBody>
          <a:bodyPr>
            <a:noAutofit/>
          </a:bodyPr>
          <a:lstStyle/>
          <a:p>
            <a:pPr algn="ctr">
              <a:lnSpc>
                <a:spcPct val="115000"/>
              </a:lnSpc>
              <a:spcAft>
                <a:spcPts val="1000"/>
              </a:spcAft>
            </a:pPr>
            <a:endParaRPr lang="ru-RU" sz="16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1600" b="1" dirty="0" smtClean="0">
                <a:solidFill>
                  <a:srgbClr val="B51B35"/>
                </a:solidFill>
                <a:latin typeface="Monotype Corsiva" panose="03010101010201010101" pitchFamily="66" charset="0"/>
                <a:ea typeface="Calibri"/>
                <a:cs typeface="Times New Roman"/>
              </a:rPr>
              <a:t>Дятел </a:t>
            </a:r>
            <a:r>
              <a:rPr lang="ru-RU" sz="1600" b="1" dirty="0">
                <a:solidFill>
                  <a:srgbClr val="B51B35"/>
                </a:solidFill>
                <a:latin typeface="Monotype Corsiva" panose="03010101010201010101" pitchFamily="66" charset="0"/>
                <a:ea typeface="Calibri"/>
                <a:cs typeface="Times New Roman"/>
              </a:rPr>
              <a:t>- труженик леса Птичку в красной шапочке и с острым клювом трудно не заметить на дереве. Ведь дятел создает в лесу постоянный шум: он стучит носом по коре и ищет внутри личинок, которых с удовольствием потом ест. Острый клюв дятла такой мощный, что может достать пищу даже из промерзших деревьев. Поэтому зимой птица не улетает, а остается на привычном месте. Дятлов считают настоящими помощниками леса. Ведь они уничтожают вредных личинок и спасают деревья. Частыми спутниками дятлов становятся шустрые синички. Они ждут, когда жучок или червячок упадет с дерева, и тут же его съедают.</a:t>
            </a:r>
          </a:p>
          <a:p>
            <a:endParaRPr lang="ru-RU" sz="1600" dirty="0"/>
          </a:p>
        </p:txBody>
      </p:sp>
    </p:spTree>
    <p:extLst>
      <p:ext uri="{BB962C8B-B14F-4D97-AF65-F5344CB8AC3E}">
        <p14:creationId xmlns:p14="http://schemas.microsoft.com/office/powerpoint/2010/main" xmlns="" val="127543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987824" y="116632"/>
            <a:ext cx="5486400" cy="720080"/>
          </a:xfrm>
        </p:spPr>
        <p:txBody>
          <a:bodyPr>
            <a:noAutofit/>
          </a:bodyPr>
          <a:lstStyle/>
          <a:p>
            <a:pPr algn="ctr"/>
            <a:r>
              <a:rPr lang="ru-RU" sz="4000" dirty="0" smtClean="0">
                <a:solidFill>
                  <a:srgbClr val="B51B35"/>
                </a:solidFill>
                <a:latin typeface="Monotype Corsiva" panose="03010101010201010101" pitchFamily="66" charset="0"/>
              </a:rPr>
              <a:t>Клёст</a:t>
            </a:r>
            <a:endParaRPr lang="ru-RU" sz="4000" dirty="0">
              <a:solidFill>
                <a:srgbClr val="B51B35"/>
              </a:solidFill>
              <a:latin typeface="Monotype Corsiva" panose="03010101010201010101" pitchFamily="66" charset="0"/>
            </a:endParaRPr>
          </a:p>
        </p:txBody>
      </p:sp>
      <p:sp>
        <p:nvSpPr>
          <p:cNvPr id="4" name="Текст 3"/>
          <p:cNvSpPr>
            <a:spLocks noGrp="1"/>
          </p:cNvSpPr>
          <p:nvPr>
            <p:ph type="body" sz="half" idx="2"/>
          </p:nvPr>
        </p:nvSpPr>
        <p:spPr>
          <a:xfrm>
            <a:off x="35496" y="908720"/>
            <a:ext cx="3312368" cy="5400600"/>
          </a:xfrm>
        </p:spPr>
        <p:txBody>
          <a:bodyPr>
            <a:normAutofit fontScale="77500" lnSpcReduction="20000"/>
          </a:bodyPr>
          <a:lstStyle/>
          <a:p>
            <a:pPr algn="ctr">
              <a:lnSpc>
                <a:spcPct val="115000"/>
              </a:lnSpc>
              <a:spcAft>
                <a:spcPts val="1000"/>
              </a:spcAft>
            </a:pPr>
            <a:endParaRPr lang="ru-RU" sz="21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2100" b="1" dirty="0" smtClean="0">
                <a:solidFill>
                  <a:srgbClr val="B51B35"/>
                </a:solidFill>
                <a:latin typeface="Monotype Corsiva" panose="03010101010201010101" pitchFamily="66" charset="0"/>
                <a:ea typeface="Calibri"/>
                <a:cs typeface="Times New Roman"/>
              </a:rPr>
              <a:t>Клёст </a:t>
            </a:r>
            <a:r>
              <a:rPr lang="ru-RU" sz="2100" b="1" dirty="0">
                <a:solidFill>
                  <a:srgbClr val="B51B35"/>
                </a:solidFill>
                <a:latin typeface="Monotype Corsiva" panose="03010101010201010101" pitchFamily="66" charset="0"/>
                <a:ea typeface="Calibri"/>
                <a:cs typeface="Times New Roman"/>
              </a:rPr>
              <a:t>- птица, которая не боится морозов Самая необычная птица из зимующих в России - это клёст. Ему не страшен даже сильный холод, ведь живет он в Сибири, где растут бескрайние сосновые и еловые леса - тайга. Потому и клюв у клёста необычный, похожий на кривые щипцы. Он помогает птице доставать орехи и семена из шишек, растущих на кедрах и других хвойных деревьях. Клёст - единственная из птиц, у которой зимой появляются птенцы. Все остальные предпочитают высиживать яйца в теплые времена. Чтобы птенчики не замерзли, заботливые родители устилают гнездо мхом, шерстью и клочками меха животных. Пищей для малышей служат орешки и семечки из шишек.</a:t>
            </a:r>
          </a:p>
          <a:p>
            <a:endParaRPr lang="ru-RU" b="1" dirty="0"/>
          </a:p>
        </p:txBody>
      </p:sp>
      <p:pic>
        <p:nvPicPr>
          <p:cNvPr id="7" name="Рисунок 6"/>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563888" y="1124744"/>
            <a:ext cx="5472608" cy="4104456"/>
          </a:xfrm>
          <a:prstGeom prst="rect">
            <a:avLst/>
          </a:prstGeom>
          <a:ln>
            <a:noFill/>
          </a:ln>
          <a:effectLst>
            <a:softEdge rad="112500"/>
          </a:effectLst>
        </p:spPr>
      </p:pic>
    </p:spTree>
    <p:extLst>
      <p:ext uri="{BB962C8B-B14F-4D97-AF65-F5344CB8AC3E}">
        <p14:creationId xmlns:p14="http://schemas.microsoft.com/office/powerpoint/2010/main" xmlns="" val="176173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563888" y="260648"/>
            <a:ext cx="4550296" cy="648072"/>
          </a:xfrm>
        </p:spPr>
        <p:txBody>
          <a:bodyPr>
            <a:normAutofit fontScale="90000"/>
          </a:bodyPr>
          <a:lstStyle/>
          <a:p>
            <a:r>
              <a:rPr lang="ru-RU" sz="4400" dirty="0" smtClean="0">
                <a:solidFill>
                  <a:srgbClr val="B51B35"/>
                </a:solidFill>
                <a:latin typeface="Monotype Corsiva" panose="03010101010201010101" pitchFamily="66" charset="0"/>
              </a:rPr>
              <a:t>Поползень</a:t>
            </a:r>
            <a:r>
              <a:rPr lang="ru-RU" dirty="0" smtClean="0"/>
              <a:t/>
            </a:r>
            <a:br>
              <a:rPr lang="ru-RU" dirty="0" smtClean="0"/>
            </a:br>
            <a:endParaRPr lang="ru-RU" dirty="0"/>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491880" y="908720"/>
            <a:ext cx="5544616" cy="4158462"/>
          </a:xfrm>
          <a:prstGeom prst="rect">
            <a:avLst/>
          </a:prstGeom>
          <a:ln>
            <a:noFill/>
          </a:ln>
          <a:effectLst>
            <a:softEdge rad="112500"/>
          </a:effectLst>
        </p:spPr>
      </p:pic>
      <p:sp>
        <p:nvSpPr>
          <p:cNvPr id="4" name="Текст 3"/>
          <p:cNvSpPr>
            <a:spLocks noGrp="1"/>
          </p:cNvSpPr>
          <p:nvPr>
            <p:ph type="body" sz="half" idx="2"/>
          </p:nvPr>
        </p:nvSpPr>
        <p:spPr>
          <a:xfrm>
            <a:off x="107504" y="764704"/>
            <a:ext cx="3168352" cy="5328592"/>
          </a:xfrm>
        </p:spPr>
        <p:txBody>
          <a:bodyPr>
            <a:normAutofit fontScale="32500" lnSpcReduction="20000"/>
          </a:bodyPr>
          <a:lstStyle/>
          <a:p>
            <a:pPr algn="ctr">
              <a:lnSpc>
                <a:spcPct val="115000"/>
              </a:lnSpc>
              <a:spcAft>
                <a:spcPts val="1000"/>
              </a:spcAft>
            </a:pPr>
            <a:endParaRPr lang="ru-RU" sz="4900" dirty="0" smtClean="0">
              <a:solidFill>
                <a:schemeClr val="accent1">
                  <a:lumMod val="75000"/>
                </a:schemeClr>
              </a:solidFill>
              <a:latin typeface="Monotype Corsiva" panose="03010101010201010101" pitchFamily="66" charset="0"/>
              <a:ea typeface="Calibri"/>
              <a:cs typeface="Times New Roman"/>
            </a:endParaRPr>
          </a:p>
          <a:p>
            <a:pPr algn="ctr">
              <a:lnSpc>
                <a:spcPct val="115000"/>
              </a:lnSpc>
              <a:spcAft>
                <a:spcPts val="1000"/>
              </a:spcAft>
            </a:pPr>
            <a:r>
              <a:rPr lang="ru-RU" sz="4900" b="1" dirty="0" smtClean="0">
                <a:solidFill>
                  <a:srgbClr val="B51B35"/>
                </a:solidFill>
                <a:latin typeface="Monotype Corsiva" panose="03010101010201010101" pitchFamily="66" charset="0"/>
                <a:ea typeface="Calibri"/>
                <a:cs typeface="Times New Roman"/>
              </a:rPr>
              <a:t>Поползень </a:t>
            </a:r>
            <a:r>
              <a:rPr lang="ru-RU" sz="4900" b="1" dirty="0">
                <a:solidFill>
                  <a:srgbClr val="B51B35"/>
                </a:solidFill>
                <a:latin typeface="Monotype Corsiva" panose="03010101010201010101" pitchFamily="66" charset="0"/>
                <a:ea typeface="Calibri"/>
                <a:cs typeface="Times New Roman"/>
              </a:rPr>
              <a:t>- запасливая птица Пока другие пернатые зимой ищут кормушки, чтобы достать хоть какую-то еду, поползень прекрасно чувствует себя в лесу. Эта ловкая птичка начинает делать запасы на холодные времена еще летом. Поползень собирает грибы, ягоды, орехи и прячет их недалеко от своего гнезда. В морозы у него оказывается так много еды, что искать еще что-то просто не нужно. Свое название поползень получил из-за привычки спускаться с деревьев. Он не прыгает, как другие птицы, а словно ползет.</a:t>
            </a:r>
          </a:p>
          <a:p>
            <a:endParaRPr lang="ru-RU" dirty="0"/>
          </a:p>
        </p:txBody>
      </p:sp>
    </p:spTree>
    <p:extLst>
      <p:ext uri="{BB962C8B-B14F-4D97-AF65-F5344CB8AC3E}">
        <p14:creationId xmlns:p14="http://schemas.microsoft.com/office/powerpoint/2010/main" xmlns="" val="2666123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1403</Words>
  <Application>Microsoft Office PowerPoint</Application>
  <PresentationFormat>Экран (4:3)</PresentationFormat>
  <Paragraphs>58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15 января «День зимующих птиц России»</vt:lpstr>
      <vt:lpstr>Зимующие птицы</vt:lpstr>
      <vt:lpstr>Почему люди помогают птицам?</vt:lpstr>
      <vt:lpstr>Давайте вместе вспомним зимующих птиц</vt:lpstr>
      <vt:lpstr>Воробьи</vt:lpstr>
      <vt:lpstr>Голубь</vt:lpstr>
      <vt:lpstr>Дятел</vt:lpstr>
      <vt:lpstr>Клёст</vt:lpstr>
      <vt:lpstr>Поползень </vt:lpstr>
      <vt:lpstr>Свиристель</vt:lpstr>
      <vt:lpstr>Синичка</vt:lpstr>
      <vt:lpstr>     Снегирь </vt:lpstr>
      <vt:lpstr>Сорока</vt:lpstr>
      <vt:lpstr>Как живут птицы зимой?</vt:lpstr>
      <vt:lpstr>Слайд 15</vt:lpstr>
      <vt:lpstr>А ещё в зимние морозы можно увидеть, как птичка стоит то на одной, то на другой ножке. Зачем же птичке это нужно? Это она обогревает свои ножки в пёрышках, поднимая их с холодной земли. Так птички греются.  Зимующие прячутся в дуплах, в густых ёлках, тесно прижимаются друг к другу и прячут клювики под крылышки для тепла.</vt:lpstr>
      <vt:lpstr>Помогайте птицам!</vt:lpstr>
      <vt:lpstr>КАКИЕ БЫВАЮТ КОРМУШКИ! </vt:lpstr>
      <vt:lpstr>ПОСТРОЙ КОРМУШКУ</vt:lpstr>
      <vt:lpstr>ЧЕМ МОЖНО ПОДКОРМИТЬ ПТИЦ?</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январь «День зимующих птиц России»</dc:title>
  <dc:creator>Windows User</dc:creator>
  <cp:lastModifiedBy>Windows User</cp:lastModifiedBy>
  <cp:revision>29</cp:revision>
  <dcterms:created xsi:type="dcterms:W3CDTF">2022-01-13T04:26:11Z</dcterms:created>
  <dcterms:modified xsi:type="dcterms:W3CDTF">2024-01-23T10:24:37Z</dcterms:modified>
</cp:coreProperties>
</file>