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41-42D2-B8CC-BE5E1F1381BC}"/>
              </c:ext>
            </c:extLst>
          </c:dPt>
          <c:dPt>
            <c:idx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41-42D2-B8CC-BE5E1F1381BC}"/>
              </c:ext>
            </c:extLst>
          </c:dPt>
          <c:dPt>
            <c:idx val="3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41-42D2-B8CC-BE5E1F1381BC}"/>
              </c:ext>
            </c:extLst>
          </c:dPt>
          <c:dPt>
            <c:idx val="4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41-42D2-B8CC-BE5E1F1381BC}"/>
              </c:ext>
            </c:extLst>
          </c:dPt>
          <c:dLbls>
            <c:dLbl>
              <c:idx val="1"/>
              <c:layout>
                <c:manualLayout>
                  <c:x val="8.9701180083875245E-2"/>
                  <c:y val="0.1656328146263003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1-42D2-B8CC-BE5E1F1381BC}"/>
                </c:ext>
              </c:extLst>
            </c:dLbl>
            <c:dLbl>
              <c:idx val="2"/>
              <c:layout>
                <c:manualLayout>
                  <c:x val="3.6064520127534451E-2"/>
                  <c:y val="8.8740955307643185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41-42D2-B8CC-BE5E1F1381BC}"/>
                </c:ext>
              </c:extLst>
            </c:dLbl>
            <c:dLbl>
              <c:idx val="3"/>
              <c:layout>
                <c:manualLayout>
                  <c:x val="2.8501745679414766E-2"/>
                  <c:y val="0.1654962126674628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1-42D2-B8CC-BE5E1F1381BC}"/>
                </c:ext>
              </c:extLst>
            </c:dLbl>
            <c:dLbl>
              <c:idx val="4"/>
              <c:layout>
                <c:manualLayout>
                  <c:x val="1.1709365610230305E-2"/>
                  <c:y val="0.1092193180761049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41-42D2-B8CC-BE5E1F1381B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Дизартрия</c:v>
                </c:pt>
                <c:pt idx="1">
                  <c:v>алалия </c:v>
                </c:pt>
                <c:pt idx="2">
                  <c:v>заикание</c:v>
                </c:pt>
                <c:pt idx="3">
                  <c:v>Дислалия</c:v>
                </c:pt>
                <c:pt idx="4">
                  <c:v>Развитие в соответствии с нормой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41-42D2-B8CC-BE5E1F1381B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65731627296588"/>
          <c:y val="0.19651504232705791"/>
          <c:w val="0.29593036417322832"/>
          <c:h val="0.68510441429860891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895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08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4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52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549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02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3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74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71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58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88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41C62C-76B5-4EF6-8EC2-F060DDBBE72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C225E7-77B3-4107-B524-87632F73EB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88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6F24C-38B3-2DAE-F1A8-38793C38E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Нарушение речи у детей с НОДА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CAADFB-3E58-981C-71D1-34367B03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23" y="5921406"/>
            <a:ext cx="10332827" cy="30184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Выполнила: Жукова Надежда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16370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C406C78-2AE3-7855-4B5C-970EB953D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28456208"/>
              </p:ext>
            </p:extLst>
          </p:nvPr>
        </p:nvGraphicFramePr>
        <p:xfrm>
          <a:off x="0" y="0"/>
          <a:ext cx="12192000" cy="635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2430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AF72EB-DE8D-BEA2-53A9-8C4659AF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020" y="0"/>
            <a:ext cx="11206663" cy="62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10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F87768E-7A57-D044-211D-2D6C18FFB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4" t="893" r="3635" b="80217"/>
          <a:stretch/>
        </p:blipFill>
        <p:spPr bwMode="auto">
          <a:xfrm>
            <a:off x="2294021" y="77003"/>
            <a:ext cx="7603957" cy="10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2740FCC-AEA8-0210-2649-252CEC051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" t="18947" r="26953" b="10597"/>
          <a:stretch/>
        </p:blipFill>
        <p:spPr bwMode="auto">
          <a:xfrm>
            <a:off x="808523" y="982587"/>
            <a:ext cx="6968690" cy="51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D27BE831-46AD-0EE2-9166-A0F1DF267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23" t="42385" r="456" b="4141"/>
          <a:stretch/>
        </p:blipFill>
        <p:spPr bwMode="auto">
          <a:xfrm>
            <a:off x="8239224" y="1631616"/>
            <a:ext cx="2945331" cy="44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78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F03BC83-9018-D73B-C92D-C696C328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711" y="2088681"/>
            <a:ext cx="5305928" cy="353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139797-1A6E-639B-FCFA-6714FC7D2003}"/>
              </a:ext>
            </a:extLst>
          </p:cNvPr>
          <p:cNvSpPr txBox="1"/>
          <p:nvPr/>
        </p:nvSpPr>
        <p:spPr>
          <a:xfrm>
            <a:off x="616017" y="1655648"/>
            <a:ext cx="53059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— особенность работы головного мозга, которая проявляется в </a:t>
            </a:r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с формированием навыков </a:t>
            </a:r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и письма. </a:t>
            </a:r>
          </a:p>
          <a:p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Это явление, обусловленное нейробиологическими факторами и особенностями когнитивного развития.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xmlns="" id="{F0DEA087-B44A-4A70-11E0-CA0AB060324E}"/>
              </a:ext>
            </a:extLst>
          </p:cNvPr>
          <p:cNvSpPr/>
          <p:nvPr/>
        </p:nvSpPr>
        <p:spPr>
          <a:xfrm>
            <a:off x="2863113" y="385011"/>
            <a:ext cx="7161196" cy="1020277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6858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11C7B1B-57A6-2CE6-ED3B-3609436F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991" y="991534"/>
            <a:ext cx="6732821" cy="44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EDFF79-815B-858A-E15F-2CB887CA7801}"/>
              </a:ext>
            </a:extLst>
          </p:cNvPr>
          <p:cNvSpPr txBox="1"/>
          <p:nvPr/>
        </p:nvSpPr>
        <p:spPr>
          <a:xfrm>
            <a:off x="808522" y="519763"/>
            <a:ext cx="571740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- это расстройство письма. При </a:t>
            </a:r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путает буквы, заменяет одни на другие, ошибки однотипны, например заменяет Б на Д. </a:t>
            </a:r>
          </a:p>
          <a:p>
            <a:endParaRPr lang="ru-RU" sz="28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с </a:t>
            </a:r>
            <a:r>
              <a:rPr lang="ru-RU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дисграфией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испытывать трудности с формированием букв, их последовательностью, написанием слов и предложений.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83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B10E684-9F74-E78C-14DF-4BEC6AD9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777" y="2712519"/>
            <a:ext cx="4812631" cy="32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xmlns="" id="{BF1EFDF3-3E35-CE2F-1BF7-808B6539F01B}"/>
              </a:ext>
            </a:extLst>
          </p:cNvPr>
          <p:cNvSpPr/>
          <p:nvPr/>
        </p:nvSpPr>
        <p:spPr>
          <a:xfrm>
            <a:off x="2515402" y="420501"/>
            <a:ext cx="7161196" cy="1020277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Заикание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1AC92A-0C5E-00BA-1F66-269C3725A170}"/>
              </a:ext>
            </a:extLst>
          </p:cNvPr>
          <p:cNvSpPr txBox="1"/>
          <p:nvPr/>
        </p:nvSpPr>
        <p:spPr>
          <a:xfrm>
            <a:off x="1069204" y="1852258"/>
            <a:ext cx="54759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невротическое и неврозоподобное заикание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4742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27C4F4F-176E-B814-BBF6-1D6E5A0CD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9" t="23638"/>
          <a:stretch/>
        </p:blipFill>
        <p:spPr bwMode="auto">
          <a:xfrm>
            <a:off x="673768" y="1424539"/>
            <a:ext cx="6124877" cy="37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51AE07AB-B645-2129-9FAC-975FB4891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17" t="4070" r="33930" b="81614"/>
          <a:stretch/>
        </p:blipFill>
        <p:spPr bwMode="auto">
          <a:xfrm>
            <a:off x="4408370" y="279133"/>
            <a:ext cx="2656573" cy="98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B0B8DF82-EB4B-5018-C614-3A66EACD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009" y="1260910"/>
            <a:ext cx="5287723" cy="35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356982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28</Words>
  <Application>Microsoft Office PowerPoint</Application>
  <PresentationFormat>Произвольный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Нарушение речи у детей с НОДА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Нарушение речи у детей с НОДА</dc:title>
  <dc:creator>Надежда Жукова</dc:creator>
  <cp:lastModifiedBy>acerbook</cp:lastModifiedBy>
  <cp:revision>1</cp:revision>
  <dcterms:created xsi:type="dcterms:W3CDTF">2024-04-08T13:30:30Z</dcterms:created>
  <dcterms:modified xsi:type="dcterms:W3CDTF">2024-04-08T15:20:30Z</dcterms:modified>
</cp:coreProperties>
</file>