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5" r:id="rId3"/>
    <p:sldId id="289" r:id="rId4"/>
    <p:sldId id="294" r:id="rId5"/>
    <p:sldId id="292" r:id="rId6"/>
    <p:sldId id="295" r:id="rId7"/>
    <p:sldId id="293" r:id="rId8"/>
    <p:sldId id="285" r:id="rId9"/>
    <p:sldId id="29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906FFA"/>
    <a:srgbClr val="9900FF"/>
    <a:srgbClr val="6600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>
      <p:cViewPr varScale="1">
        <p:scale>
          <a:sx n="91" d="100"/>
          <a:sy n="91" d="100"/>
        </p:scale>
        <p:origin x="3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84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687A894-023D-4237-87D6-74D11C87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91000" y="459000"/>
            <a:ext cx="9405000" cy="1980000"/>
          </a:xfrm>
          <a:prstGeom prst="roundRect">
            <a:avLst/>
          </a:prstGeom>
          <a:solidFill>
            <a:srgbClr val="906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8500" y="594000"/>
            <a:ext cx="8010000" cy="1710000"/>
          </a:xfrm>
        </p:spPr>
        <p:txBody>
          <a:bodyPr>
            <a:normAutofit fontScale="90000"/>
          </a:bodyPr>
          <a:lstStyle/>
          <a:p>
            <a:r>
              <a:rPr lang="ru-RU" sz="6600" dirty="0">
                <a:solidFill>
                  <a:schemeClr val="tx1"/>
                </a:solidFill>
                <a:latin typeface="Garamond" panose="02020404030301010803" pitchFamily="18" charset="0"/>
              </a:rPr>
              <a:t>Информационная безопасность детей</a:t>
            </a:r>
            <a:endParaRPr lang="ru-RU" sz="7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3D8FF0-30C2-49C2-B43E-5FA1B956C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541" y="369000"/>
            <a:ext cx="109800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родительского собрания: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000" y="1404000"/>
            <a:ext cx="11520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1.Ознакомиться с понятием интернет-зависимости и информационной безопасности детей.</a:t>
            </a:r>
          </a:p>
          <a:p>
            <a:r>
              <a:rPr lang="ru-RU" sz="4400" dirty="0"/>
              <a:t>2.Познакомиться с методами работы с детьми, которые помогут обезопасить их в интернете.</a:t>
            </a:r>
          </a:p>
          <a:p>
            <a:r>
              <a:rPr lang="ru-RU" sz="4400" dirty="0"/>
              <a:t>3. Узнать признаки интернет-зависимости у детей.</a:t>
            </a:r>
          </a:p>
        </p:txBody>
      </p:sp>
    </p:spTree>
    <p:extLst>
      <p:ext uri="{BB962C8B-B14F-4D97-AF65-F5344CB8AC3E}">
        <p14:creationId xmlns:p14="http://schemas.microsoft.com/office/powerpoint/2010/main" val="23989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ая прямоугольная выноска 8"/>
          <p:cNvSpPr/>
          <p:nvPr/>
        </p:nvSpPr>
        <p:spPr>
          <a:xfrm>
            <a:off x="3756000" y="234000"/>
            <a:ext cx="6075000" cy="1125000"/>
          </a:xfrm>
          <a:prstGeom prst="wedgeRoundRectCallout">
            <a:avLst>
              <a:gd name="adj1" fmla="val -20833"/>
              <a:gd name="adj2" fmla="val 84251"/>
              <a:gd name="adj3" fmla="val 16667"/>
            </a:avLst>
          </a:prstGeom>
          <a:solidFill>
            <a:srgbClr val="906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6000" y="2171005"/>
            <a:ext cx="11790000" cy="3420000"/>
          </a:xfrm>
          <a:prstGeom prst="roundRect">
            <a:avLst/>
          </a:prstGeom>
          <a:solidFill>
            <a:srgbClr val="906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76000" y="234000"/>
            <a:ext cx="61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информационная безопасность детей?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500" y="2259000"/>
            <a:ext cx="116985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безопасность</a:t>
            </a:r>
            <a:r>
              <a:rPr lang="ru-RU" sz="3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3600" dirty="0"/>
              <a:t>это состояние защищенности детей, при котором отсутствует риск, связанный с причинением информацией, в том числе распространяемой в сети Интернет, вреда их здоровью, физическому, психическому, духовному и нравственному развитию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91000" y="5675320"/>
            <a:ext cx="499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Федеральный закон от 29.12.2010 г. № 436-ФЗ «О защите детей от информации, причиняющей вред их здоровью и развитию»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4626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CF3881-357C-4FCA-874F-76CC5721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215000" cy="1340745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Плюсы и минусы использования интернета детьми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F410A3-610B-4956-A4FE-6597D410A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494000"/>
            <a:ext cx="6120000" cy="50849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следующие положительные моменты использования данных устройств: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мелкой моторики. Работа на устройствах с джойстиком, кнопками 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тачскрином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(сенсорным экраном) позволяют разрабатывать пальчики и тренировать мелкую моторику. А слежение за движением компьютерной мыши на экране позволяет тренировать внимание ребёнка.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Обучение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младших школьников. Происходит с помощью специальных обучающих программ и игр, использующих зрительные образы и активные формы работы самого ребенка. Очень хороши игры, в которых ребенку предлагается проблемная ситуация и требуется найти ее разрешение, анализируя исходные данные, занимаясь поисковой и исследовательской активностью. Например, это могут быть игры с построением букв из линий, соотнесением понятий с изображениями и т.д.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Доступ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 из дома к большому количеству полезной информации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Интернете школьники могут прочитать последние новости, найти тексты книг, отыскать интересную информацию о великом открытии, путешественнике, историческом событии и пр. Преимущество Интернета перед библиотекой -мгновенное поступление новой информации.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Формирование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школьников навыка поиска и фильтрации информации. Наиболее активно данное умение формируется в подростковом возрасте. Обилие различных информационных сайтов ставит школьника перед необходимостью анализировать все получаемые сведения и отбирать из них достоверные. Помимо навыков поиска и фильтрации информации это развивает также способность к критическому мышлению.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одноклассниками и учителями. Очень хороши специальные блоги и группы 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соцсетях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создаваемые для учеников определенного класса. Здесь учитель и ученики могут обмениваться информацией и новостями, дискутировать по спорным вопросам, обсуждать прочитанные произведения, совместно работать над проектами и др.)</a:t>
            </a:r>
          </a:p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F3E7C23D-71B6-49F0-B7A1-F2BDD3357A70}"/>
              </a:ext>
            </a:extLst>
          </p:cNvPr>
          <p:cNvSpPr txBox="1">
            <a:spLocks/>
          </p:cNvSpPr>
          <p:nvPr/>
        </p:nvSpPr>
        <p:spPr>
          <a:xfrm>
            <a:off x="6411000" y="1394868"/>
            <a:ext cx="5580370" cy="4545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ненормированное использование гаджетов и интернета может привести к ряду негативных последствий:</a:t>
            </a: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1.Проблемы со здоровьем. Частое сидение за компьютером или планшетом может привести к покраснению и сухости глаз, ухудшению зрения, нарушению осанки, проблемам с мышцами (от их длительной неподвижности), кислородному голоданию мозга (в результате сдавливания сосудов и отсутствия свежего воздуха), расстройствам сна.</a:t>
            </a: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2.Психологические проблемы. Дети, с раннего возраста много пользующиеся гаджетами и мало времени проводящие со сверстниками, могут иметь проблемы с социальной адаптацией. Им трудно общаться с людьми, находить с ними общий язык, они робки и застенчивы, мало знают о жизни за пределами компьютера и часто теряются в реальных жизненных ситуациях.</a:t>
            </a: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3.Зависимость. Это самое серьезное последствие от использования компьютера и интернета. Оно формируется под влиянием многих аспектов (частое использование устройства, отсутствие других интересов в жизни, проблемы личного характера и т.д.) и имеет целый ряд симптомов.)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9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613A5C49-0906-463C-B0E9-A0849ED9EDF8}"/>
              </a:ext>
            </a:extLst>
          </p:cNvPr>
          <p:cNvGrpSpPr/>
          <p:nvPr/>
        </p:nvGrpSpPr>
        <p:grpSpPr>
          <a:xfrm>
            <a:off x="-5472" y="1089000"/>
            <a:ext cx="12192000" cy="5769000"/>
            <a:chOff x="1234105" y="2146500"/>
            <a:chExt cx="4185000" cy="2047500"/>
          </a:xfrm>
        </p:grpSpPr>
        <p:sp>
          <p:nvSpPr>
            <p:cNvPr id="3" name="Овал 2">
              <a:extLst>
                <a:ext uri="{FF2B5EF4-FFF2-40B4-BE49-F238E27FC236}">
                  <a16:creationId xmlns="" xmlns:a16="http://schemas.microsoft.com/office/drawing/2014/main" id="{CE68259F-DA26-4B0A-9E25-1EC63D5CEFEE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Овал 3">
              <a:extLst>
                <a:ext uri="{FF2B5EF4-FFF2-40B4-BE49-F238E27FC236}">
                  <a16:creationId xmlns="" xmlns:a16="http://schemas.microsoft.com/office/drawing/2014/main" id="{7EFE6962-A274-4FD7-90A1-F002FBDAC29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: скругленные углы 68">
              <a:extLst>
                <a:ext uri="{FF2B5EF4-FFF2-40B4-BE49-F238E27FC236}">
                  <a16:creationId xmlns="" xmlns:a16="http://schemas.microsoft.com/office/drawing/2014/main" id="{4A438955-5DCE-4E7B-86F7-7B30D8E124CB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лилиния: фигура 69">
              <a:extLst>
                <a:ext uri="{FF2B5EF4-FFF2-40B4-BE49-F238E27FC236}">
                  <a16:creationId xmlns="" xmlns:a16="http://schemas.microsoft.com/office/drawing/2014/main" id="{99DBA439-0046-4343-8842-937315427D9C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rgbClr val="906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99EEC515-331E-4BCC-B59D-316B66CF9386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rgbClr val="906FFA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: фигура 71">
              <a:extLst>
                <a:ext uri="{FF2B5EF4-FFF2-40B4-BE49-F238E27FC236}">
                  <a16:creationId xmlns="" xmlns:a16="http://schemas.microsoft.com/office/drawing/2014/main" id="{95EDAC40-EE6B-435E-9E40-E36B1414E6BE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CD2D854A-51D9-4498-9969-DB8E38FBDC0E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rgbClr val="99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Овал 9">
              <a:extLst>
                <a:ext uri="{FF2B5EF4-FFF2-40B4-BE49-F238E27FC236}">
                  <a16:creationId xmlns="" xmlns:a16="http://schemas.microsoft.com/office/drawing/2014/main" id="{A886E230-EE0D-49F6-9FBE-03B592FB3A49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F946DB5F-C11B-4DE7-BDDD-1D027E1B548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A2ED4CCB-CAC6-43AD-BFE5-16F77B51A69A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981354A8-E072-4271-831A-47FC3E19011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14" name="Полилиния: фигура 77">
              <a:extLst>
                <a:ext uri="{FF2B5EF4-FFF2-40B4-BE49-F238E27FC236}">
                  <a16:creationId xmlns="" xmlns:a16="http://schemas.microsoft.com/office/drawing/2014/main" id="{47B95A22-A1FE-47FC-8F9D-450CB659D9F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550152" y="233495"/>
            <a:ext cx="7089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обезопасить своего ребёнка?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9469" y="2548873"/>
            <a:ext cx="103639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Nirmala UI Semilight" panose="020B0402040204020203" pitchFamily="34" charset="0"/>
                <a:cs typeface="Times New Roman" panose="02020603050405020304" pitchFamily="18" charset="0"/>
              </a:rPr>
              <a:t>Самое главное правило: </a:t>
            </a:r>
            <a:r>
              <a:rPr lang="ru-RU" sz="2400" dirty="0"/>
              <a:t>ознакомьте ваше чадо с этими простыми правилами, и он будет иметь представление о том, с чем может столкнуться в Интернете, и будет знать, как вести себя в этом случае. Если ребенок будет вам доверять и рассказывать все, что впечатлило его в сети, с кем он познакомился, вы сможете избежать очень серьезных неприятностей. Главное, не переборщите – не надо запугивать ребенка Интернетом, говорить, что это очень опасная и страшная штука, но ей надо уметь пользоваться. Ребенок должен усвоить мысль, что Интернет – это друг, и если правильно с ним «дружить», можно извлечь из этого очень много пользы. А правильно «дружить» с ним научить может только взрослый.</a:t>
            </a:r>
            <a:endParaRPr lang="ru-RU" sz="2400" dirty="0">
              <a:latin typeface="Times New Roman" panose="02020603050405020304" pitchFamily="18" charset="0"/>
              <a:ea typeface="Nirmala UI Semilight" panose="020B04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1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ая прямоугольная выноска 8"/>
          <p:cNvSpPr/>
          <p:nvPr/>
        </p:nvSpPr>
        <p:spPr>
          <a:xfrm>
            <a:off x="3576000" y="180034"/>
            <a:ext cx="4770000" cy="1133965"/>
          </a:xfrm>
          <a:prstGeom prst="wedgeRoundRectCallout">
            <a:avLst>
              <a:gd name="adj1" fmla="val -20833"/>
              <a:gd name="adj2" fmla="val 84251"/>
              <a:gd name="adj3" fmla="val 16667"/>
            </a:avLst>
          </a:prstGeom>
          <a:solidFill>
            <a:srgbClr val="906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56000" y="1889587"/>
            <a:ext cx="11925000" cy="4155146"/>
          </a:xfrm>
          <a:prstGeom prst="roundRect">
            <a:avLst/>
          </a:prstGeom>
          <a:solidFill>
            <a:srgbClr val="906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76000" y="234000"/>
            <a:ext cx="445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интернет-зависимость?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500" y="2259000"/>
            <a:ext cx="114525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/>
              <a:t>Интернет-зависимость</a:t>
            </a:r>
            <a:r>
              <a:rPr lang="ru-RU" sz="2400" dirty="0"/>
              <a:t> — навязчивое стремление использовать Интернет и избыточное пользование им, проведение большого количества времени в сети. Интернет-зависимость не является психическим расстройством по медицинским критериям. Это не просто сильное желание быть онлайн. Как и в случае с другими расстройствами поведения, такими как патологическая склонность к азартным играм, подростковая компьютерная зависимость характеризуется постепенной потерей контроля над способностью регулировать или ограничивать время проведенное в интернете, а также способностью справляться со своими эмоциями, зачастую из-за смытой границы между реальной и виртуальной жизнью.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97000" y="6079844"/>
            <a:ext cx="499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оцент </a:t>
            </a:r>
            <a:r>
              <a:rPr lang="ru-RU" dirty="0"/>
              <a:t>психологических наук </a:t>
            </a:r>
            <a:r>
              <a:rPr lang="ru-RU" dirty="0" smtClean="0"/>
              <a:t>Самойлова Майя Владимировна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5533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B08A661D-7113-4CC3-8BF9-A1111CC240C3}"/>
              </a:ext>
            </a:extLst>
          </p:cNvPr>
          <p:cNvGrpSpPr/>
          <p:nvPr/>
        </p:nvGrpSpPr>
        <p:grpSpPr>
          <a:xfrm>
            <a:off x="0" y="297770"/>
            <a:ext cx="12081000" cy="6579000"/>
            <a:chOff x="1234105" y="2146500"/>
            <a:chExt cx="4185000" cy="2047500"/>
          </a:xfrm>
        </p:grpSpPr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1C160837-08C0-4A2D-A98F-42BF47AE45E7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rgbClr val="99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15AA683C-4B94-4FBE-B610-D4BCF471B80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: скругленные углы 2">
              <a:extLst>
                <a:ext uri="{FF2B5EF4-FFF2-40B4-BE49-F238E27FC236}">
                  <a16:creationId xmlns="" xmlns:a16="http://schemas.microsoft.com/office/drawing/2014/main" id="{7694FF4D-E5B5-4D8A-A82D-ED72723F4817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олилиния: фигура 5">
              <a:extLst>
                <a:ext uri="{FF2B5EF4-FFF2-40B4-BE49-F238E27FC236}">
                  <a16:creationId xmlns="" xmlns:a16="http://schemas.microsoft.com/office/drawing/2014/main" id="{27B539DF-A9E5-4882-8C7F-239C49028D43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rgbClr val="906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B15DFB76-CDE0-49B6-92C5-3DC96CDCCE2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rgbClr val="906FFA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: фигура 17">
              <a:extLst>
                <a:ext uri="{FF2B5EF4-FFF2-40B4-BE49-F238E27FC236}">
                  <a16:creationId xmlns="" xmlns:a16="http://schemas.microsoft.com/office/drawing/2014/main" id="{99A438CA-E12A-47DB-A95F-8634F3FAA1E2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3F4E3EB0-425D-4B56-846B-CDCDFD72004C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rgbClr val="99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>
              <a:extLst>
                <a:ext uri="{FF2B5EF4-FFF2-40B4-BE49-F238E27FC236}">
                  <a16:creationId xmlns="" xmlns:a16="http://schemas.microsoft.com/office/drawing/2014/main" id="{A2CF6BF3-1342-4C0D-B09E-5EA3C438D10B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>
              <a:extLst>
                <a:ext uri="{FF2B5EF4-FFF2-40B4-BE49-F238E27FC236}">
                  <a16:creationId xmlns="" xmlns:a16="http://schemas.microsoft.com/office/drawing/2014/main" id="{312B6F99-829D-4E07-AC8B-1F00E26EC02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6953E215-17EC-4269-A436-64CCA7E06E79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0A8F4016-3046-45F9-B1D8-9D8D8FA7B8F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16" name="Полилиния: фигура 28">
              <a:extLst>
                <a:ext uri="{FF2B5EF4-FFF2-40B4-BE49-F238E27FC236}">
                  <a16:creationId xmlns="" xmlns:a16="http://schemas.microsoft.com/office/drawing/2014/main" id="{9308B964-83DB-4152-8A16-B55F0173BF3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371000" y="1861996"/>
            <a:ext cx="1053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Что </a:t>
            </a:r>
            <a:r>
              <a:rPr lang="ru-RU" sz="4800" dirty="0"/>
              <a:t>вы взяли для себя с нашего собрания?</a:t>
            </a:r>
          </a:p>
          <a:p>
            <a:r>
              <a:rPr lang="ru-RU" sz="4800" dirty="0" smtClean="0"/>
              <a:t>Какая </a:t>
            </a:r>
            <a:r>
              <a:rPr lang="ru-RU" sz="4800" dirty="0"/>
              <a:t>информация для Вас стала новой?</a:t>
            </a:r>
          </a:p>
          <a:p>
            <a:r>
              <a:rPr lang="ru-RU" sz="4800" dirty="0" smtClean="0"/>
              <a:t>Будете </a:t>
            </a:r>
            <a:r>
              <a:rPr lang="ru-RU" sz="4800" dirty="0"/>
              <a:t>ли использовать данную информацию?</a:t>
            </a:r>
          </a:p>
        </p:txBody>
      </p:sp>
    </p:spTree>
    <p:extLst>
      <p:ext uri="{BB962C8B-B14F-4D97-AF65-F5344CB8AC3E}">
        <p14:creationId xmlns:p14="http://schemas.microsoft.com/office/powerpoint/2010/main" val="133820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3D8FF0-30C2-49C2-B43E-5FA1B956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литература: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56000" y="2259000"/>
            <a:ext cx="7965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/>
              <a:t> </a:t>
            </a:r>
            <a:r>
              <a:rPr lang="ru-RU" sz="3600" dirty="0" smtClean="0"/>
              <a:t>Книга </a:t>
            </a:r>
            <a:r>
              <a:rPr lang="ru-RU" sz="3600" dirty="0"/>
              <a:t>Терезы </a:t>
            </a:r>
            <a:r>
              <a:rPr lang="ru-RU" sz="3600" dirty="0" err="1"/>
              <a:t>Оранж</a:t>
            </a:r>
            <a:r>
              <a:rPr lang="ru-RU" sz="3600" dirty="0"/>
              <a:t> и Луизы </a:t>
            </a:r>
            <a:r>
              <a:rPr lang="ru-RU" sz="3600" dirty="0" err="1" smtClean="0"/>
              <a:t>О’Флинн</a:t>
            </a:r>
            <a:r>
              <a:rPr lang="ru-RU" sz="3600" dirty="0" smtClean="0"/>
              <a:t>: «</a:t>
            </a:r>
            <a:r>
              <a:rPr lang="ru-RU" sz="3600" dirty="0" err="1" smtClean="0"/>
              <a:t>Медиадиета</a:t>
            </a:r>
            <a:r>
              <a:rPr lang="ru-RU" sz="3600" dirty="0" smtClean="0"/>
              <a:t> </a:t>
            </a:r>
            <a:r>
              <a:rPr lang="ru-RU" sz="3600" dirty="0"/>
              <a:t>для детей. Руководство для родителей</a:t>
            </a:r>
            <a:r>
              <a:rPr lang="ru-RU" sz="3600" dirty="0" smtClean="0"/>
              <a:t>.»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/>
              <a:t>Выбинар</a:t>
            </a:r>
            <a:r>
              <a:rPr lang="ru-RU" sz="3600" dirty="0" smtClean="0"/>
              <a:t> Бакланова Константина Владимировича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smtClean="0"/>
              <a:t>«Профилактика </a:t>
            </a:r>
            <a:r>
              <a:rPr lang="ru-RU" sz="3600" dirty="0"/>
              <a:t>интернет-зависимости у детей и подростков</a:t>
            </a:r>
            <a:r>
              <a:rPr lang="ru-RU" sz="3600" dirty="0" smtClean="0"/>
              <a:t>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basket-02.wbbasket.ru/vol189/part18941/18941959/images/big/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55" y="1674000"/>
            <a:ext cx="3577500" cy="47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49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613A5C49-0906-463C-B0E9-A0849ED9EDF8}"/>
              </a:ext>
            </a:extLst>
          </p:cNvPr>
          <p:cNvGrpSpPr/>
          <p:nvPr/>
        </p:nvGrpSpPr>
        <p:grpSpPr>
          <a:xfrm>
            <a:off x="-5472" y="1089000"/>
            <a:ext cx="12192000" cy="5769000"/>
            <a:chOff x="1234105" y="2146500"/>
            <a:chExt cx="4185000" cy="2047500"/>
          </a:xfrm>
        </p:grpSpPr>
        <p:sp>
          <p:nvSpPr>
            <p:cNvPr id="3" name="Овал 2">
              <a:extLst>
                <a:ext uri="{FF2B5EF4-FFF2-40B4-BE49-F238E27FC236}">
                  <a16:creationId xmlns="" xmlns:a16="http://schemas.microsoft.com/office/drawing/2014/main" id="{CE68259F-DA26-4B0A-9E25-1EC63D5CEFEE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Овал 3">
              <a:extLst>
                <a:ext uri="{FF2B5EF4-FFF2-40B4-BE49-F238E27FC236}">
                  <a16:creationId xmlns="" xmlns:a16="http://schemas.microsoft.com/office/drawing/2014/main" id="{7EFE6962-A274-4FD7-90A1-F002FBDAC29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: скругленные углы 68">
              <a:extLst>
                <a:ext uri="{FF2B5EF4-FFF2-40B4-BE49-F238E27FC236}">
                  <a16:creationId xmlns="" xmlns:a16="http://schemas.microsoft.com/office/drawing/2014/main" id="{4A438955-5DCE-4E7B-86F7-7B30D8E124CB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лилиния: фигура 69">
              <a:extLst>
                <a:ext uri="{FF2B5EF4-FFF2-40B4-BE49-F238E27FC236}">
                  <a16:creationId xmlns="" xmlns:a16="http://schemas.microsoft.com/office/drawing/2014/main" id="{99DBA439-0046-4343-8842-937315427D9C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rgbClr val="906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99EEC515-331E-4BCC-B59D-316B66CF9386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rgbClr val="906FFA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: фигура 71">
              <a:extLst>
                <a:ext uri="{FF2B5EF4-FFF2-40B4-BE49-F238E27FC236}">
                  <a16:creationId xmlns="" xmlns:a16="http://schemas.microsoft.com/office/drawing/2014/main" id="{95EDAC40-EE6B-435E-9E40-E36B1414E6BE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CD2D854A-51D9-4498-9969-DB8E38FBDC0E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rgbClr val="99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Овал 9">
              <a:extLst>
                <a:ext uri="{FF2B5EF4-FFF2-40B4-BE49-F238E27FC236}">
                  <a16:creationId xmlns="" xmlns:a16="http://schemas.microsoft.com/office/drawing/2014/main" id="{A886E230-EE0D-49F6-9FBE-03B592FB3A49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F946DB5F-C11B-4DE7-BDDD-1D027E1B548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A2ED4CCB-CAC6-43AD-BFE5-16F77B51A69A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981354A8-E072-4271-831A-47FC3E19011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14" name="Полилиния: фигура 77">
              <a:extLst>
                <a:ext uri="{FF2B5EF4-FFF2-40B4-BE49-F238E27FC236}">
                  <a16:creationId xmlns="" xmlns:a16="http://schemas.microsoft.com/office/drawing/2014/main" id="{47B95A22-A1FE-47FC-8F9D-450CB659D9F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550152" y="233495"/>
            <a:ext cx="7089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Закончите предложения: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9469" y="2548873"/>
            <a:ext cx="103639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я узнал (а)…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понял(а), что…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могу…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почувствовал, что…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приобрел…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попробую…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удивило…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захотелось…</a:t>
            </a:r>
          </a:p>
        </p:txBody>
      </p:sp>
    </p:spTree>
    <p:extLst>
      <p:ext uri="{BB962C8B-B14F-4D97-AF65-F5344CB8AC3E}">
        <p14:creationId xmlns:p14="http://schemas.microsoft.com/office/powerpoint/2010/main" val="131696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821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Nirmala UI Semilight</vt:lpstr>
      <vt:lpstr>Times New Roman</vt:lpstr>
      <vt:lpstr>Тема Office</vt:lpstr>
      <vt:lpstr>Информационная безопасность детей</vt:lpstr>
      <vt:lpstr>Задачи родительского собрания: </vt:lpstr>
      <vt:lpstr>Презентация PowerPoint</vt:lpstr>
      <vt:lpstr>Плюсы и минусы использования интернета детьми</vt:lpstr>
      <vt:lpstr>Презентация PowerPoint</vt:lpstr>
      <vt:lpstr>Презентация PowerPoint</vt:lpstr>
      <vt:lpstr>Презентация PowerPoint</vt:lpstr>
      <vt:lpstr>Рекомендуемая литература: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32</cp:revision>
  <dcterms:created xsi:type="dcterms:W3CDTF">2020-07-05T17:04:43Z</dcterms:created>
  <dcterms:modified xsi:type="dcterms:W3CDTF">2024-11-21T12:10:45Z</dcterms:modified>
</cp:coreProperties>
</file>