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7" r:id="rId4"/>
    <p:sldId id="270" r:id="rId5"/>
    <p:sldId id="277" r:id="rId6"/>
    <p:sldId id="265" r:id="rId7"/>
    <p:sldId id="260" r:id="rId8"/>
    <p:sldId id="288" r:id="rId9"/>
    <p:sldId id="289" r:id="rId10"/>
    <p:sldId id="290" r:id="rId11"/>
    <p:sldId id="258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68" r:id="rId21"/>
    <p:sldId id="299" r:id="rId22"/>
    <p:sldId id="266" r:id="rId23"/>
    <p:sldId id="280" r:id="rId24"/>
    <p:sldId id="300" r:id="rId25"/>
    <p:sldId id="301" r:id="rId26"/>
    <p:sldId id="302" r:id="rId27"/>
    <p:sldId id="303" r:id="rId28"/>
    <p:sldId id="305" r:id="rId29"/>
    <p:sldId id="304" r:id="rId30"/>
    <p:sldId id="307" r:id="rId31"/>
    <p:sldId id="306" r:id="rId32"/>
    <p:sldId id="27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7BCAEDA7-8ADB-40DC-80FF-6B15CBE00B88}">
          <p14:sldIdLst>
            <p14:sldId id="256"/>
            <p14:sldId id="277"/>
            <p14:sldId id="257"/>
            <p14:sldId id="265"/>
            <p14:sldId id="260"/>
            <p14:sldId id="258"/>
            <p14:sldId id="285"/>
            <p14:sldId id="262"/>
            <p14:sldId id="268"/>
            <p14:sldId id="270"/>
            <p14:sldId id="261"/>
            <p14:sldId id="266"/>
            <p14:sldId id="279"/>
            <p14:sldId id="282"/>
            <p14:sldId id="280"/>
            <p14:sldId id="267"/>
            <p14:sldId id="281"/>
            <p14:sldId id="276"/>
          </p14:sldIdLst>
        </p14:section>
        <p14:section name="Раздел без заголовка" id="{B9A4E17A-72C6-469D-8524-CADD591FF1F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9ED51"/>
    <a:srgbClr val="FF00FF"/>
    <a:srgbClr val="33CC33"/>
    <a:srgbClr val="FF99FF"/>
    <a:srgbClr val="52E4F8"/>
    <a:srgbClr val="10FC8C"/>
    <a:srgbClr val="F9F561"/>
    <a:srgbClr val="C694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6972" autoAdjust="0"/>
  </p:normalViewPr>
  <p:slideViewPr>
    <p:cSldViewPr>
      <p:cViewPr>
        <p:scale>
          <a:sx n="90" d="100"/>
          <a:sy n="90" d="100"/>
        </p:scale>
        <p:origin x="-2148" y="-258"/>
      </p:cViewPr>
      <p:guideLst>
        <p:guide orient="horz" pos="1842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7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422358383711591"/>
          <c:y val="2.960739030023098E-2"/>
          <c:w val="0.64207650273224048"/>
          <c:h val="0.93267152806822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99FF"/>
            </a:solidFill>
            <a:ln w="12696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696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2696">
              <a:solidFill>
                <a:srgbClr val="000000"/>
              </a:solidFill>
              <a:prstDash val="solid"/>
            </a:ln>
          </c:spPr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</c:ser>
        <c:gapDepth val="0"/>
        <c:shape val="box"/>
        <c:axId val="115066752"/>
        <c:axId val="115068288"/>
        <c:axId val="0"/>
      </c:bar3DChart>
      <c:catAx>
        <c:axId val="115066752"/>
        <c:scaling>
          <c:orientation val="minMax"/>
        </c:scaling>
        <c:axPos val="b"/>
        <c:numFmt formatCode="General" sourceLinked="1"/>
        <c:tickLblPos val="low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068288"/>
        <c:crosses val="autoZero"/>
        <c:auto val="1"/>
        <c:lblAlgn val="ctr"/>
        <c:lblOffset val="100"/>
        <c:tickLblSkip val="1"/>
        <c:tickMarkSkip val="1"/>
      </c:catAx>
      <c:valAx>
        <c:axId val="115068288"/>
        <c:scaling>
          <c:orientation val="minMax"/>
        </c:scaling>
        <c:axPos val="l"/>
        <c:majorGridlines>
          <c:spPr>
            <a:ln w="3174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15066752"/>
        <c:crosses val="autoZero"/>
        <c:crossBetween val="between"/>
      </c:valAx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78142076502731939"/>
          <c:y val="0.38129496402877738"/>
          <c:w val="0.20765027322404367"/>
          <c:h val="0.24100719424460434"/>
        </c:manualLayout>
      </c:layout>
      <c:spPr>
        <a:noFill/>
        <a:ln w="3174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9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649350649350672"/>
          <c:y val="6.8592057761732869E-2"/>
          <c:w val="0.67217732729464164"/>
          <c:h val="0.8447653429602888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99FF"/>
            </a:solidFill>
            <a:ln w="1270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%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993366"/>
            </a:solidFill>
            <a:ln w="1270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 formatCode="0%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FFCC"/>
            </a:solidFill>
            <a:ln w="12702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 formatCode="0%">
                  <c:v>0.1</c:v>
                </c:pt>
              </c:numCache>
            </c:numRef>
          </c:val>
        </c:ser>
        <c:gapDepth val="0"/>
        <c:shape val="box"/>
        <c:axId val="134587136"/>
        <c:axId val="134588672"/>
        <c:axId val="0"/>
      </c:bar3DChart>
      <c:catAx>
        <c:axId val="13458713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588672"/>
        <c:crosses val="autoZero"/>
        <c:auto val="1"/>
        <c:lblAlgn val="ctr"/>
        <c:lblOffset val="100"/>
        <c:tickLblSkip val="1"/>
        <c:tickMarkSkip val="1"/>
      </c:catAx>
      <c:valAx>
        <c:axId val="1345886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4587136"/>
        <c:crosses val="autoZero"/>
        <c:crossBetween val="between"/>
      </c:valAx>
      <c:spPr>
        <a:noFill/>
        <a:ln w="25404">
          <a:noFill/>
        </a:ln>
      </c:spPr>
    </c:plotArea>
    <c:legend>
      <c:legendPos val="r"/>
      <c:layout>
        <c:manualLayout>
          <c:xMode val="edge"/>
          <c:yMode val="edge"/>
          <c:x val="0.78701298701298406"/>
          <c:y val="0.37545126353790764"/>
          <c:w val="0.20259740259740405"/>
          <c:h val="0.25270758122743681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5F29F-5644-4787-A056-7B8E6DF68235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AB3EF-218E-4A33-982D-ED3D90B015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508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3EF-218E-4A33-982D-ED3D90B0156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998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3EF-218E-4A33-982D-ED3D90B0156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3EF-218E-4A33-982D-ED3D90B0156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3EF-218E-4A33-982D-ED3D90B0156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AB3EF-218E-4A33-982D-ED3D90B0156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20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117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42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3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59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82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019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01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5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728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3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35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s.ru/" TargetMode="External"/><Relationship Id="rId2" Type="http://schemas.openxmlformats.org/officeDocument/2006/relationships/hyperlink" Target="http://www.portal-slovo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sisp.nkras.ru/" TargetMode="External"/><Relationship Id="rId4" Type="http://schemas.openxmlformats.org/officeDocument/2006/relationships/hyperlink" Target="http://u209.48.spylog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8352928" cy="3576460"/>
          </a:xfrm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ru-RU" sz="2400" b="1" i="1" dirty="0" smtClean="0">
                <a:ln>
                  <a:solidFill>
                    <a:srgbClr val="00B0F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проект</a:t>
            </a:r>
            <a:r>
              <a:rPr lang="ru-RU" sz="2400" b="1" i="1" dirty="0" smtClean="0">
                <a:gradFill>
                  <a:gsLst>
                    <a:gs pos="0">
                      <a:srgbClr val="A603AB"/>
                    </a:gs>
                    <a:gs pos="17000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gradFill>
                  <a:gsLst>
                    <a:gs pos="0">
                      <a:srgbClr val="A603AB"/>
                    </a:gs>
                    <a:gs pos="17000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«Эмоциональное благополучие детей среднего дошкольного возраста »</a:t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  :Абдуллаева М.З</a:t>
            </a:r>
            <a:r>
              <a:rPr lang="ru-RU" sz="2400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 </a:t>
            </a:r>
            <a:r>
              <a:rPr lang="ru-RU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</a:t>
            </a: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04664"/>
            <a:ext cx="8072494" cy="1524138"/>
          </a:xfrm>
        </p:spPr>
        <p:txBody>
          <a:bodyPr rtlCol="0">
            <a:normAutofit fontScale="47500" lnSpcReduction="2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МУНИЦИПАЛЬНОЕ БЮДЖЕТНОЕ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ДОШКОЛЬНОЕ ОБРАЗОВАТЕЛЬНОЕ УЧРЕЖДЕНИЕ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ДЕТСКИЙ САД № 8 «РУСАЛОЧКА»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г. Кстово 3 микрорайон дом 27 телефон 2-11-93, 2-27-16, 2-17-31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CC00"/>
                </a:solidFill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912" y="76010"/>
            <a:ext cx="56204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Этапы 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реализации проекта:</a:t>
            </a:r>
            <a:endParaRPr lang="ru-RU" sz="3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 </a:t>
            </a:r>
            <a:endParaRPr lang="ru-RU" sz="3600" dirty="0">
              <a:latin typeface="Times New Roman"/>
              <a:ea typeface="Times New Roman"/>
            </a:endParaRPr>
          </a:p>
          <a:p>
            <a:pPr algn="ctr"/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198" y="1914505"/>
            <a:ext cx="7257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535" y="2296031"/>
            <a:ext cx="6912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9545" y="5028585"/>
            <a:ext cx="6197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7184" y="5521126"/>
            <a:ext cx="6863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342" b="97987" l="250" r="985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450" y="5521126"/>
            <a:ext cx="1825720" cy="13601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4314" y="671213"/>
            <a:ext cx="58158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/>
                <a:ea typeface="Times New Roman"/>
              </a:rPr>
              <a:t>1 этап </a:t>
            </a:r>
            <a:r>
              <a:rPr lang="ru-RU" sz="2800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– Подготовительный(сентябрь) </a:t>
            </a:r>
            <a:endParaRPr lang="ru-RU" sz="1600" b="1" i="1" dirty="0">
              <a:solidFill>
                <a:srgbClr val="00B05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8926" y="1340768"/>
            <a:ext cx="49391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</a:pPr>
            <a:endParaRPr lang="ru-RU" sz="1600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400" i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628800"/>
          <a:ext cx="6768752" cy="50405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5050"/>
                <a:gridCol w="1890360"/>
                <a:gridCol w="906713"/>
                <a:gridCol w="1219255"/>
                <a:gridCol w="2377374"/>
              </a:tblGrid>
              <a:tr h="47824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34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теоретического материала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 Недели сентября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Конспект в тетради по самообразованию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3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Обсуждение целей и задач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 Недели сентября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59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реализации проекта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Зона двигательной активности, для снятия эмоционального напряжения;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уголок изобразительной деятельности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игровые двигательные модули,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игровая «жилая комната»,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центр развивающих игр,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элементы некоторых видов театра, зона «ряженья». 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5516" y="2204864"/>
          <a:ext cx="8712968" cy="372734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82777"/>
                <a:gridCol w="2433335"/>
                <a:gridCol w="1167153"/>
                <a:gridCol w="1569466"/>
                <a:gridCol w="3060237"/>
              </a:tblGrid>
              <a:tr h="99395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диагностического инструментария 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 Неделя сентября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Диагностические карты  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54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Анкетирование родителей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Неделя сентября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анкетирования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395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Самодиагностика педагога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Неделя сентября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самодиагностики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9395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8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Диагностическое обследование детей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3-4 Недели сентября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Психолог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диагностики   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1115616" y="1844824"/>
            <a:ext cx="7304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этап – Основной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 ( сентябрь 2015 – апрель 2016)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924175"/>
          <a:ext cx="8712968" cy="3794238"/>
        </p:xfrm>
        <a:graphic>
          <a:graphicData uri="http://schemas.openxmlformats.org/drawingml/2006/table">
            <a:tbl>
              <a:tblPr/>
              <a:tblGrid>
                <a:gridCol w="487330"/>
                <a:gridCol w="3362584"/>
                <a:gridCol w="1420101"/>
                <a:gridCol w="1739859"/>
                <a:gridCol w="1703094"/>
              </a:tblGrid>
              <a:tr h="369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43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Беседы.«Кого можно считать близким «своим», а кого «чужим»; «Всегда ли вы правы?»; «Что может тебя порадовать?»; «Как ты проявляешь чувство радости?»; «Как можно догадаться о чувствах, которые испытывает человек?»; «За что меня любит мама»; «Зачем нужны эмоции»; «Чего я боюсь»; «Как поругать друг друга»;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течение дня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 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10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течение дня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Библиотека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622" marR="64622" marT="0" marB="0">
                    <a:lnL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5516" y="1844825"/>
          <a:ext cx="8712968" cy="5013175"/>
        </p:xfrm>
        <a:graphic>
          <a:graphicData uri="http://schemas.openxmlformats.org/drawingml/2006/table">
            <a:tbl>
              <a:tblPr/>
              <a:tblGrid>
                <a:gridCol w="487331"/>
                <a:gridCol w="3362585"/>
                <a:gridCol w="1420100"/>
                <a:gridCol w="1739858"/>
                <a:gridCol w="1703094"/>
              </a:tblGrid>
              <a:tr h="476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Рассказы детей и взрослого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дня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Рассказы детей из личного опыта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17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 и игровые упражнения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дня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Картотека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78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Психогимнастика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«Фотография на память»; «Круглые глаза»; «Так будет правильно»; «Справедливый папа» - отображение положительных черт характера;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Этюды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«Потерялся»; «Маленький скульптор»;  «Робкий ребёнок» - на выражение радости, печали, стыда, гнева.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дня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Фотографии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Модели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Пиктограммы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17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Рассматривание иллюстраций, фотографий, репродукций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дня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Альбомы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9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Накопление позитивного социально-эмоционального опыта в повседневной жизни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«Почему люди улыбаются?» ; «От чего возникают ссоры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Постоянно 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Дискуссии.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52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Работа с пиктограммами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Пиктограммы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557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Слушание музыкальных произведений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течение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дня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и Музыкальный руководитель</a:t>
                      </a: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Аудиотека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251" marR="52251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2286000"/>
          <a:ext cx="8568951" cy="3231232"/>
        </p:xfrm>
        <a:graphic>
          <a:graphicData uri="http://schemas.openxmlformats.org/drawingml/2006/table">
            <a:tbl>
              <a:tblPr/>
              <a:tblGrid>
                <a:gridCol w="479275"/>
                <a:gridCol w="3307006"/>
                <a:gridCol w="1396628"/>
                <a:gridCol w="1711099"/>
                <a:gridCol w="1674943"/>
              </a:tblGrid>
              <a:tr h="28145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Продуктивная деятельность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Выставки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9562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Игры-драматизации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«Доверчивый ежик»; «Пропала собака»  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Театральный уголок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290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Инсценирование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«В группу пришел новенький»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Иллюстрации 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041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Шкала эмоционального состояния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Ежедневно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и дети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Экран 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6083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НОД «Волшебный мир эмоций »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Воспитатель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Выставка рисунков «Моё настроение».</a:t>
                      </a:r>
                    </a:p>
                  </a:txBody>
                  <a:tcPr marL="64622" marR="64622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0080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Работа с родителями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4" y="2348880"/>
          <a:ext cx="8784974" cy="4176464"/>
        </p:xfrm>
        <a:graphic>
          <a:graphicData uri="http://schemas.openxmlformats.org/drawingml/2006/table">
            <a:tbl>
              <a:tblPr/>
              <a:tblGrid>
                <a:gridCol w="455100"/>
                <a:gridCol w="3502740"/>
                <a:gridCol w="1444561"/>
                <a:gridCol w="1691712"/>
                <a:gridCol w="1690861"/>
              </a:tblGrid>
              <a:tr h="4732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Ответствен-ные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7322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Анкетирование родителей 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Приложение № 1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2950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Индивидуальные консультации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«Воспитание терпения и воли»;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«Роль сказок в воспитании детей»;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«Понимаем  ли мы своего ребенка».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«Безусловное принятие».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«Что я знаю о своем ребенке» - блиц-игра для родителей.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необходимости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Конспекты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Памятки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Буклеты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0051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Информационно-наглядные материалы «Дети и компьютер»; «Конвенция о правах ребенка»; «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Гиперактивный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ребенок».   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Буклеты, папки – передвижки, памятки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891738"/>
          <a:ext cx="8712968" cy="4633605"/>
        </p:xfrm>
        <a:graphic>
          <a:graphicData uri="http://schemas.openxmlformats.org/drawingml/2006/table">
            <a:tbl>
              <a:tblPr/>
              <a:tblGrid>
                <a:gridCol w="451370"/>
                <a:gridCol w="3474030"/>
                <a:gridCol w="1432720"/>
                <a:gridCol w="1677846"/>
                <a:gridCol w="1677002"/>
              </a:tblGrid>
              <a:tr h="105309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праздничные досуги : «День матери»;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«День птиц» - викторина с участием родителей;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«День семьи».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и Музыкальный руководитель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Сценарии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5309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Спортивные и тематические праздники : «Осенние забавы»- спортивное развлечение; «Богатырские игрища» - спортивный праздник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и Музыкальный руководитель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Сценарии , Фотоотчеты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0618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Совместное творчество детей и родителей: «Дары осени» Конкурс поделок из природного материала;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«Мастерская Деда Мороза» - конкурс новогодних игрушек»;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«Мой папа - лучший» конкурс поздравительных открыток;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«Мама, папа и я – дружная семья»- конкурс рисунков; Участие в конкурсе «Лучший выходной день». 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  Дети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Выставки, Презентации, Альбомы, Стенгазеты.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23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Тематические фотовыставки «Мой выходной день»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Родители  Дети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Фотоотчеты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960" marR="6096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2060845"/>
          <a:ext cx="8568952" cy="4608514"/>
        </p:xfrm>
        <a:graphic>
          <a:graphicData uri="http://schemas.openxmlformats.org/drawingml/2006/table">
            <a:tbl>
              <a:tblPr/>
              <a:tblGrid>
                <a:gridCol w="443910"/>
                <a:gridCol w="3416606"/>
                <a:gridCol w="1409039"/>
                <a:gridCol w="1650114"/>
                <a:gridCol w="1649283"/>
              </a:tblGrid>
              <a:tr h="8132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Родительские собрания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«Эмоциональное благополучие наших детей».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Протокол.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9762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Театрализованные представления «Лесная сказка» - с участием родителей.; Театрализация по Коми народной сказке «Мышь плывет в лодке»;  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Музыкальные руководители,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 дополнитель-ного образования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Сценарий, Фотоотчет.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9762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творческий отчёт «Коми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гаж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-(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коми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народные песни, игры, игра на коми – инструментах)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Музыкальные руководители,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дополнитель-ного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образования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Сценарий,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фотоотчет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3795" marR="63795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048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 </a:t>
            </a:r>
            <a:endParaRPr lang="ru-RU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2924174"/>
          <a:ext cx="8496942" cy="3745187"/>
        </p:xfrm>
        <a:graphic>
          <a:graphicData uri="http://schemas.openxmlformats.org/drawingml/2006/table">
            <a:tbl>
              <a:tblPr/>
              <a:tblGrid>
                <a:gridCol w="695396"/>
                <a:gridCol w="3763385"/>
                <a:gridCol w="1791333"/>
                <a:gridCol w="2246828"/>
              </a:tblGrid>
              <a:tr h="53502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Ответственные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7005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Сравнительный анализ диагностики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- Май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Психолог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02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Сравнительный анализ анкетирования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 - май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502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70053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Итоговое мероприятие «День семьи»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Неделя 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июня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Воспитатели  Музыкальный работник 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" y="112826"/>
            <a:ext cx="6657975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628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159" b="89901" l="10000" r="91695">
                        <a14:foregroundMark x1="57119" y1="11589" x2="66610" y2="18212"/>
                        <a14:foregroundMark x1="65254" y1="18874" x2="65254" y2="48675"/>
                        <a14:foregroundMark x1="35932" y1="46026" x2="53729" y2="43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694798"/>
            <a:ext cx="2435113" cy="24928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3" y="260649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3628E6"/>
                </a:solidFill>
                <a:latin typeface="Times New Roman"/>
                <a:ea typeface="Times New Roman"/>
              </a:rPr>
              <a:t>        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Планируемый результат.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3628E6"/>
                </a:solidFill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</a:pPr>
            <a:endParaRPr lang="ru-RU" sz="1400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79512" y="1165902"/>
            <a:ext cx="6408712" cy="45858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воспитанников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1.Умеют понимать своё эмоциональное состояние и эмоциональное состояние окружающих людей.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2.Используют способы выражения собственных эмоций.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3.Умеют управлять своими эмоциями и чувствами.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1.Повышена компетентность в области   теоретических основ  проблемы эмоционального благополучия ребёнка как основы его психологического здоровья.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Выявлен  уровень эмоционального благополучия детей старшего дошкольного возраста.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Разработан и реализован план по формированию у детей                                                                                                  старшего дошкольного возраста умений понимать своё эмоциональное состояние и эмоциональное состояние окружающих людей, по формированию представлений о способах выражения своего эмоционального состояния, по развитию положительных эмоций у детей старшего дошкольного возраста.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4.Экспериментальным путём проверена  эффективность плана.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9766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322286"/>
            <a:ext cx="1563624" cy="1536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81" y="4926256"/>
            <a:ext cx="1399613" cy="2005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201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3983" y="1700808"/>
            <a:ext cx="8229600" cy="1000125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Актуальность темы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8158163" cy="4248472"/>
          </a:xfrm>
          <a:ln w="57150">
            <a:solidFill>
              <a:srgbClr val="00B05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dirty="0" smtClean="0"/>
              <a:t>Главная и первая задача ФГОС ДО – охрана и укрепление физического и психического здоровья детей, развитие эмоционального благополучия. Сложившаяся социальная обстановка вызывает беспокойство. Особую тревогу мы испытываем за самых беззащитных граждан - маленьких детей. Задача взрослых подготовить его к встрече с различными сложными, а порой опасными жизненными ситуациями, от которых зависит их здоровье и безопасность. </a:t>
            </a:r>
          </a:p>
          <a:p>
            <a:r>
              <a:rPr lang="ru-RU" sz="1400" dirty="0" smtClean="0"/>
              <a:t>Эмоциональное благополучие для ребёнка, всё равно, что для ростка свет, тепло, влага и т.д. Чтобы нормально расти, ребёнку нужна любовь, уверенность в своих силах, в своей значимости и ценности для нас, взрослых. </a:t>
            </a:r>
          </a:p>
          <a:p>
            <a:r>
              <a:rPr lang="ru-RU" sz="1400" dirty="0" smtClean="0"/>
              <a:t>Эмоциональное благополучие - одно из базовых качеств жизни человека. Его фундамент закладывается в детском возрасте.  Эмоции (от лат </a:t>
            </a:r>
            <a:r>
              <a:rPr lang="ru-RU" sz="1400" dirty="0" err="1" smtClean="0"/>
              <a:t>emoveo</a:t>
            </a:r>
            <a:r>
              <a:rPr lang="ru-RU" sz="1400" dirty="0" smtClean="0"/>
              <a:t> - потрясаю, волную) - психическое отражение в форме непосредственного пристрастного переживания жизненного смысла явлений и ситуаций, обусловленного отношением их объективных свойств к потребностям субъекта. потребностям и интересам детской личности» (А.В. Запорожец). Эмоциональное благополучие ребёнка свидетельствует, что представления взрослых о том, что интересно и необходимо ребёнку, соответствует его реальным потребностям.</a:t>
            </a:r>
          </a:p>
          <a:p>
            <a:r>
              <a:rPr lang="ru-RU" sz="1400" dirty="0" smtClean="0"/>
              <a:t>Проблема   заключается  в  том, что  дети  старшего  дошкольного  возраста  порой  не  понимают своё эмоциональное состояние и эмоциональное  состояние  окружающих   людей, не имеют представлений о способах  выражения  собственных эмоций,  не  умеют  управлять своим эмоциональным состоянием.</a:t>
            </a:r>
            <a:br>
              <a:rPr lang="ru-RU" sz="1400" dirty="0" smtClean="0"/>
            </a:b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8000">
                        <a14:foregroundMark x1="4000" y1="91344" x2="45625" y2="69613"/>
                        <a14:foregroundMark x1="40375" y1="1842" x2="51250" y2="3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06" y="44624"/>
            <a:ext cx="1522360" cy="1033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683568" y="2631563"/>
            <a:ext cx="799288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1.Повышена психолого-педагогическая компетенция родителей в области эмоционального благополучия ребёнка.                                                                                                          2.Положительная динамика  детско-родительских отношений.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Повышен уровень вовлечённости родителей воспитанников в деятельность ДОО как активных участников образовательных отношений.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Вертикальный свиток 16"/>
          <p:cNvSpPr/>
          <p:nvPr/>
        </p:nvSpPr>
        <p:spPr>
          <a:xfrm>
            <a:off x="147719" y="990124"/>
            <a:ext cx="3254165" cy="1293821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Вертикальный свиток 13"/>
          <p:cNvSpPr/>
          <p:nvPr/>
        </p:nvSpPr>
        <p:spPr>
          <a:xfrm>
            <a:off x="3447595" y="1144193"/>
            <a:ext cx="3542303" cy="2587643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24501" y="2564904"/>
            <a:ext cx="3365631" cy="282152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6016"/>
            <a:ext cx="6304155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>
                  <a:solidFill>
                    <a:srgbClr val="00B050"/>
                  </a:solidFill>
                  <a:bevel/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Подведение итогов проекта </a:t>
            </a:r>
            <a:endParaRPr lang="ru-RU" sz="3600" b="1" dirty="0">
              <a:ln>
                <a:solidFill>
                  <a:srgbClr val="00B050"/>
                </a:solidFill>
                <a:bevel/>
              </a:ln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130238"/>
            <a:ext cx="3654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3554" y="3899953"/>
            <a:ext cx="3096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833" r="100000">
                        <a14:foregroundMark x1="40833" y1="29111" x2="43333" y2="59333"/>
                        <a14:foregroundMark x1="37333" y1="50222" x2="58833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" y="5475485"/>
            <a:ext cx="2160240" cy="1336458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1019604"/>
            <a:ext cx="30243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Создана модель организации педагогического процесса с целью обеспечения эмоционального благополучия ребёнка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707904" y="1904841"/>
            <a:ext cx="29523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Разработана картотека игр, упражнений и этюдов для детей по обеспечению эмоционального благополучия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11560" y="3091287"/>
            <a:ext cx="2304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Разработан тематический план образовательной деятельности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371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6" grpId="0" animBg="1"/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193" y="437528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661248"/>
            <a:ext cx="6953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2592006"/>
            <a:ext cx="792088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Выгодский Л. С. Считал, что « эмоциональное развитие детей – одно из важнейших направлений профессиональной деятельности педагога». В процессе данного исследования раскрыто понятие эмоционального благополучия ребёнка, выявлены причины возникновения отрицательных эмоций у ребёнка. При анализе психолого-педагогической литературы найдены методики выявления эмоционального благополучия в группе ДОО. В процессе работы над проектом выделены педагогические условия,  обеспечивающие эмоциональное благополучие ребенка в дошкольном учреждении.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349282" cy="14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72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611560" y="1914461"/>
            <a:ext cx="784887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Библиографический список.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АВДЕЕВА Н.Н., КНЯЗЕВА Н.Л., СТЕРКИНА Р. Б., «Безопасность. Учебное пособие по основам безопасности жизнедеятельности детей старшего дошкольного возраста» - СПб. : «Детство – Пресс», 2004. -144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ВАЙНЕР М. Э. «Игровые технологии коррекции поведения дошкольников»» Учебное пособие. – М.: Педагогическое общество России, 2004. – 96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Белая К.Ю.  «Формирование основ безопасности у дошкольников» для занятий с детьми 2-7 лет. - М.:МОЗАИКА-СИНТЕЗ,20016. – 64 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Здоровьесберегающее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пространство дошкольного образовательного учреждения: проектирование, тренинги, занятия / сост. Н. И. Крылова. – Волгоград: Учитель, 2009. -218 с.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«Профилактика детской агрессивности: теоретические основы, диагностические методы, коррекционная работа /авт. – сост. М. Ю. МИХАЙЛИНА. – Волгоград: Учитель,2009. – 116с.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«Развитие эмоционально–двигательной сферы детей 4 – 7 лет: рекомендации, развивающие игры, этюды, упражнения, занятия / авт.- сост. Е. В. Михеева. – Волгоград: Учитель 2011. – 155с.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39552" y="2795799"/>
            <a:ext cx="7560840" cy="28315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Интернет-ресурс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http://www.portal-slovo.ru/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Образовательный портал «Слово»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http://archives.ru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                Портал  «Архив»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http:// 1september.ru           Образовательный портал  «Первое сентября»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http://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solnet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                  Детский портал «Солнышко».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http://u209.48.spylog.com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 Патриарший центр Духовно- нравственного                   воспитания детей и молодежи России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nsportal.ru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          Социальная сеть педагогических работников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  <a:hlinkClick r:id="rId5"/>
              </a:rPr>
              <a:t>http://www.sisp.nkras.ru/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      Электронный научный  журнал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«Современные исследование социальных проблем».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271512" y="1039950"/>
            <a:ext cx="8349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Модель  организации педагогического     процесса  ребенка на день</a:t>
            </a:r>
            <a:endParaRPr lang="ru-RU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500" y="2780927"/>
          <a:ext cx="9001000" cy="4571564"/>
        </p:xfrm>
        <a:graphic>
          <a:graphicData uri="http://schemas.openxmlformats.org/drawingml/2006/table">
            <a:tbl>
              <a:tblPr/>
              <a:tblGrid>
                <a:gridCol w="1166252"/>
                <a:gridCol w="1730602"/>
                <a:gridCol w="1459122"/>
                <a:gridCol w="2002079"/>
                <a:gridCol w="2642945"/>
              </a:tblGrid>
              <a:tr h="61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Групповые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Индивидуальные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деятельность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развивающей среды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50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Утро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«Утро радостных встреч» или минутки вхождения в день; 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Гимнастика </a:t>
                      </a:r>
                      <a:r>
                        <a:rPr lang="ru-RU" sz="1600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корригируюющая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Артикуляционная гимнастика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Шкала  «Какое у тебя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настрое-ние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;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Модели-рование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ситуаций.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Проблемные ситуации «Если меня..» Игра  «</a:t>
                      </a: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Комплименты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Спокойная классическая музыка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70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НОД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Динамические паузы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Дифференцированный подход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Определение своего эмоционального состояния в конце НОД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Шкала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06" marR="51506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756" y="2276872"/>
          <a:ext cx="8964488" cy="4207129"/>
        </p:xfrm>
        <a:graphic>
          <a:graphicData uri="http://schemas.openxmlformats.org/drawingml/2006/table">
            <a:tbl>
              <a:tblPr/>
              <a:tblGrid>
                <a:gridCol w="957869"/>
                <a:gridCol w="1421382"/>
                <a:gridCol w="1213418"/>
                <a:gridCol w="1629346"/>
                <a:gridCol w="1993283"/>
                <a:gridCol w="1749190"/>
              </a:tblGrid>
              <a:tr h="142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Обед, работа перед сном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Сказкотера-пия: характерис-тика героев, свое отношение.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Д.игра «Хорошо – плохо»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Ситуативный разговор «Внешность бывает обманчива».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Иллюстрации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>
                        <a:solidFill>
                          <a:srgbClr val="0000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4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Вечер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Гимнасти-ка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бодрящая;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Упражне-ния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игры,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снимаю-щие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психоэмо-циональное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напряжение (5-10 мин.)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Ситуативные беседы Игры на коррекцию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поведе-ния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Совместно с детьми планировать завтрашний день; Коммуникативные  игры; Подведение итогов дня.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Игровые модули;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258056"/>
            <a:ext cx="9144000" cy="11079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Модель организации педагогического процесса с целью обеспечения эмоционального благополучия ребёнка  на неделю.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73" name="Rectangle 5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75" name="Oval 55"/>
          <p:cNvSpPr>
            <a:spLocks noChangeArrowheads="1"/>
          </p:cNvSpPr>
          <p:nvPr/>
        </p:nvSpPr>
        <p:spPr bwMode="auto">
          <a:xfrm>
            <a:off x="6804248" y="4869160"/>
            <a:ext cx="2088232" cy="1085850"/>
          </a:xfrm>
          <a:prstGeom prst="ellipse">
            <a:avLst/>
          </a:prstGeom>
          <a:solidFill>
            <a:srgbClr val="F9ED51"/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Импровизация (раз в неделю)</a:t>
            </a:r>
            <a:endParaRPr lang="ru-RU" sz="1400" dirty="0"/>
          </a:p>
        </p:txBody>
      </p:sp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5508104" y="2060848"/>
            <a:ext cx="1928812" cy="1085850"/>
          </a:xfrm>
          <a:prstGeom prst="ellipse">
            <a:avLst/>
          </a:prstGeom>
          <a:solidFill>
            <a:srgbClr val="FF00FF"/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Тренинги (раз в неделю)</a:t>
            </a:r>
            <a:endParaRPr lang="ru-RU" sz="1400" dirty="0"/>
          </a:p>
        </p:txBody>
      </p:sp>
      <p:sp>
        <p:nvSpPr>
          <p:cNvPr id="56377" name="Oval 57"/>
          <p:cNvSpPr>
            <a:spLocks noChangeArrowheads="1"/>
          </p:cNvSpPr>
          <p:nvPr/>
        </p:nvSpPr>
        <p:spPr bwMode="auto">
          <a:xfrm>
            <a:off x="3607594" y="1838325"/>
            <a:ext cx="1928812" cy="108585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Развивающие игры (раз в неделю)</a:t>
            </a:r>
            <a:endParaRPr lang="ru-RU" sz="1400" dirty="0"/>
          </a:p>
        </p:txBody>
      </p:sp>
      <p:sp>
        <p:nvSpPr>
          <p:cNvPr id="56378" name="Oval 58"/>
          <p:cNvSpPr>
            <a:spLocks noChangeArrowheads="1"/>
          </p:cNvSpPr>
          <p:nvPr/>
        </p:nvSpPr>
        <p:spPr bwMode="auto">
          <a:xfrm>
            <a:off x="323528" y="4941168"/>
            <a:ext cx="2072828" cy="1085850"/>
          </a:xfrm>
          <a:prstGeom prst="ellipse">
            <a:avLst/>
          </a:prstGeom>
          <a:solidFill>
            <a:srgbClr val="00B0F0"/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Проблемные ситуации (два раза в неделю)</a:t>
            </a:r>
            <a:endParaRPr lang="ru-RU" sz="1400" dirty="0"/>
          </a:p>
        </p:txBody>
      </p:sp>
      <p:sp>
        <p:nvSpPr>
          <p:cNvPr id="56379" name="Oval 59"/>
          <p:cNvSpPr>
            <a:spLocks noChangeArrowheads="1"/>
          </p:cNvSpPr>
          <p:nvPr/>
        </p:nvSpPr>
        <p:spPr bwMode="auto">
          <a:xfrm>
            <a:off x="3707904" y="5661248"/>
            <a:ext cx="2160240" cy="11967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Моделирование ситуаций (раз в неделю)</a:t>
            </a:r>
            <a:endParaRPr lang="ru-RU" sz="1400" dirty="0"/>
          </a:p>
        </p:txBody>
      </p:sp>
      <p:sp>
        <p:nvSpPr>
          <p:cNvPr id="56380" name="Oval 60"/>
          <p:cNvSpPr>
            <a:spLocks noChangeArrowheads="1"/>
          </p:cNvSpPr>
          <p:nvPr/>
        </p:nvSpPr>
        <p:spPr bwMode="auto">
          <a:xfrm>
            <a:off x="0" y="3861048"/>
            <a:ext cx="1928812" cy="10858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Чтение (ежедневно)</a:t>
            </a:r>
            <a:endParaRPr lang="ru-RU" sz="1400" dirty="0"/>
          </a:p>
        </p:txBody>
      </p:sp>
      <p:sp>
        <p:nvSpPr>
          <p:cNvPr id="56381" name="Oval 61"/>
          <p:cNvSpPr>
            <a:spLocks noChangeArrowheads="1"/>
          </p:cNvSpPr>
          <p:nvPr/>
        </p:nvSpPr>
        <p:spPr bwMode="auto">
          <a:xfrm>
            <a:off x="7164288" y="3933056"/>
            <a:ext cx="1979712" cy="1085850"/>
          </a:xfrm>
          <a:prstGeom prst="ellipse">
            <a:avLst/>
          </a:prstGeom>
          <a:solidFill>
            <a:srgbClr val="7030A0"/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Рисование </a:t>
            </a:r>
            <a:r>
              <a:rPr lang="ru-RU" sz="1400" dirty="0" err="1" smtClean="0">
                <a:solidFill>
                  <a:srgbClr val="FFC000"/>
                </a:solidFill>
              </a:rPr>
              <a:t>мнемотаблиц</a:t>
            </a:r>
            <a:r>
              <a:rPr lang="ru-RU" sz="1400" dirty="0" smtClean="0">
                <a:solidFill>
                  <a:srgbClr val="FFC000"/>
                </a:solidFill>
              </a:rPr>
              <a:t> (раз в неделю)</a:t>
            </a:r>
            <a:endParaRPr lang="ru-RU" sz="1400" dirty="0">
              <a:solidFill>
                <a:srgbClr val="FFC000"/>
              </a:solidFill>
            </a:endParaRPr>
          </a:p>
        </p:txBody>
      </p:sp>
      <p:sp>
        <p:nvSpPr>
          <p:cNvPr id="56382" name="Oval 62"/>
          <p:cNvSpPr>
            <a:spLocks noChangeArrowheads="1"/>
          </p:cNvSpPr>
          <p:nvPr/>
        </p:nvSpPr>
        <p:spPr bwMode="auto">
          <a:xfrm>
            <a:off x="395536" y="2780928"/>
            <a:ext cx="1928812" cy="10858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Релаксация (ежедневно)</a:t>
            </a:r>
            <a:endParaRPr lang="ru-RU" sz="1400" dirty="0"/>
          </a:p>
        </p:txBody>
      </p:sp>
      <p:sp>
        <p:nvSpPr>
          <p:cNvPr id="56383" name="Oval 63"/>
          <p:cNvSpPr>
            <a:spLocks noChangeArrowheads="1"/>
          </p:cNvSpPr>
          <p:nvPr/>
        </p:nvSpPr>
        <p:spPr bwMode="auto">
          <a:xfrm>
            <a:off x="1907704" y="5589240"/>
            <a:ext cx="1928812" cy="1085850"/>
          </a:xfrm>
          <a:prstGeom prst="ellipse">
            <a:avLst/>
          </a:prstGeom>
          <a:solidFill>
            <a:srgbClr val="92D050"/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Беседы (ежедневно)</a:t>
            </a:r>
            <a:endParaRPr lang="ru-RU" sz="1400" dirty="0"/>
          </a:p>
        </p:txBody>
      </p:sp>
      <p:sp>
        <p:nvSpPr>
          <p:cNvPr id="56384" name="Oval 64"/>
          <p:cNvSpPr>
            <a:spLocks noChangeArrowheads="1"/>
          </p:cNvSpPr>
          <p:nvPr/>
        </p:nvSpPr>
        <p:spPr bwMode="auto">
          <a:xfrm>
            <a:off x="6588224" y="2924175"/>
            <a:ext cx="1928812" cy="1085850"/>
          </a:xfrm>
          <a:prstGeom prst="ellipse">
            <a:avLst/>
          </a:prstGeom>
          <a:solidFill>
            <a:srgbClr val="C00000"/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Этюды (раз в неделю)</a:t>
            </a:r>
            <a:endParaRPr lang="ru-RU" sz="1400" dirty="0"/>
          </a:p>
        </p:txBody>
      </p:sp>
      <p:sp>
        <p:nvSpPr>
          <p:cNvPr id="56385" name="Oval 65"/>
          <p:cNvSpPr>
            <a:spLocks noChangeArrowheads="1"/>
          </p:cNvSpPr>
          <p:nvPr/>
        </p:nvSpPr>
        <p:spPr bwMode="auto">
          <a:xfrm>
            <a:off x="5724128" y="5661248"/>
            <a:ext cx="1928812" cy="10858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Игровая терапия (раз в неделю)</a:t>
            </a:r>
            <a:endParaRPr lang="ru-RU" sz="1400" dirty="0"/>
          </a:p>
        </p:txBody>
      </p:sp>
      <p:sp>
        <p:nvSpPr>
          <p:cNvPr id="56386" name="Oval 66"/>
          <p:cNvSpPr>
            <a:spLocks noChangeArrowheads="1"/>
          </p:cNvSpPr>
          <p:nvPr/>
        </p:nvSpPr>
        <p:spPr bwMode="auto">
          <a:xfrm>
            <a:off x="1691680" y="1988840"/>
            <a:ext cx="1928812" cy="10858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200" dirty="0" smtClean="0"/>
              <a:t>Упражнения на коррекцию поведения (раз в неделю)</a:t>
            </a:r>
          </a:p>
        </p:txBody>
      </p:sp>
      <p:sp>
        <p:nvSpPr>
          <p:cNvPr id="56387" name="AutoShape 67"/>
          <p:cNvSpPr>
            <a:spLocks noChangeArrowheads="1"/>
          </p:cNvSpPr>
          <p:nvPr/>
        </p:nvSpPr>
        <p:spPr bwMode="auto">
          <a:xfrm>
            <a:off x="3389734" y="3212976"/>
            <a:ext cx="2364532" cy="2109911"/>
          </a:xfrm>
          <a:prstGeom prst="star16">
            <a:avLst>
              <a:gd name="adj" fmla="val 37500"/>
            </a:avLst>
          </a:prstGeom>
          <a:solidFill>
            <a:srgbClr val="FFFFFF"/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dirty="0" smtClean="0"/>
              <a:t>Формы работы</a:t>
            </a:r>
            <a:endParaRPr lang="ru-RU" sz="2400" dirty="0"/>
          </a:p>
        </p:txBody>
      </p:sp>
      <p:cxnSp>
        <p:nvCxnSpPr>
          <p:cNvPr id="62" name="Прямая соединительная линия 61"/>
          <p:cNvCxnSpPr>
            <a:endCxn id="56387" idx="11"/>
          </p:cNvCxnSpPr>
          <p:nvPr/>
        </p:nvCxnSpPr>
        <p:spPr>
          <a:xfrm>
            <a:off x="2267744" y="3501008"/>
            <a:ext cx="1211984" cy="363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6380" idx="6"/>
            <a:endCxn id="56387" idx="10"/>
          </p:cNvCxnSpPr>
          <p:nvPr/>
        </p:nvCxnSpPr>
        <p:spPr>
          <a:xfrm flipV="1">
            <a:off x="1928812" y="4267932"/>
            <a:ext cx="1460922" cy="136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56387" idx="9"/>
          </p:cNvCxnSpPr>
          <p:nvPr/>
        </p:nvCxnSpPr>
        <p:spPr>
          <a:xfrm flipV="1">
            <a:off x="2339752" y="4671642"/>
            <a:ext cx="1139976" cy="629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56387" idx="8"/>
          </p:cNvCxnSpPr>
          <p:nvPr/>
        </p:nvCxnSpPr>
        <p:spPr>
          <a:xfrm flipV="1">
            <a:off x="3347864" y="5013901"/>
            <a:ext cx="388144" cy="647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56386" idx="5"/>
            <a:endCxn id="56387" idx="12"/>
          </p:cNvCxnSpPr>
          <p:nvPr/>
        </p:nvCxnSpPr>
        <p:spPr>
          <a:xfrm>
            <a:off x="3338024" y="2915671"/>
            <a:ext cx="397984" cy="606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6377" idx="4"/>
            <a:endCxn id="56387" idx="14"/>
          </p:cNvCxnSpPr>
          <p:nvPr/>
        </p:nvCxnSpPr>
        <p:spPr>
          <a:xfrm>
            <a:off x="4572000" y="2924175"/>
            <a:ext cx="0" cy="288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56387" idx="6"/>
          </p:cNvCxnSpPr>
          <p:nvPr/>
        </p:nvCxnSpPr>
        <p:spPr>
          <a:xfrm flipV="1">
            <a:off x="4572000" y="5322887"/>
            <a:ext cx="0" cy="338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56387" idx="4"/>
          </p:cNvCxnSpPr>
          <p:nvPr/>
        </p:nvCxnSpPr>
        <p:spPr>
          <a:xfrm>
            <a:off x="5407992" y="5013901"/>
            <a:ext cx="820192" cy="719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56387" idx="3"/>
          </p:cNvCxnSpPr>
          <p:nvPr/>
        </p:nvCxnSpPr>
        <p:spPr>
          <a:xfrm>
            <a:off x="5664272" y="4671642"/>
            <a:ext cx="1211984" cy="557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56387" idx="2"/>
            <a:endCxn id="56381" idx="2"/>
          </p:cNvCxnSpPr>
          <p:nvPr/>
        </p:nvCxnSpPr>
        <p:spPr>
          <a:xfrm>
            <a:off x="5754266" y="4267932"/>
            <a:ext cx="1410022" cy="208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stCxn id="56387" idx="1"/>
          </p:cNvCxnSpPr>
          <p:nvPr/>
        </p:nvCxnSpPr>
        <p:spPr>
          <a:xfrm flipV="1">
            <a:off x="5664272" y="3573016"/>
            <a:ext cx="923952" cy="291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56387" idx="0"/>
            <a:endCxn id="56376" idx="3"/>
          </p:cNvCxnSpPr>
          <p:nvPr/>
        </p:nvCxnSpPr>
        <p:spPr>
          <a:xfrm flipV="1">
            <a:off x="5407992" y="2987679"/>
            <a:ext cx="382580" cy="534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706090"/>
          </a:xfrm>
        </p:spPr>
        <p:txBody>
          <a:bodyPr/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7" grpId="0" animBg="1"/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07504" y="147552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Тематический план образовательной деятельности</a:t>
            </a:r>
            <a:endParaRPr lang="ru-RU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1809640"/>
          <a:ext cx="8766974" cy="4957509"/>
        </p:xfrm>
        <a:graphic>
          <a:graphicData uri="http://schemas.openxmlformats.org/drawingml/2006/table">
            <a:tbl>
              <a:tblPr/>
              <a:tblGrid>
                <a:gridCol w="1404395"/>
                <a:gridCol w="2005487"/>
                <a:gridCol w="1936216"/>
                <a:gridCol w="1740370"/>
                <a:gridCol w="1680506"/>
              </a:tblGrid>
              <a:tr h="233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 реализации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Тематика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Ответственные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Обследование эмоционального состояния воспитанников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Карты, Диаграммы Рисуночные тесты, Вопросы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Воспитатель, Психолог.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Диагностические 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карты с результатами исследования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6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Понятие эмоция; Основные эмоции: Радость; Грусть; Злость; Страх; Обида; Удивление. Игры на развитие эмоций.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Пиктограммы, Иллюстрации.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«Покажи, что ты чувствуешь».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Причины появления эмоций; Эмоции: положительные и отрицательные.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Чтение, Психологические этюды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«Найди нужную эмоцию».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90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Формы проявления эмоций.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Практические задания, Этюда на выражение эмоций; 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Иллюстрации; Пиктограммы.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97" marR="40697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09" y="1803853"/>
          <a:ext cx="8784978" cy="4959512"/>
        </p:xfrm>
        <a:graphic>
          <a:graphicData uri="http://schemas.openxmlformats.org/drawingml/2006/table">
            <a:tbl>
              <a:tblPr/>
              <a:tblGrid>
                <a:gridCol w="1361551"/>
                <a:gridCol w="2022061"/>
                <a:gridCol w="1952218"/>
                <a:gridCol w="1754754"/>
                <a:gridCol w="1694394"/>
              </a:tblGrid>
              <a:tr h="1563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Эмоциональный тон ощущений – наше отношение к качеству ощущений       (нравится запах цветов и т.д.)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Слушание музыкальных произведений; Рассматривание художественных произведений.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Воспитатель, Музыкальный руководитель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Музыкальные этюды; Звуки природы; «Звуки вокруг нас».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089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Настроение – длительное эмоциональное состояние. Причины положительного настроения, отрицательного настроения.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Цветотерапия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«Нарисуй свое настроение»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54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Закрепление.</a:t>
                      </a:r>
                      <a:endParaRPr lang="ru-RU" sz="16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– драматизации, инсценировки.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Пиктограммы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5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Анкетирование.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Диагностика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Результаты исследования</a:t>
                      </a:r>
                      <a:endParaRPr lang="ru-RU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3" t="11664" r="8600" b="12444"/>
          <a:stretch/>
        </p:blipFill>
        <p:spPr>
          <a:xfrm rot="20558185">
            <a:off x="2723349" y="103871"/>
            <a:ext cx="812850" cy="7645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75135" y="1988840"/>
            <a:ext cx="51937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Гипотеза проекта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2924944"/>
            <a:ext cx="835292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при создании основных педагогических условий, способствующих формированию у детей старшего дошкольного возраста умений понимать своё эмоциональное состояние, эмоциональное состояние окружающих людей, формированию представлений о способах выражения собственных эмоций, умений управлять своими эмоциями,  можно повысить уровень эмоционального благополучия детей в детском саду.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058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Объект 608"/>
          <p:cNvGraphicFramePr/>
          <p:nvPr/>
        </p:nvGraphicFramePr>
        <p:xfrm>
          <a:off x="395536" y="2924175"/>
          <a:ext cx="3668367" cy="275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609"/>
          <p:cNvGraphicFramePr/>
          <p:nvPr/>
        </p:nvGraphicFramePr>
        <p:xfrm>
          <a:off x="4572000" y="2780928"/>
          <a:ext cx="3776870" cy="315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91683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Сравнительный анализ</a:t>
            </a:r>
            <a:endParaRPr lang="ru-RU" sz="3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5649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сентябрь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5649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Февраль(промежуточный)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8108">
            <a:off x="2771800" y="174547"/>
            <a:ext cx="965664" cy="11574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38052" y="1736191"/>
            <a:ext cx="50177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  <a:endParaRPr lang="ru-RU" sz="8800" b="1" cap="none" spc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68309" y="3020759"/>
            <a:ext cx="1143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</a:t>
            </a:r>
            <a:endParaRPr lang="ru-RU" sz="7200" b="1" cap="none" spc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58084" y="3861048"/>
            <a:ext cx="52013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внимание</a:t>
            </a:r>
            <a:endParaRPr lang="ru-RU" sz="8000" b="1" cap="none" spc="0" dirty="0">
              <a:ln w="11430"/>
              <a:solidFill>
                <a:srgbClr val="0099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1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042" b="98698" l="3040" r="9954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1703980" cy="19888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707">
            <a:off x="8065807" y="1218851"/>
            <a:ext cx="1099866" cy="8249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260648"/>
            <a:ext cx="66247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Длительность проекта:</a:t>
            </a:r>
            <a:endParaRPr lang="ru-RU" sz="2800" b="1" i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Долгосрочный (сентябрь 2023 – июнь 2024)</a:t>
            </a:r>
            <a:endParaRPr lang="ru-RU" sz="2000" dirty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Вид проекта:</a:t>
            </a:r>
            <a:r>
              <a:rPr lang="ru-RU" sz="28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Познавательно-исследовательский</a:t>
            </a:r>
            <a:endParaRPr lang="ru-RU" sz="2000" b="1" i="1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Участники  проекта:</a:t>
            </a:r>
            <a:r>
              <a:rPr lang="ru-RU" sz="280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 группы,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воспитатели,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специалисты ДОО,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родители воспитанников, 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психолог.</a:t>
            </a:r>
          </a:p>
          <a:p>
            <a:pPr>
              <a:spcAft>
                <a:spcPts val="0"/>
              </a:spcAft>
            </a:pPr>
            <a:endParaRPr lang="ru-RU" sz="2400" b="1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010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00246" y="2355211"/>
            <a:ext cx="215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b="1" dirty="0">
              <a:solidFill>
                <a:srgbClr val="FF00FF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endParaRPr lang="ru-RU" sz="1400" dirty="0">
              <a:solidFill>
                <a:srgbClr val="00B0F0"/>
              </a:solidFill>
              <a:latin typeface="Times New Roman"/>
              <a:ea typeface="Times New Roman"/>
            </a:endParaRPr>
          </a:p>
        </p:txBody>
      </p:sp>
      <p:sp>
        <p:nvSpPr>
          <p:cNvPr id="20" name="Капля 19"/>
          <p:cNvSpPr/>
          <p:nvPr/>
        </p:nvSpPr>
        <p:spPr>
          <a:xfrm rot="4855574">
            <a:off x="34183" y="-22247"/>
            <a:ext cx="2632315" cy="2646671"/>
          </a:xfrm>
          <a:prstGeom prst="teardrop">
            <a:avLst>
              <a:gd name="adj" fmla="val 122104"/>
            </a:avLst>
          </a:prstGeom>
          <a:ln w="38100">
            <a:solidFill>
              <a:srgbClr val="FF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71142" y="53661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Капля 21"/>
          <p:cNvSpPr/>
          <p:nvPr/>
        </p:nvSpPr>
        <p:spPr>
          <a:xfrm rot="10365129">
            <a:off x="4462599" y="130403"/>
            <a:ext cx="2183047" cy="1828521"/>
          </a:xfrm>
          <a:prstGeom prst="teardrop">
            <a:avLst>
              <a:gd name="adj" fmla="val 120763"/>
            </a:avLst>
          </a:prstGeom>
          <a:ln w="38100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99992" y="260649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/>
                <a:ea typeface="Times New Roman"/>
              </a:rPr>
              <a:t>     </a:t>
            </a:r>
            <a:r>
              <a:rPr lang="ru-RU" b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Общение с воспитателем на основе личностно-ориентированной модели воспитания</a:t>
            </a:r>
          </a:p>
        </p:txBody>
      </p:sp>
      <p:sp>
        <p:nvSpPr>
          <p:cNvPr id="24" name="Капля 23"/>
          <p:cNvSpPr/>
          <p:nvPr/>
        </p:nvSpPr>
        <p:spPr>
          <a:xfrm rot="14623630">
            <a:off x="4828434" y="3304469"/>
            <a:ext cx="3303556" cy="2625322"/>
          </a:xfrm>
          <a:prstGeom prst="teardrop">
            <a:avLst>
              <a:gd name="adj" fmla="val 120844"/>
            </a:avLst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220072" y="321297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создание предпосылок для гибкого и жизнерадостного </a:t>
            </a:r>
          </a:p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поведения детей в разных жизненных ситуациях на основе      игровой деятельности</a:t>
            </a:r>
          </a:p>
        </p:txBody>
      </p:sp>
      <p:sp>
        <p:nvSpPr>
          <p:cNvPr id="27" name="Капля 26"/>
          <p:cNvSpPr/>
          <p:nvPr/>
        </p:nvSpPr>
        <p:spPr>
          <a:xfrm rot="18933282">
            <a:off x="2658692" y="4655758"/>
            <a:ext cx="2178924" cy="2290681"/>
          </a:xfrm>
          <a:prstGeom prst="teardrop">
            <a:avLst>
              <a:gd name="adj" fmla="val 122708"/>
            </a:avLst>
          </a:prstGeom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897465" y="4941169"/>
            <a:ext cx="196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Формирование у ребенка </a:t>
            </a:r>
            <a:r>
              <a:rPr lang="ru-RU" b="1" dirty="0" err="1" smtClean="0">
                <a:latin typeface="Times New Roman"/>
                <a:ea typeface="Times New Roman"/>
              </a:rPr>
              <a:t>положитнльного</a:t>
            </a:r>
            <a:r>
              <a:rPr lang="ru-RU" b="1" dirty="0" smtClean="0">
                <a:latin typeface="Times New Roman"/>
                <a:ea typeface="Times New Roman"/>
              </a:rPr>
              <a:t> отношения к взаимодействию со сверстником</a:t>
            </a:r>
            <a:endParaRPr lang="ru-RU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28" name="Капля 27"/>
          <p:cNvSpPr/>
          <p:nvPr/>
        </p:nvSpPr>
        <p:spPr>
          <a:xfrm rot="478142">
            <a:off x="139038" y="3774423"/>
            <a:ext cx="2016224" cy="2146209"/>
          </a:xfrm>
          <a:prstGeom prst="teardrop">
            <a:avLst>
              <a:gd name="adj" fmla="val 125915"/>
            </a:avLst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82454" y="4237711"/>
            <a:ext cx="19921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Создание эмоционально-развивающей среды</a:t>
            </a:r>
            <a:endParaRPr lang="ru-RU" b="1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536" y="29223"/>
            <a:ext cx="23042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потребности ребенка в общении и совместной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сверстниками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свободной самостоятельной деятельности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051720" y="1988840"/>
            <a:ext cx="2808312" cy="2068043"/>
          </a:xfrm>
          <a:prstGeom prst="ellipse">
            <a:avLst/>
          </a:prstGeom>
          <a:solidFill>
            <a:srgbClr val="F9F561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Условия способствующие эмоциональному благополучия детей в условиях детского сада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520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  <p:bldP spid="24" grpId="0" animBg="1"/>
      <p:bldP spid="23" grpId="0"/>
      <p:bldP spid="27" grpId="0" animBg="1"/>
      <p:bldP spid="28" grpId="0" animBg="1"/>
      <p:bldP spid="184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2492896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              Цель проекта:</a:t>
            </a:r>
            <a:endParaRPr lang="ru-RU" sz="4000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492896"/>
            <a:ext cx="8561963" cy="3672408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solidFill>
                  <a:srgbClr val="0000FF"/>
                </a:solidFill>
              </a:rPr>
              <a:t>Формирование у детей старшего дошкольного возраста умений понимать своё эмоциональное состояние и эмоциональное состояние окружающих людей.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Формирование у детей старшего дошкольного возраста представлений о способах выражения своего эмоционального состояния.</a:t>
            </a:r>
          </a:p>
          <a:p>
            <a:pPr>
              <a:buNone/>
            </a:pPr>
            <a:endParaRPr lang="ru-RU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933056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endParaRPr lang="ru-RU" sz="1600" dirty="0">
              <a:solidFill>
                <a:srgbClr val="0099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689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048" y="1988840"/>
            <a:ext cx="55519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000" b="1" i="1" cap="none" spc="0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014738"/>
            <a:ext cx="842493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педагогов:                                                                                                                                             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1.Повысить знания о  теоретических основах проблемы эмоционального благополучия ребёнка как основы его психологического здоровья.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Выявить уровень эмоционального благополучия детей старшего дошкольного возраста.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Разработать и реализовать план по формированию у детей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1736381"/>
            <a:ext cx="8784976" cy="49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воспитанников: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1.Формировать познавательный интерес дошкольников к изучению:                                            своего эмоционального состояния, эмоционального состояния окружающих людей;                                                                                                                                                                 - способов выражения собственных эмоций;                                                                                          - способов  управлять своими эмоциями.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                                           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1.Способствовать развитию позитивных эмоций, творческой инициативы и поисковой деятельности дошкольников.                                                                                                         2.Развивать коммуникативные навыки воспитанников.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                                                        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Воспитывать культуру отношения к другому и самому себе.                                                          2. Воспитывать положительное отношение к окружающим.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707904" y="620688"/>
            <a:ext cx="432048" cy="144016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33CC33"/>
            </a:solidFill>
          </a:ln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95536" y="2450211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родителей:</a:t>
            </a:r>
            <a:endParaRPr lang="ru-RU" sz="2400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1.Повысить психолого-педагогическую компетенцию родителей в области эмоционального благополучия ребёнка.                                                                                             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2.Оптимизировать  детско-родительские отношения.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3.Повысить уровень вовлечённости родителей воспитанников в деятельность ДОО как активных субъектов.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3865</TotalTime>
  <Words>2008</Words>
  <Application>Microsoft Office PowerPoint</Application>
  <PresentationFormat>Экран (4:3)</PresentationFormat>
  <Paragraphs>442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Шаблон 2</vt:lpstr>
      <vt:lpstr>1_Шаблон 2</vt:lpstr>
      <vt:lpstr>Педагогический проект «Эмоциональное благополучие детей среднего дошкольного возраста » Воспитатель   :Абдуллаева М.З 2023-2024 уч год.</vt:lpstr>
      <vt:lpstr>Актуальность темы</vt:lpstr>
      <vt:lpstr>Слайд 3</vt:lpstr>
      <vt:lpstr>Слайд 4</vt:lpstr>
      <vt:lpstr>Слайд 5</vt:lpstr>
      <vt:lpstr>                    Цель проекта:</vt:lpstr>
      <vt:lpstr>Слайд 7</vt:lpstr>
      <vt:lpstr>Слайд 8</vt:lpstr>
      <vt:lpstr>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литературного  кружка «Волшебный мир»</dc:title>
  <dc:creator>Marina</dc:creator>
  <cp:lastModifiedBy>RePack by Diakov</cp:lastModifiedBy>
  <cp:revision>247</cp:revision>
  <dcterms:created xsi:type="dcterms:W3CDTF">2013-11-25T16:29:36Z</dcterms:created>
  <dcterms:modified xsi:type="dcterms:W3CDTF">2024-12-30T17:59:34Z</dcterms:modified>
</cp:coreProperties>
</file>