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9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69" d="100"/>
          <a:sy n="69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2.wdp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0"/>
            <a:ext cx="9144000" cy="5364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1404" y="2492896"/>
            <a:ext cx="5544616" cy="299733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3600" b="1" i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Исследовательский </a:t>
            </a:r>
            <a:r>
              <a:rPr lang="ru-RU" sz="3600" b="1" i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проект</a:t>
            </a:r>
            <a:r>
              <a:rPr lang="ru-RU" sz="28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/>
            </a:r>
            <a:br>
              <a:rPr lang="ru-RU" sz="28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2800" b="1" i="1" dirty="0" smtClean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/>
            </a:r>
            <a:br>
              <a:rPr lang="ru-RU" sz="2800" b="1" i="1" dirty="0" smtClean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5400" b="1" dirty="0" smtClean="0">
                <a:ln w="19050"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A860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n-ea"/>
                <a:cs typeface="+mn-cs"/>
              </a:rPr>
              <a:t>«ГОСПОДИН АПЕЛЬСИН»</a:t>
            </a:r>
            <a:r>
              <a:rPr lang="ru-RU" sz="5400" b="1" dirty="0">
                <a:ln w="19050"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n-ea"/>
                <a:cs typeface="+mn-cs"/>
              </a:rPr>
              <a:t/>
            </a:r>
            <a:br>
              <a:rPr lang="ru-RU" sz="5400" b="1" dirty="0">
                <a:ln w="19050"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5496"/>
            <a:ext cx="3960440" cy="432048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FFFF00"/>
                </a:solidFill>
                <a:latin typeface="Arial" charset="0"/>
                <a:cs typeface="Arial" charset="0"/>
              </a:rPr>
              <a:t>МКДОУ «</a:t>
            </a:r>
            <a:r>
              <a:rPr lang="ru-RU" sz="1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ЦРР 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  <a:cs typeface="Arial" charset="0"/>
              </a:rPr>
              <a:t>– </a:t>
            </a:r>
            <a:r>
              <a:rPr lang="ru-RU" sz="1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д/с №</a:t>
            </a:r>
            <a:r>
              <a:rPr lang="ru-RU" sz="1800" b="1" dirty="0">
                <a:solidFill>
                  <a:srgbClr val="FFFF00"/>
                </a:solidFill>
                <a:latin typeface="Arial" charset="0"/>
                <a:cs typeface="Arial" charset="0"/>
              </a:rPr>
              <a:t> 4»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9202" y="515719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</a:rPr>
              <a:t>Автор: воспитанница </a:t>
            </a:r>
            <a:r>
              <a:rPr lang="ru-RU" sz="1400" b="1" i="1" dirty="0" smtClean="0">
                <a:solidFill>
                  <a:srgbClr val="F79646">
                    <a:lumMod val="50000"/>
                  </a:srgbClr>
                </a:solidFill>
              </a:rPr>
              <a:t>старшей группы</a:t>
            </a:r>
            <a:r>
              <a:rPr lang="en-US" sz="14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endParaRPr lang="ru-RU" sz="1400" b="1" i="1" dirty="0">
              <a:solidFill>
                <a:srgbClr val="F79646">
                  <a:lumMod val="50000"/>
                </a:srgb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</a:rPr>
              <a:t>МКДОУ «ЦРР – д/с № 4» </a:t>
            </a:r>
            <a:r>
              <a:rPr lang="ru-RU" sz="1400" b="1" i="1" dirty="0" err="1" smtClean="0">
                <a:solidFill>
                  <a:srgbClr val="F79646">
                    <a:lumMod val="50000"/>
                  </a:srgbClr>
                </a:solidFill>
              </a:rPr>
              <a:t>Самодурова</a:t>
            </a:r>
            <a:r>
              <a:rPr lang="ru-RU" sz="1400" b="1" i="1" dirty="0" smtClean="0">
                <a:solidFill>
                  <a:srgbClr val="F79646">
                    <a:lumMod val="50000"/>
                  </a:srgbClr>
                </a:solidFill>
              </a:rPr>
              <a:t> Александра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 smtClean="0">
                <a:solidFill>
                  <a:srgbClr val="F79646">
                    <a:lumMod val="50000"/>
                  </a:srgbClr>
                </a:solidFill>
              </a:rPr>
              <a:t>Руководитель</a:t>
            </a:r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</a:rPr>
              <a:t>: воспитатель</a:t>
            </a:r>
            <a:r>
              <a:rPr lang="en-US" sz="1400" b="1" i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</a:rPr>
              <a:t>МКДОУ «ЦРР – д/с № 4</a:t>
            </a:r>
            <a:r>
              <a:rPr lang="ru-RU" sz="1400" b="1" i="1" dirty="0" smtClean="0">
                <a:solidFill>
                  <a:srgbClr val="F79646">
                    <a:lumMod val="50000"/>
                  </a:srgbClr>
                </a:solidFill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sz="1400" b="1" i="1" dirty="0">
                <a:solidFill>
                  <a:srgbClr val="F79646">
                    <a:lumMod val="50000"/>
                  </a:srgbClr>
                </a:solidFill>
              </a:rPr>
              <a:t>Бойко Ольга Ивановна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10988" y="6309320"/>
            <a:ext cx="133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Анна - 2025</a:t>
            </a:r>
            <a:endParaRPr lang="ru-RU" b="1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1809"/>
            <a:ext cx="2160240" cy="216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60313"/>
            <a:ext cx="1364555" cy="113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3605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905"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A860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4400" dirty="0">
              <a:ln w="1905">
                <a:solidFill>
                  <a:srgbClr val="F79646">
                    <a:lumMod val="50000"/>
                  </a:srgbClr>
                </a:solidFill>
              </a:ln>
              <a:solidFill>
                <a:srgbClr val="FA8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60" y="2244376"/>
            <a:ext cx="2376264" cy="358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800000">
            <a:off x="3169305" y="3524506"/>
            <a:ext cx="2263775" cy="573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Гипотеза доказана!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7381" y="1090439"/>
            <a:ext cx="6533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  <a:cs typeface="Arial" charset="0"/>
              </a:rPr>
              <a:t>Апельсин обладает особыми свойствами</a:t>
            </a:r>
            <a:endParaRPr lang="ru-RU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824" y="153649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Апельсины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не только повышают настроение, но и богаты витамином «С»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786" y="5877272"/>
            <a:ext cx="6624736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  <a:cs typeface="Arial" charset="0"/>
              </a:rPr>
              <a:t>Познакомилась с историей появления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  <a:cs typeface="Arial" charset="0"/>
              </a:rPr>
              <a:t>апельсина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charset="0"/>
                <a:cs typeface="Arial" charset="0"/>
              </a:rPr>
              <a:t>в России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83293"/>
            <a:ext cx="1522951" cy="15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28" y="660222"/>
            <a:ext cx="9057672" cy="8106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alt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Arial" charset="0"/>
              <a:cs typeface="Arial" charset="0"/>
            </a:endParaRPr>
          </a:p>
          <a:p>
            <a:pPr algn="ctr"/>
            <a:endParaRPr lang="ru-RU" alt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alt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625" r="99688">
                        <a14:foregroundMark x1="61250" y1="38438" x2="61250" y2="38438"/>
                        <a14:foregroundMark x1="59375" y1="38438" x2="59375" y2="38438"/>
                        <a14:foregroundMark x1="59375" y1="38438" x2="59375" y2="38438"/>
                        <a14:foregroundMark x1="59375" y1="38438" x2="59375" y2="38438"/>
                        <a14:foregroundMark x1="60313" y1="38125" x2="60313" y2="38125"/>
                        <a14:foregroundMark x1="60625" y1="38125" x2="60625" y2="38125"/>
                        <a14:foregroundMark x1="63750" y1="38438" x2="65313" y2="38438"/>
                        <a14:foregroundMark x1="65313" y1="38750" x2="65313" y2="38750"/>
                        <a14:foregroundMark x1="63750" y1="41563" x2="63750" y2="41563"/>
                        <a14:foregroundMark x1="63750" y1="41563" x2="63750" y2="41563"/>
                        <a14:foregroundMark x1="45938" y1="39063" x2="45938" y2="39063"/>
                        <a14:foregroundMark x1="45938" y1="39063" x2="45938" y2="39063"/>
                        <a14:foregroundMark x1="45938" y1="39063" x2="45938" y2="39063"/>
                        <a14:foregroundMark x1="45938" y1="39063" x2="45938" y2="39063"/>
                        <a14:foregroundMark x1="45938" y1="39063" x2="45938" y2="39063"/>
                        <a14:foregroundMark x1="45938" y1="39063" x2="45938" y2="39063"/>
                        <a14:foregroundMark x1="45938" y1="39063" x2="45938" y2="39063"/>
                        <a14:foregroundMark x1="45938" y1="39063" x2="45938" y2="39063"/>
                        <a14:foregroundMark x1="45938" y1="39063" x2="45938" y2="39063"/>
                        <a14:foregroundMark x1="50625" y1="37188" x2="50625" y2="37188"/>
                        <a14:foregroundMark x1="50625" y1="37188" x2="50625" y2="37188"/>
                        <a14:foregroundMark x1="48750" y1="35313" x2="48750" y2="35313"/>
                        <a14:foregroundMark x1="48750" y1="35313" x2="48750" y2="35313"/>
                        <a14:foregroundMark x1="46875" y1="36875" x2="46875" y2="36875"/>
                        <a14:foregroundMark x1="46875" y1="36875" x2="46875" y2="36875"/>
                        <a14:foregroundMark x1="5625" y1="42188" x2="5625" y2="42188"/>
                        <a14:foregroundMark x1="5625" y1="42188" x2="5625" y2="42188"/>
                        <a14:foregroundMark x1="5625" y1="40938" x2="5625" y2="40938"/>
                        <a14:foregroundMark x1="8125" y1="38125" x2="8125" y2="38125"/>
                        <a14:foregroundMark x1="8125" y1="38125" x2="8125" y2="38125"/>
                        <a14:foregroundMark x1="15313" y1="31250" x2="15313" y2="31250"/>
                        <a14:foregroundMark x1="15313" y1="31250" x2="15313" y2="31250"/>
                        <a14:foregroundMark x1="15313" y1="30625" x2="15313" y2="30625"/>
                        <a14:foregroundMark x1="17500" y1="28438" x2="17500" y2="28438"/>
                        <a14:foregroundMark x1="17500" y1="28750" x2="17500" y2="28750"/>
                        <a14:foregroundMark x1="16563" y1="40938" x2="16563" y2="40938"/>
                        <a14:foregroundMark x1="15625" y1="40938" x2="15625" y2="40938"/>
                        <a14:foregroundMark x1="10625" y1="44688" x2="10625" y2="44688"/>
                        <a14:foregroundMark x1="10625" y1="46563" x2="10625" y2="46563"/>
                        <a14:foregroundMark x1="11250" y1="47500" x2="11250" y2="47500"/>
                        <a14:foregroundMark x1="11250" y1="47188" x2="11250" y2="47188"/>
                        <a14:foregroundMark x1="8438" y1="51563" x2="8438" y2="51563"/>
                        <a14:foregroundMark x1="15000" y1="52812" x2="15000" y2="52812"/>
                        <a14:foregroundMark x1="16875" y1="53125" x2="16875" y2="53125"/>
                        <a14:foregroundMark x1="16875" y1="53438" x2="16875" y2="53438"/>
                        <a14:foregroundMark x1="19063" y1="55625" x2="20625" y2="55625"/>
                        <a14:foregroundMark x1="21250" y1="55625" x2="22500" y2="55937"/>
                        <a14:foregroundMark x1="22500" y1="55937" x2="22500" y2="55937"/>
                        <a14:foregroundMark x1="22500" y1="56250" x2="22500" y2="56250"/>
                        <a14:foregroundMark x1="22500" y1="57813" x2="22500" y2="57813"/>
                        <a14:foregroundMark x1="22500" y1="57813" x2="22500" y2="57813"/>
                        <a14:foregroundMark x1="20313" y1="57500" x2="20313" y2="57500"/>
                        <a14:foregroundMark x1="17500" y1="56250" x2="17500" y2="56250"/>
                        <a14:foregroundMark x1="16250" y1="55313" x2="16250" y2="55313"/>
                        <a14:foregroundMark x1="12500" y1="54375" x2="12500" y2="54375"/>
                        <a14:foregroundMark x1="12500" y1="54063" x2="12500" y2="54063"/>
                        <a14:foregroundMark x1="71875" y1="94063" x2="71875" y2="94063"/>
                        <a14:foregroundMark x1="71250" y1="94063" x2="71250" y2="94063"/>
                        <a14:foregroundMark x1="71250" y1="94063" x2="71250" y2="94063"/>
                        <a14:foregroundMark x1="71250" y1="94063" x2="71250" y2="94063"/>
                        <a14:foregroundMark x1="71250" y1="94063" x2="71250" y2="94063"/>
                        <a14:foregroundMark x1="71250" y1="94063" x2="71250" y2="94063"/>
                        <a14:foregroundMark x1="70313" y1="93438" x2="70313" y2="93438"/>
                        <a14:foregroundMark x1="72500" y1="90313" x2="72500" y2="90313"/>
                        <a14:foregroundMark x1="72500" y1="90313" x2="72500" y2="90313"/>
                        <a14:foregroundMark x1="35625" y1="93125" x2="35625" y2="93125"/>
                        <a14:foregroundMark x1="35625" y1="93125" x2="35625" y2="93125"/>
                        <a14:foregroundMark x1="35625" y1="93125" x2="35625" y2="93125"/>
                        <a14:foregroundMark x1="35625" y1="93125" x2="35625" y2="93125"/>
                        <a14:foregroundMark x1="35625" y1="93125" x2="35625" y2="93125"/>
                        <a14:foregroundMark x1="35625" y1="93125" x2="35625" y2="93125"/>
                        <a14:foregroundMark x1="35000" y1="93125" x2="35000" y2="93125"/>
                        <a14:foregroundMark x1="35000" y1="93125" x2="35000" y2="93125"/>
                        <a14:foregroundMark x1="35000" y1="93125" x2="35000" y2="93125"/>
                        <a14:foregroundMark x1="34375" y1="92188" x2="34375" y2="92188"/>
                        <a14:foregroundMark x1="34375" y1="92188" x2="34375" y2="92188"/>
                        <a14:foregroundMark x1="34375" y1="92188" x2="34375" y2="92188"/>
                        <a14:foregroundMark x1="31250" y1="92188" x2="31250" y2="92188"/>
                        <a14:foregroundMark x1="31250" y1="92188" x2="31250" y2="92188"/>
                        <a14:foregroundMark x1="31250" y1="92188" x2="31250" y2="92188"/>
                        <a14:foregroundMark x1="32188" y1="96563" x2="32188" y2="96563"/>
                        <a14:foregroundMark x1="32188" y1="96563" x2="32188" y2="96563"/>
                        <a14:foregroundMark x1="72500" y1="96250" x2="72500" y2="96250"/>
                        <a14:foregroundMark x1="72500" y1="96250" x2="72500" y2="96250"/>
                        <a14:foregroundMark x1="85938" y1="80938" x2="85938" y2="80938"/>
                        <a14:foregroundMark x1="85938" y1="80938" x2="85938" y2="80938"/>
                        <a14:foregroundMark x1="86250" y1="80938" x2="86250" y2="80938"/>
                        <a14:foregroundMark x1="86875" y1="80625" x2="86875" y2="80625"/>
                        <a14:foregroundMark x1="87813" y1="80313" x2="87813" y2="80313"/>
                        <a14:foregroundMark x1="88438" y1="79063" x2="88438" y2="78125"/>
                        <a14:foregroundMark x1="90000" y1="71875" x2="90000" y2="71875"/>
                        <a14:foregroundMark x1="90000" y1="71875" x2="90000" y2="71875"/>
                        <a14:foregroundMark x1="90000" y1="71875" x2="90000" y2="71875"/>
                        <a14:foregroundMark x1="90625" y1="71875" x2="90625" y2="71875"/>
                        <a14:foregroundMark x1="90938" y1="71875" x2="90938" y2="71875"/>
                        <a14:foregroundMark x1="93125" y1="71875" x2="94688" y2="73438"/>
                        <a14:foregroundMark x1="95000" y1="74063" x2="95000" y2="74063"/>
                        <a14:foregroundMark x1="95313" y1="74688" x2="95000" y2="76250"/>
                        <a14:foregroundMark x1="94063" y1="76875" x2="94063" y2="76875"/>
                        <a14:foregroundMark x1="94063" y1="76875" x2="94063" y2="76875"/>
                        <a14:foregroundMark x1="92813" y1="76875" x2="91250" y2="78750"/>
                        <a14:foregroundMark x1="91250" y1="78750" x2="91250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98" y="3890665"/>
            <a:ext cx="2967335" cy="296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17138" r="12392" b="21338"/>
          <a:stretch/>
        </p:blipFill>
        <p:spPr bwMode="auto">
          <a:xfrm rot="420000">
            <a:off x="5575393" y="3511491"/>
            <a:ext cx="1509028" cy="11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82750"/>
            <a:ext cx="1487487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21" y="2780928"/>
            <a:ext cx="9937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r="18078" b="12584"/>
          <a:stretch/>
        </p:blipFill>
        <p:spPr>
          <a:xfrm flipH="1">
            <a:off x="3995936" y="-42397"/>
            <a:ext cx="5148064" cy="2739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708" y="1741212"/>
            <a:ext cx="4163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изучение полезных свойств апельсина и его воздействия на организм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человека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8220" y="3140968"/>
            <a:ext cx="4572000" cy="31254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Изучить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историю апельсина, включая места его произрастания, полезные свойства и возможность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выращивания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Провести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эксперименты для изучения свойств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апельсина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Определить, является ли апельсин полезным фруктом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4975" y="2391433"/>
            <a:ext cx="21839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905"/>
                <a:solidFill>
                  <a:srgbClr val="FA860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2519" y="22046"/>
            <a:ext cx="3875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905"/>
                <a:solidFill>
                  <a:srgbClr val="FA860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Цель работы</a:t>
            </a:r>
            <a:endParaRPr lang="ru-RU" sz="4400" b="1" dirty="0">
              <a:solidFill>
                <a:srgbClr val="FA8606"/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r="25276"/>
          <a:stretch/>
        </p:blipFill>
        <p:spPr bwMode="auto">
          <a:xfrm>
            <a:off x="442607" y="2650529"/>
            <a:ext cx="2267195" cy="410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2141530" y="791487"/>
            <a:ext cx="484632" cy="94972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974228" y="3393948"/>
            <a:ext cx="125838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A860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28" y="4656362"/>
            <a:ext cx="12858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03" y="5723513"/>
            <a:ext cx="12858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1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23529" y="194482"/>
            <a:ext cx="2232248" cy="1290301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6596" y="2212772"/>
            <a:ext cx="2127191" cy="845798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70684" y="3087306"/>
            <a:ext cx="2493404" cy="107476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16672" y="1982881"/>
            <a:ext cx="2376264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86361" y="44980"/>
            <a:ext cx="3832058" cy="1213406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99793" y="1416915"/>
            <a:ext cx="2664296" cy="1411329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1176" y="4162068"/>
            <a:ext cx="53823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solidFill>
                  <a:srgbClr val="FA860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Объектная область:</a:t>
            </a:r>
            <a:r>
              <a:rPr lang="ru-RU" sz="2400" dirty="0">
                <a:solidFill>
                  <a:srgbClr val="FA8606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charset="0"/>
              </a:rPr>
              <a:t>окружающий мир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solidFill>
                  <a:srgbClr val="FA860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 исследования:</a:t>
            </a:r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charset="0"/>
              </a:rPr>
              <a:t>апельсин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"/>
                <a:solidFill>
                  <a:srgbClr val="FA860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 </a:t>
            </a:r>
            <a:r>
              <a:rPr lang="ru-RU" sz="2400" b="1" dirty="0">
                <a:ln w="1905"/>
                <a:solidFill>
                  <a:srgbClr val="FA860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исследования: </a:t>
            </a:r>
            <a:r>
              <a:rPr lang="ru-RU" b="1" dirty="0">
                <a:solidFill>
                  <a:srgbClr val="0070C0"/>
                </a:solidFill>
                <a:latin typeface="Arial" charset="0"/>
              </a:rPr>
              <a:t>свойства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charset="0"/>
              </a:rPr>
              <a:t>апельсина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Гипотеза: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апельсин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положительно влияет на здоровье и состояние человека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61" y="3351868"/>
            <a:ext cx="3104635" cy="350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6361" y="328517"/>
            <a:ext cx="3832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Изучение информации с помощью литературы и Интернета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0787" y="2227163"/>
            <a:ext cx="2188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Наблюдение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4140" y="1737858"/>
            <a:ext cx="2195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96951" y="3351868"/>
            <a:ext cx="2240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Эксперимент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374061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Анализ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6781" y="578022"/>
            <a:ext cx="1813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РЕЗУЛЬТАТ</a:t>
            </a:r>
          </a:p>
        </p:txBody>
      </p:sp>
      <p:cxnSp>
        <p:nvCxnSpPr>
          <p:cNvPr id="17" name="Скругленная соединительная линия 16"/>
          <p:cNvCxnSpPr>
            <a:endCxn id="12" idx="6"/>
          </p:cNvCxnSpPr>
          <p:nvPr/>
        </p:nvCxnSpPr>
        <p:spPr>
          <a:xfrm rot="10800000" flipV="1">
            <a:off x="5364089" y="2908201"/>
            <a:ext cx="1754331" cy="716485"/>
          </a:xfrm>
          <a:prstGeom prst="curvedConnector3">
            <a:avLst>
              <a:gd name="adj1" fmla="val 25800"/>
            </a:avLst>
          </a:prstGeom>
          <a:ln w="1905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>
            <a:stCxn id="7" idx="5"/>
          </p:cNvCxnSpPr>
          <p:nvPr/>
        </p:nvCxnSpPr>
        <p:spPr>
          <a:xfrm rot="16200000" flipH="1">
            <a:off x="6475434" y="1162479"/>
            <a:ext cx="902193" cy="73860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hape 35"/>
          <p:cNvCxnSpPr/>
          <p:nvPr/>
        </p:nvCxnSpPr>
        <p:spPr>
          <a:xfrm rot="10800000">
            <a:off x="1327617" y="3087308"/>
            <a:ext cx="1669334" cy="773743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hape 47"/>
          <p:cNvCxnSpPr>
            <a:endCxn id="14" idx="4"/>
          </p:cNvCxnSpPr>
          <p:nvPr/>
        </p:nvCxnSpPr>
        <p:spPr>
          <a:xfrm rot="5400000" flipH="1" flipV="1">
            <a:off x="877635" y="1650758"/>
            <a:ext cx="727993" cy="39604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962" l="0" r="86625">
                        <a14:foregroundMark x1="36625" y1="51380" x2="36625" y2="51380"/>
                        <a14:foregroundMark x1="53750" y1="61235" x2="53750" y2="61235"/>
                        <a14:foregroundMark x1="72625" y1="61235" x2="72625" y2="61235"/>
                        <a14:foregroundMark x1="67000" y1="51380" x2="67000" y2="51380"/>
                        <a14:foregroundMark x1="53750" y1="47306" x2="53750" y2="47306"/>
                        <a14:foregroundMark x1="46125" y1="43364" x2="46125" y2="43364"/>
                        <a14:foregroundMark x1="38625" y1="33377" x2="38625" y2="33377"/>
                        <a14:foregroundMark x1="38625" y1="33377" x2="38625" y2="33377"/>
                        <a14:foregroundMark x1="32875" y1="27464" x2="32875" y2="27464"/>
                        <a14:foregroundMark x1="32875" y1="27464" x2="32875" y2="27464"/>
                        <a14:foregroundMark x1="27250" y1="21419" x2="27250" y2="21419"/>
                        <a14:foregroundMark x1="21500" y1="29435" x2="21500" y2="29435"/>
                        <a14:foregroundMark x1="21500" y1="43364" x2="21500" y2="43364"/>
                        <a14:foregroundMark x1="21500" y1="51380" x2="21500" y2="51380"/>
                        <a14:foregroundMark x1="23500" y1="57293" x2="23500" y2="57293"/>
                        <a14:foregroundMark x1="31000" y1="67280" x2="31000" y2="67280"/>
                        <a14:foregroundMark x1="44250" y1="65177" x2="44250" y2="65177"/>
                        <a14:foregroundMark x1="61250" y1="71222" x2="61250" y2="71222"/>
                        <a14:backgroundMark x1="59000" y1="73062" x2="59000" y2="73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" t="2732" r="4103" b="11481"/>
          <a:stretch/>
        </p:blipFill>
        <p:spPr bwMode="auto">
          <a:xfrm>
            <a:off x="6065153" y="6129976"/>
            <a:ext cx="461844" cy="2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842"/>
            <a:ext cx="41017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АПЕЛЬСИН</a:t>
            </a:r>
            <a:endParaRPr lang="ru-RU" sz="5400" b="1" dirty="0">
              <a:ln w="11430">
                <a:solidFill>
                  <a:srgbClr val="C0504D">
                    <a:lumMod val="75000"/>
                  </a:srgbClr>
                </a:solidFill>
              </a:ln>
              <a:solidFill>
                <a:srgbClr val="FA860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0" y="950172"/>
            <a:ext cx="640871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Э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то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ягодообразный 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плод, но чаще его называют фруктом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Ботаническое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название растения – многогнездная 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ягода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Растут апельсины на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вечнозеленых деревьях семейства 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цитрусовых с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колючими 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шипами 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Апельсин — теплолюбивое, светолюбивое, влаголюбивое 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растение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Апельсиновое дерево живет около ста лет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и 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достигает высоты от 3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до 6 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м, иногда - 12 м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А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роматные цветки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крупные, белые или красноватые, собраны в кистевидные соцветия по 6 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штук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Плоды круглой 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формы, оранжевого цвета. 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Средний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вес сладких апельсинов составляет 150-200 грамм при размере плода 60-70 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см</a:t>
            </a: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Урожайность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— 1</a:t>
            </a:r>
            <a:r>
              <a:rPr 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00 —150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плодов с дерева, а всего в мире собирают ежегодно около 4 млн. тонн плодов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35" y="950172"/>
            <a:ext cx="216024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09" y="5085184"/>
            <a:ext cx="2128244" cy="1648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35" y="3047088"/>
            <a:ext cx="2131456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-4361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905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Появление </a:t>
            </a:r>
            <a:r>
              <a:rPr lang="ru-RU" sz="4400" b="1" dirty="0" smtClean="0">
                <a:ln w="1905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апельсина в </a:t>
            </a:r>
            <a:r>
              <a:rPr lang="ru-RU" sz="4400" b="1" dirty="0">
                <a:ln w="1905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725143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022" y="2693818"/>
            <a:ext cx="4263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Именно Петр I сделал все возможное для того, чтобы апельсиновые деревья начали успешно расти в России. Он приказал привезти с собой из Голландии саженцы апельсиновых деревьев, которые были высажены в оранжерее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Петергофа, построенной в 1714 князем Александром Даниловичем Меньшиковым.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07" y="1070285"/>
            <a:ext cx="2160239" cy="162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74641" y="6155431"/>
            <a:ext cx="3410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Одессе есть памятник Апельсину.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20" y="2996952"/>
            <a:ext cx="3041335" cy="3041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7"/>
          <a:stretch/>
        </p:blipFill>
        <p:spPr>
          <a:xfrm>
            <a:off x="308153" y="4771027"/>
            <a:ext cx="3830948" cy="16921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9716" y="1442189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настоящее время апельсины стали обыденным фруктом для россиян, и выращиваются они не только в оранжереях, но и в открытом грунте в южных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392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57156"/>
            <a:ext cx="1961752" cy="386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6466123" y="144197"/>
            <a:ext cx="2298273" cy="1368152"/>
          </a:xfrm>
          <a:prstGeom prst="cloudCallout">
            <a:avLst>
              <a:gd name="adj1" fmla="val 1909"/>
              <a:gd name="adj2" fmla="val 1078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носка-облако 2"/>
          <p:cNvSpPr/>
          <p:nvPr/>
        </p:nvSpPr>
        <p:spPr>
          <a:xfrm>
            <a:off x="755575" y="314480"/>
            <a:ext cx="4248473" cy="1764095"/>
          </a:xfrm>
          <a:prstGeom prst="cloudCallout">
            <a:avLst>
              <a:gd name="adj1" fmla="val 80054"/>
              <a:gd name="adj2" fmla="val 841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599" y="828272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Необходимо выяснить,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какими же свойствами обладает апельсин? </a:t>
            </a:r>
            <a:endParaRPr lang="ru-RU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7378" y="535885"/>
            <a:ext cx="2255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Эврика!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 проведу опыты!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8" y="3068960"/>
            <a:ext cx="5248583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3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1881" y="116632"/>
            <a:ext cx="53686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Опыт № 1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«Тонет – не тонет»</a:t>
            </a:r>
            <a:endParaRPr lang="ru-RU" sz="4400" b="1" dirty="0">
              <a:ln w="11430">
                <a:solidFill>
                  <a:srgbClr val="C0504D">
                    <a:lumMod val="75000"/>
                  </a:srgbClr>
                </a:solidFill>
              </a:ln>
              <a:solidFill>
                <a:srgbClr val="FA860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"/>
          <a:stretch/>
        </p:blipFill>
        <p:spPr>
          <a:xfrm>
            <a:off x="1043608" y="1772816"/>
            <a:ext cx="2736304" cy="345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>
          <a:xfrm>
            <a:off x="5181439" y="1761120"/>
            <a:ext cx="2736304" cy="345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4989" y="5589240"/>
            <a:ext cx="79875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Вывод: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кожуре апельсина содержаться пузырьки воздуха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поэтому апельсины в кожуре не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тонут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35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624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Опыт № 2 – </a:t>
            </a:r>
            <a:endParaRPr lang="ru-RU" sz="4400" b="1" dirty="0" smtClean="0">
              <a:ln w="11430">
                <a:solidFill>
                  <a:srgbClr val="C0504D">
                    <a:lumMod val="75000"/>
                  </a:srgbClr>
                </a:solidFill>
              </a:ln>
              <a:solidFill>
                <a:srgbClr val="FA860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charset="0"/>
            </a:endParaRPr>
          </a:p>
          <a:p>
            <a:pPr lvl="0" algn="ctr"/>
            <a:r>
              <a:rPr lang="ru-RU" sz="4400" b="1" dirty="0" smtClean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«</a:t>
            </a:r>
            <a:r>
              <a:rPr lang="ru-RU" sz="4400" b="1" dirty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Что </a:t>
            </a:r>
            <a:r>
              <a:rPr lang="ru-RU" sz="4400" b="1" dirty="0" smtClean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внутри апельсина</a:t>
            </a:r>
            <a:r>
              <a:rPr lang="ru-RU" sz="4400" b="1" dirty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?»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50" b="92450" l="31600" r="55067">
                        <a14:foregroundMark x1="49267" y1="77700" x2="49267" y2="77700"/>
                        <a14:foregroundMark x1="50533" y1="79050" x2="50533" y2="79050"/>
                        <a14:foregroundMark x1="50533" y1="79050" x2="50533" y2="79050"/>
                        <a14:foregroundMark x1="49800" y1="79350" x2="49800" y2="79350"/>
                        <a14:foregroundMark x1="49467" y1="79750" x2="50000" y2="79750"/>
                        <a14:foregroundMark x1="49467" y1="78000" x2="49467" y2="78000"/>
                        <a14:foregroundMark x1="49067" y1="78000" x2="49067" y2="78000"/>
                        <a14:foregroundMark x1="49267" y1="78000" x2="49267" y2="78000"/>
                        <a14:foregroundMark x1="49467" y1="78000" x2="49467" y2="78000"/>
                        <a14:foregroundMark x1="49467" y1="78000" x2="49467" y2="78000"/>
                        <a14:foregroundMark x1="49467" y1="78000" x2="49467" y2="78000"/>
                        <a14:foregroundMark x1="49267" y1="78250" x2="49267" y2="78250"/>
                        <a14:foregroundMark x1="49800" y1="78400" x2="49800" y2="78400"/>
                        <a14:foregroundMark x1="49800" y1="78400" x2="49800" y2="78400"/>
                        <a14:foregroundMark x1="49800" y1="78500" x2="49800" y2="78500"/>
                        <a14:foregroundMark x1="49800" y1="83050" x2="49800" y2="83050"/>
                        <a14:foregroundMark x1="49800" y1="83050" x2="49800" y2="83050"/>
                        <a14:foregroundMark x1="49800" y1="83050" x2="49800" y2="83050"/>
                        <a14:foregroundMark x1="49800" y1="83050" x2="49800" y2="83050"/>
                        <a14:foregroundMark x1="49600" y1="83500" x2="50333" y2="84300"/>
                        <a14:foregroundMark x1="51067" y1="84550" x2="51400" y2="84950"/>
                        <a14:foregroundMark x1="51400" y1="85100" x2="51200" y2="85600"/>
                        <a14:foregroundMark x1="49800" y1="85750" x2="49800" y2="85750"/>
                        <a14:foregroundMark x1="49800" y1="85750" x2="50000" y2="86400"/>
                        <a14:foregroundMark x1="50000" y1="86400" x2="50000" y2="86400"/>
                        <a14:foregroundMark x1="50000" y1="90700" x2="50000" y2="90700"/>
                        <a14:foregroundMark x1="50867" y1="90850" x2="50867" y2="90850"/>
                        <a14:foregroundMark x1="50867" y1="90850" x2="50867" y2="90850"/>
                        <a14:foregroundMark x1="50867" y1="90850" x2="50867" y2="90850"/>
                        <a14:foregroundMark x1="50867" y1="90850" x2="50867" y2="90850"/>
                        <a14:foregroundMark x1="50867" y1="90850" x2="49600" y2="90850"/>
                        <a14:foregroundMark x1="49600" y1="90850" x2="49600" y2="90850"/>
                        <a14:foregroundMark x1="42667" y1="77700" x2="42667" y2="77700"/>
                        <a14:foregroundMark x1="42667" y1="77700" x2="42667" y2="77700"/>
                        <a14:foregroundMark x1="42667" y1="77700" x2="42667" y2="77700"/>
                        <a14:foregroundMark x1="42667" y1="77700" x2="42667" y2="77700"/>
                        <a14:foregroundMark x1="42667" y1="77700" x2="42133" y2="77450"/>
                        <a14:foregroundMark x1="41400" y1="77200" x2="41400" y2="77600"/>
                        <a14:foregroundMark x1="43400" y1="78800" x2="43400" y2="78800"/>
                        <a14:foregroundMark x1="43400" y1="78800" x2="43400" y2="78800"/>
                        <a14:foregroundMark x1="43400" y1="78800" x2="43400" y2="78800"/>
                        <a14:foregroundMark x1="43533" y1="78650" x2="43533" y2="78650"/>
                        <a14:foregroundMark x1="43533" y1="78650" x2="43533" y2="78650"/>
                        <a14:foregroundMark x1="43533" y1="78650" x2="43533" y2="78650"/>
                        <a14:foregroundMark x1="43533" y1="78650" x2="43533" y2="79450"/>
                        <a14:foregroundMark x1="43400" y1="79850" x2="43400" y2="79850"/>
                        <a14:foregroundMark x1="43400" y1="79850" x2="43400" y2="79850"/>
                        <a14:foregroundMark x1="43400" y1="79850" x2="43400" y2="79850"/>
                        <a14:foregroundMark x1="43200" y1="80000" x2="43200" y2="80000"/>
                        <a14:foregroundMark x1="42667" y1="80250" x2="42667" y2="80250"/>
                        <a14:foregroundMark x1="42667" y1="80250" x2="42667" y2="80250"/>
                        <a14:backgroundMark x1="47133" y1="81050" x2="47133" y2="81050"/>
                        <a14:backgroundMark x1="46733" y1="79450" x2="46733" y2="79450"/>
                        <a14:backgroundMark x1="46200" y1="77600" x2="46200" y2="77600"/>
                        <a14:backgroundMark x1="46600" y1="74750" x2="46600" y2="74750"/>
                        <a14:backgroundMark x1="46400" y1="73700" x2="46400" y2="73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77" t="28854" r="44808" b="7505"/>
          <a:stretch/>
        </p:blipFill>
        <p:spPr>
          <a:xfrm>
            <a:off x="624818" y="1138864"/>
            <a:ext cx="1482892" cy="51749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97152"/>
            <a:ext cx="1616968" cy="161696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267744" y="1958598"/>
            <a:ext cx="1657221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кожура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69" y="3726356"/>
            <a:ext cx="2665591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45" y="5440141"/>
            <a:ext cx="1689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/>
        </p:blipFill>
        <p:spPr>
          <a:xfrm>
            <a:off x="4139952" y="1593324"/>
            <a:ext cx="1962025" cy="138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13446" r="20362" b="17639"/>
          <a:stretch/>
        </p:blipFill>
        <p:spPr>
          <a:xfrm>
            <a:off x="6236181" y="4818701"/>
            <a:ext cx="2132283" cy="152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828" y="3127461"/>
            <a:ext cx="2009666" cy="139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71984" y="3800938"/>
            <a:ext cx="2526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Дольки с мякотью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1483" y="5514723"/>
            <a:ext cx="1312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косточки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12" b="89785" l="4570" r="93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3" y="2166341"/>
            <a:ext cx="988799" cy="98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632949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Вывод: </a:t>
            </a:r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апельсин имеет кожуру, дольки, мякоть, косточки и сок</a:t>
            </a:r>
            <a:endParaRPr lang="ru-RU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2" y="1468151"/>
            <a:ext cx="2200275" cy="2925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93" y="2852936"/>
            <a:ext cx="2200275" cy="2921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2200275" cy="292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34699" y="39180"/>
            <a:ext cx="91642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Опыт № </a:t>
            </a:r>
            <a:r>
              <a:rPr lang="ru-RU" sz="4400" b="1" dirty="0" smtClean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3 </a:t>
            </a:r>
            <a:r>
              <a:rPr lang="ru-RU" sz="4400" b="1" dirty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– </a:t>
            </a:r>
            <a:endParaRPr lang="ru-RU" sz="4400" b="1" dirty="0" smtClean="0">
              <a:ln w="11430">
                <a:solidFill>
                  <a:srgbClr val="C0504D">
                    <a:lumMod val="75000"/>
                  </a:srgbClr>
                </a:solidFill>
              </a:ln>
              <a:solidFill>
                <a:srgbClr val="FA860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charset="0"/>
            </a:endParaRPr>
          </a:p>
          <a:p>
            <a:pPr lvl="0" algn="ctr"/>
            <a:r>
              <a:rPr lang="ru-RU" sz="4400" b="1" dirty="0" smtClean="0">
                <a:ln w="11430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A86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«Сок из апельсина»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412" y="6021288"/>
            <a:ext cx="83760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Вывод: сок можно получить, выжимая его из мякоти апельсина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97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412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Исследовательский проект  «ГОСПОДИН АПЕЛЬСИН»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«ГОСПОДИН АПЕЛЬСИН» </dc:title>
  <dc:creator>User_PC</dc:creator>
  <cp:lastModifiedBy>Windows User</cp:lastModifiedBy>
  <cp:revision>57</cp:revision>
  <dcterms:created xsi:type="dcterms:W3CDTF">2025-01-20T06:47:20Z</dcterms:created>
  <dcterms:modified xsi:type="dcterms:W3CDTF">2025-03-25T13:56:52Z</dcterms:modified>
</cp:coreProperties>
</file>