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EF2BE-7F00-4E20-AFBE-FE6DD8820A64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CC00-9517-4706-88E3-DAB2F11C8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6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CCA7-7EDB-4E20-8C15-3D4158EAA229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5E67-B561-458E-AE23-6ABD3A15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2E31B17B-6D0D-4E9F-B7E1-0A2C41BFE85A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CCD2-A92D-4F28-A32D-89E936A4D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E3F44AB3-3EA7-47D1-B2AB-2F10236ADA14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E7AD8-8B28-4054-98B0-C7A75C586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5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0A537B0B-6B16-481D-B6F2-81490D032EA4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FCF1-399E-4745-A7EB-90D641A7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6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9093-41EC-4158-800E-B380456746D6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28B9-40EE-420E-8A4A-0298E70E4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9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9E29F-0CE8-4023-8E33-D489A9213579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E0F7-9BD1-4748-B082-02061944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1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C327-E9DA-46C0-A311-17A41553AB8D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61C9-33F1-4D74-9F4E-928684B9B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24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F8305DB1-805C-40EC-94B8-E26FD182B3C1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78838-5B49-4C2C-92A2-EC5241399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5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62A6-FA2D-4ED0-8008-FAF65F4D03B6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538A-9D45-45E1-9B60-783D7B96D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7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91EFB2E3-A47E-4142-A2DE-6150481148DD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FA5C-A7ED-4880-A39C-1945E0FD4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99CB-260B-439A-AEC9-771DCFF7557B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21FD-7D4C-401F-AC16-DD85F230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7D68-C159-490E-A8BE-F4C4AAAF2581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2069F-D83E-4FBD-BBF7-06DD872C7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2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3F43-F61E-4630-BD4C-D711DE4CD128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6375-F10F-40F7-96EF-07CF383FA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09AF-805C-4B4E-8ED7-7A5749DAC22E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0965-3130-4E0A-BD2C-5934B7CC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3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A5AE-C8F7-4A66-ADB0-C01D707DC911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C2139-AFAE-4C9C-80E8-6AB438256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6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8D6-B839-4FA3-8E8C-4510F668FAB1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0649-9AF6-4865-AC7C-9D5E43EC6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2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6859B9-9A05-4641-904E-13CFEFD30881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A91D73-93D1-4D1D-9B0D-DBC9CE6B5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41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42" r:id="rId11"/>
    <p:sldLayoutId id="2147483743" r:id="rId12"/>
    <p:sldLayoutId id="2147483744" r:id="rId13"/>
    <p:sldLayoutId id="2147483737" r:id="rId14"/>
    <p:sldLayoutId id="2147483738" r:id="rId15"/>
    <p:sldLayoutId id="2147483739" r:id="rId16"/>
    <p:sldLayoutId id="2147483745" r:id="rId17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1048875" y="2529016"/>
            <a:ext cx="4721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Тема урока:</a:t>
            </a:r>
            <a:r>
              <a:rPr lang="ru-RU" sz="3200" dirty="0">
                <a:latin typeface="Trebuchet MS" panose="020B0603020202020204" pitchFamily="34" charset="0"/>
              </a:rPr>
              <a:t> «Скорость химической реакции»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6837404" y="608776"/>
            <a:ext cx="4226097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Цели урока:</a:t>
            </a:r>
            <a:r>
              <a:rPr lang="ru-RU" sz="2800" dirty="0">
                <a:latin typeface="Trebuchet MS" panose="020B0603020202020204" pitchFamily="34" charset="0"/>
              </a:rPr>
              <a:t> Сформировать у учащихся представления о скорости химической реакции. Создать условия для развития навыков самостоятельной исследовательской работы, умение делать выводы, обобщать результаты эксперимента.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594732" y="1524901"/>
            <a:ext cx="47371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Тема исследования:</a:t>
            </a:r>
            <a:r>
              <a:rPr lang="ru-RU" sz="2800" dirty="0"/>
              <a:t> скорость химических реакций и ее зависимость от условий протекания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499" y="1524901"/>
            <a:ext cx="453072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</a:rPr>
              <a:t>Задачи исследования:</a:t>
            </a:r>
            <a:r>
              <a:rPr lang="ru-RU" sz="2800" dirty="0"/>
              <a:t>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Дать определение скорости химической реакции.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err="1"/>
              <a:t>Эксперементально</a:t>
            </a:r>
            <a:r>
              <a:rPr lang="ru-RU" sz="2800" dirty="0"/>
              <a:t> выявить факторы, влияющие на скорость химической реакции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4184049" y="1080847"/>
            <a:ext cx="403701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Скорость химической реакции –</a:t>
            </a:r>
            <a:r>
              <a:rPr lang="ru-RU" sz="2800" dirty="0"/>
              <a:t> это изменение концентрации одного из реагирующих веществ или одного из продуктов реакции в единицу времени.</a:t>
            </a:r>
          </a:p>
        </p:txBody>
      </p:sp>
      <p:pic>
        <p:nvPicPr>
          <p:cNvPr id="10243" name="Рисунок 2" descr="форму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564" y="4621427"/>
            <a:ext cx="4890179" cy="171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632586" y="2216193"/>
            <a:ext cx="59483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/>
              <a:t>Раздел химии, изучающий скорость химических реакций, называют </a:t>
            </a:r>
            <a:r>
              <a:rPr lang="ru-RU" sz="2800" dirty="0">
                <a:solidFill>
                  <a:srgbClr val="FF0000"/>
                </a:solidFill>
              </a:rPr>
              <a:t>химической </a:t>
            </a:r>
            <a:r>
              <a:rPr lang="ru-RU" sz="2800" dirty="0" smtClean="0">
                <a:solidFill>
                  <a:srgbClr val="FF0000"/>
                </a:solidFill>
              </a:rPr>
              <a:t>кинетикой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/>
              <a:t>Реакции, которые протекают между веществами в неоднородной среде называют </a:t>
            </a:r>
            <a:r>
              <a:rPr lang="ru-RU" sz="2800" dirty="0">
                <a:solidFill>
                  <a:srgbClr val="FF0000"/>
                </a:solidFill>
              </a:rPr>
              <a:t>гетерогенными.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036060" y="989330"/>
            <a:ext cx="43402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Скорость гетерогенной реакции </a:t>
            </a:r>
            <a:r>
              <a:rPr lang="ru-RU" sz="2800" dirty="0"/>
              <a:t>определяется как изменения количества вещества в единицу времени на единице поверхности: </a:t>
            </a:r>
          </a:p>
        </p:txBody>
      </p:sp>
      <p:pic>
        <p:nvPicPr>
          <p:cNvPr id="12291" name="Рисунок 2" descr="форму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162" y="3978875"/>
            <a:ext cx="4092019" cy="20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757012" y="1614015"/>
            <a:ext cx="6359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b="1" dirty="0">
                <a:solidFill>
                  <a:srgbClr val="FF0000"/>
                </a:solidFill>
              </a:rPr>
              <a:t>Факторы, влияющие на скорость химической реакции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0380" y="3047270"/>
            <a:ext cx="53625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Природа реагирующих веществ (их состав и строение).</a:t>
            </a:r>
          </a:p>
          <a:p>
            <a:pPr>
              <a:defRPr/>
            </a:pPr>
            <a:r>
              <a:rPr lang="ru-RU" sz="2800" dirty="0"/>
              <a:t>Металлический литий и натрий с различной скоростью взаимодействуют с водой.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558103" y="1974310"/>
            <a:ext cx="5454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/>
              <a:t>2. Влияние температуры на скорость химической реакции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455613" y="3834378"/>
            <a:ext cx="607218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sz="2800" dirty="0">
                <a:solidFill>
                  <a:srgbClr val="FF0000"/>
                </a:solidFill>
              </a:rPr>
              <a:t>Правило Вант-Гоффа</a:t>
            </a:r>
          </a:p>
          <a:p>
            <a:r>
              <a:rPr lang="ru-RU" sz="2800" dirty="0"/>
              <a:t>Повышение температуры на каждые 10 С приводит к увеличению скорости реакции в 2-4 раза (Эту величину называют температурным </a:t>
            </a:r>
            <a:r>
              <a:rPr lang="ru-RU" sz="2800" dirty="0">
                <a:solidFill>
                  <a:srgbClr val="FF0000"/>
                </a:solidFill>
              </a:rPr>
              <a:t>коэффициентом реакции.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7961183" y="3727286"/>
            <a:ext cx="52562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/>
              <a:t>Математическое выражение правила Вант-Гоффа</a:t>
            </a:r>
          </a:p>
        </p:txBody>
      </p:sp>
      <p:pic>
        <p:nvPicPr>
          <p:cNvPr id="14341" name="Рисунок 5" descr="форму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06" y="4635929"/>
            <a:ext cx="3684587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414397" y="631620"/>
            <a:ext cx="5008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Зависимость скорости реакций от концентрации реагирующих веществ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497205" y="2025908"/>
            <a:ext cx="50006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Основной закон химической кинетики</a:t>
            </a:r>
          </a:p>
          <a:p>
            <a:r>
              <a:rPr lang="ru-RU" sz="2800" dirty="0"/>
              <a:t>Скорость химической реакции пропорциональна произведению концентрации реагирующих веществ, взятых в степенях равных их коэффициентам в уравнении реакции.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 Этот закон называют законом действующих масс.</a:t>
            </a:r>
          </a:p>
        </p:txBody>
      </p:sp>
      <p:pic>
        <p:nvPicPr>
          <p:cNvPr id="15364" name="Рисунок 3" descr="форму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03" y="3002478"/>
            <a:ext cx="4184112" cy="2195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113904" y="1911178"/>
            <a:ext cx="624436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sz="2800" dirty="0">
                <a:solidFill>
                  <a:srgbClr val="FF0000"/>
                </a:solidFill>
              </a:rPr>
              <a:t>Действия катализаторов на скорость химической реакции</a:t>
            </a:r>
          </a:p>
          <a:p>
            <a:r>
              <a:rPr lang="ru-RU" sz="2800" dirty="0"/>
              <a:t>  Можно увеличить скорость реакции, используя специальные вещества, которые изменяют механизм реакции и направляют  ее по энергетически более выгодному пути с меньшей энергией активации их называют </a:t>
            </a:r>
            <a:r>
              <a:rPr lang="ru-RU" sz="2800" dirty="0">
                <a:solidFill>
                  <a:srgbClr val="FF0000"/>
                </a:solidFill>
              </a:rPr>
              <a:t>катализаторами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147</TotalTime>
  <Words>263</Words>
  <Application>Microsoft Office PowerPoint</Application>
  <PresentationFormat>Произвольный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След самолета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Ramfan</dc:creator>
  <cp:lastModifiedBy>Иван</cp:lastModifiedBy>
  <cp:revision>14</cp:revision>
  <dcterms:created xsi:type="dcterms:W3CDTF">2015-02-15T20:34:40Z</dcterms:created>
  <dcterms:modified xsi:type="dcterms:W3CDTF">2015-02-18T07:36:46Z</dcterms:modified>
</cp:coreProperties>
</file>