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47664" y="1556792"/>
            <a:ext cx="6562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Стресс.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справиться с стрессом.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рсенал\Desktop\burnout_syndro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621779" cy="2627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27784" y="476672"/>
            <a:ext cx="51125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Font typeface="Wingdings" pitchFamily="2" charset="2"/>
              <a:buChar char="§"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физиологическая реакция на жизненные обстоятельства, но  если она сохраняется дольше, чем необходимо, это может нанести ущерб здоровью.</a:t>
            </a:r>
          </a:p>
          <a:p>
            <a:pPr fontAlgn="t">
              <a:lnSpc>
                <a:spcPct val="150000"/>
              </a:lnSpc>
              <a:buFont typeface="Wingdings" pitchFamily="2" charset="2"/>
              <a:buChar char="§"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Выделяют три фазы стресса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мобилизация, сопротивление, истощение.</a:t>
            </a:r>
          </a:p>
          <a:p>
            <a:pPr fontAlgn="t">
              <a:lnSpc>
                <a:spcPct val="150000"/>
              </a:lnSpc>
              <a:buFont typeface="Wingdings" pitchFamily="2" charset="2"/>
              <a:buChar char="§"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 влияет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мышечную, дыхательную,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сердечно-сосудистую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центральную нервную, пищеварительную и репродуктивную системы. </a:t>
            </a:r>
          </a:p>
          <a:p>
            <a:pPr fontAlgn="t">
              <a:lnSpc>
                <a:spcPct val="150000"/>
              </a:lnSpc>
              <a:buFont typeface="Wingdings" pitchFamily="2" charset="2"/>
              <a:buChar char="§"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 может привести к депрессии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усугубить имеющиеся проблемы со здоровьем, а также вызвать новые.</a:t>
            </a:r>
          </a:p>
          <a:p>
            <a:pPr fontAlgn="t">
              <a:lnSpc>
                <a:spcPct val="150000"/>
              </a:lnSpc>
              <a:buFont typeface="Wingdings" pitchFamily="2" charset="2"/>
              <a:buChar char="§"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также влияет на поведение человека.</a:t>
            </a:r>
          </a:p>
          <a:p>
            <a:pPr fontAlgn="t">
              <a:lnSpc>
                <a:spcPct val="150000"/>
              </a:lnSpc>
              <a:buFont typeface="Wingdings" pitchFamily="2" charset="2"/>
              <a:buChar char="§"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Устойчивость к стрессу зависит от определенных факторов.</a:t>
            </a:r>
          </a:p>
          <a:p>
            <a:pPr fontAlgn="t">
              <a:lnSpc>
                <a:spcPct val="150000"/>
              </a:lnSpc>
              <a:buFont typeface="Wingdings" pitchFamily="2" charset="2"/>
              <a:buChar char="§"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минимизировать действие стресса с помощью простых рекомендаций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577" y="404663"/>
            <a:ext cx="1326104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slidesh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131840" y="3861048"/>
            <a:ext cx="2143125" cy="21431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8451" y="1844824"/>
            <a:ext cx="816001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4338" name="AutoShape 2" descr="https://rz.com.ua/sites/default/files/images/str40_gans-se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rz.com.ua/sites/default/files/images/str40_gans-se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https://www.shkolazhizni.ru/img/content/i170/170127_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404664"/>
            <a:ext cx="2115765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627784" y="548680"/>
            <a:ext cx="62646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Ганс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Селье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канадский патолог и эндокринолог, автор теории стресса и человек которого десять раз выдвигали на Нобелевскую премию.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068960"/>
            <a:ext cx="825033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же такое стресс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«Стресс», в переводе с английского, означает напряжение, сжатие,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давление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подавленность.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Стресс – это состояние эмоционального и физического напряжения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которое возникает в определенных ситуациях, которые характеризуются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трудные и неподвластные.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artinkin.net/uploads/posts/2021-01/1610818682_33-p-fon-dlya-prezentatsii-po-okruzhayushchemu-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692696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Наиболее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частые симптомы хронического стресса: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с памятью;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Невозможность сконцентрироваться;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Тревожность и постоянное беспокойство;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Перепады настроения;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Чувство подавленности и одиночества;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Диарея или запор;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Тошнота или головокружение;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 в груди;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Учащенное сердцебиение;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Утрата полового влечения;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Частые простуды;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Плохой или, наоборот, повышенный аппетит;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Избыточный или недостаточный сон;</a:t>
            </a:r>
          </a:p>
          <a:p>
            <a:pPr fontAlgn="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Нервозность и т.д.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artinkin.net/uploads/posts/2021-01/1610818682_33-p-fon-dlya-prezentatsii-po-okruzhayushchemu-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15816" y="620688"/>
            <a:ext cx="35223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ru-RU" sz="4000" b="1" dirty="0" smtClean="0">
                <a:solidFill>
                  <a:srgbClr val="FF0000"/>
                </a:solidFill>
              </a:rPr>
              <a:t>Стадии стресса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844824"/>
            <a:ext cx="4199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Фаза мобилизации.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492896"/>
            <a:ext cx="3995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Фаза сопротивления.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140968"/>
            <a:ext cx="3409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Фаза истощения. 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78904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Стрессовые ситуации случаются с нами неизбежно, но если мы найдем способ справиться с ними, многих из их негативных последствий можно избежать или, по крайней мере, уменьшить их влияние.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artinkin.net/uploads/posts/2021-01/1610818682_33-p-fon-dlya-prezentatsii-po-okruzhayushchemu-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476672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 со здоровьем, возникающие в результате стресса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1.Влияние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стресса на мышечную систему.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132856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Влияние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стресса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сердечно-сосудистую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дыхательную системы.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492896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Влияние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стресса на центральную нервную систему.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852936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Влияние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стресса на пищеварительную систему.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212976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Влияние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стресса на сексуальность и репродуктивную систему.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573016"/>
            <a:ext cx="4823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Влияние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стресса на иммунную систему.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149080"/>
            <a:ext cx="3096344" cy="208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79712" y="548680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Стресс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вызвать депрессию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Симптомы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депрессии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Бессонница и другие проблемы со сном.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Длительная утомляемость, ощущение упадка сил.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Повышенная раздражительность и возбуждение.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Значительные изменения аппетита.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Ощущение никчемности.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Чувство вины и ненависти к себе.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Чувство безнадежности, которое может привести к суицидальным мыслям.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869160"/>
            <a:ext cx="20161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07704" y="476672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стресс влияет на поведение 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личность.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Гормоны стресса, присутствующие в организме, могут повреждать клетки мозга. В частности, в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гиппокампе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также в лобной доле.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Гиппокамп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это область, отвечающая за сохранение памяти, в то время как лобная доля отвечает за бдительность (внимание) и использование суждений для решения различных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проблем. Кто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неоднократно подвергается стрессу, впоследствии возникнут трудности: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Проблемы с изучением нового;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Сохранение недавно приобретенных знаний;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Плохая самодисциплина;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Низкая концентрация;</a:t>
            </a:r>
          </a:p>
          <a:p>
            <a:pPr fontAlgn="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Сложность в принятии решений.</a:t>
            </a: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47667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чего зависит устойчивость организма к стрессу?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690625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“Группа поддержки”.</a:t>
            </a:r>
            <a:r>
              <a:rPr lang="ru-RU" sz="2800" b="1" dirty="0" smtClean="0">
                <a:solidFill>
                  <a:srgbClr val="002060"/>
                </a:solidFill>
              </a:rPr>
              <a:t>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Мировоззрение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справляться с эмоциями.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221088"/>
            <a:ext cx="1910457" cy="227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net/uploads/posts/2021-01/1610818682_33-p-fon-dlya-prezentatsii-po-okruzhayushchemu-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90872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справиться со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стрессом.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7698839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Временно отойдите от причины стресса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Занимайтесь спортом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Практикуйте йогу.</a:t>
            </a:r>
            <a:r>
              <a:rPr lang="ru-RU" sz="2800" dirty="0" smtClean="0">
                <a:solidFill>
                  <a:srgbClr val="002060"/>
                </a:solidFill>
              </a:rPr>
              <a:t> </a:t>
            </a:r>
            <a:endParaRPr lang="ru-RU" sz="2800" dirty="0" smtClean="0">
              <a:solidFill>
                <a:srgbClr val="002060"/>
              </a:solidFill>
            </a:endParaRPr>
          </a:p>
          <a:p>
            <a:pPr fontAlgn="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Медитируйте.</a:t>
            </a:r>
            <a:r>
              <a:rPr lang="ru-RU" sz="2800" dirty="0" smtClean="0">
                <a:solidFill>
                  <a:srgbClr val="002060"/>
                </a:solidFill>
              </a:rPr>
              <a:t> </a:t>
            </a:r>
            <a:endParaRPr lang="ru-RU" sz="2800" dirty="0" smtClean="0">
              <a:solidFill>
                <a:srgbClr val="002060"/>
              </a:solidFill>
            </a:endParaRPr>
          </a:p>
          <a:p>
            <a:pPr fontAlgn="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Попробуйте натуральные антидепрессанты.</a:t>
            </a:r>
            <a:r>
              <a:rPr lang="ru-RU" sz="2800" dirty="0" smtClean="0">
                <a:solidFill>
                  <a:srgbClr val="002060"/>
                </a:solidFill>
              </a:rPr>
              <a:t> </a:t>
            </a:r>
            <a:endParaRPr lang="ru-RU" sz="2800" dirty="0" smtClean="0">
              <a:solidFill>
                <a:srgbClr val="002060"/>
              </a:solidFill>
            </a:endParaRPr>
          </a:p>
          <a:p>
            <a:pPr fontAlgn="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Занимайтесь веселыми и интересными делами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семьей или друзьями.</a:t>
            </a:r>
          </a:p>
          <a:p>
            <a:pPr fontAlgn="t">
              <a:buFont typeface="Wingdings" pitchFamily="2" charset="2"/>
              <a:buChar char="§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340768"/>
            <a:ext cx="18478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team-work-45805"/>
          <p:cNvPicPr>
            <a:picLocks noChangeAspect="1" noChangeArrowheads="1"/>
          </p:cNvPicPr>
          <p:nvPr/>
        </p:nvPicPr>
        <p:blipFill>
          <a:blip r:embed="rId4" cstate="print"/>
          <a:srcRect l="4496" t="5097" r="1099" b="3165"/>
          <a:stretch>
            <a:fillRect/>
          </a:stretch>
        </p:blipFill>
        <p:spPr>
          <a:xfrm>
            <a:off x="3635896" y="5085184"/>
            <a:ext cx="3024336" cy="12961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439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2023-05-09T07:21:08Z</dcterms:created>
  <dcterms:modified xsi:type="dcterms:W3CDTF">2023-05-09T09:43:46Z</dcterms:modified>
</cp:coreProperties>
</file>