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2" r:id="rId3"/>
    <p:sldId id="270" r:id="rId4"/>
    <p:sldId id="258" r:id="rId5"/>
    <p:sldId id="274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B8E1-8D18-455D-9341-5DC67DDBCF89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1F47-E97D-4D05-AFAD-417E6ECD0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27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B8E1-8D18-455D-9341-5DC67DDBCF89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1F47-E97D-4D05-AFAD-417E6ECD0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8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B8E1-8D18-455D-9341-5DC67DDBCF89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1F47-E97D-4D05-AFAD-417E6ECD0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B8E1-8D18-455D-9341-5DC67DDBCF89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1F47-E97D-4D05-AFAD-417E6ECD0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0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B8E1-8D18-455D-9341-5DC67DDBCF89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1F47-E97D-4D05-AFAD-417E6ECD0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3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B8E1-8D18-455D-9341-5DC67DDBCF89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1F47-E97D-4D05-AFAD-417E6ECD0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9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B8E1-8D18-455D-9341-5DC67DDBCF89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1F47-E97D-4D05-AFAD-417E6ECD0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2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B8E1-8D18-455D-9341-5DC67DDBCF89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1F47-E97D-4D05-AFAD-417E6ECD0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3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B8E1-8D18-455D-9341-5DC67DDBCF89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1F47-E97D-4D05-AFAD-417E6ECD0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04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B8E1-8D18-455D-9341-5DC67DDBCF89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1F47-E97D-4D05-AFAD-417E6ECD0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53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B8E1-8D18-455D-9341-5DC67DDBCF89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1F47-E97D-4D05-AFAD-417E6ECD0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16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5B8E1-8D18-455D-9341-5DC67DDBCF89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C1F47-E97D-4D05-AFAD-417E6ECD0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8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lovopedia.com/2/208/259109.html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11188" y="188913"/>
            <a:ext cx="57086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6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Рыцарский</a:t>
            </a:r>
            <a:endParaRPr lang="ru-RU" altLang="ru-RU" sz="4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268538" y="1196975"/>
            <a:ext cx="3513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6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турнир</a:t>
            </a:r>
          </a:p>
        </p:txBody>
      </p:sp>
      <p:pic>
        <p:nvPicPr>
          <p:cNvPr id="4107" name="Picture 11" descr="MC900413094[1]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05038"/>
            <a:ext cx="4067175" cy="437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MC900413084[1]"/>
          <p:cNvPicPr>
            <a:picLocks noChangeAspect="1" noChangeArrowheads="1"/>
          </p:cNvPicPr>
          <p:nvPr/>
        </p:nvPicPr>
        <p:blipFill>
          <a:blip r:embed="rId3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4779963" cy="41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Photo 030"/>
          <p:cNvPicPr>
            <a:picLocks noChangeAspect="1" noChangeArrowheads="1" noCrop="1"/>
          </p:cNvPicPr>
          <p:nvPr/>
        </p:nvPicPr>
        <p:blipFill>
          <a:blip r:embed="rId4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0"/>
            <a:ext cx="3225800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52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Photo 02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7075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Photo 0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4149725"/>
            <a:ext cx="1831975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Photo 02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533525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Photo 01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97413"/>
            <a:ext cx="1485900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97075" y="5039042"/>
            <a:ext cx="55272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>
                <a:hlinkClick r:id="rId6"/>
              </a:rPr>
              <a:t>РЫЦАРЬ </a:t>
            </a:r>
            <a:endParaRPr lang="ru-RU" sz="2400" u="sng" dirty="0" smtClean="0">
              <a:hlinkClick r:id="rId6"/>
            </a:endParaRPr>
          </a:p>
          <a:p>
            <a:pPr algn="ctr"/>
            <a:r>
              <a:rPr lang="ru-RU" sz="2400" u="sng" dirty="0" smtClean="0">
                <a:hlinkClick r:id="rId6"/>
              </a:rPr>
              <a:t>(</a:t>
            </a:r>
            <a:r>
              <a:rPr lang="ru-RU" sz="2400" u="sng" dirty="0">
                <a:hlinkClick r:id="rId6"/>
              </a:rPr>
              <a:t>нем. </a:t>
            </a:r>
            <a:r>
              <a:rPr lang="ru-RU" sz="2400" u="sng" dirty="0" err="1">
                <a:hlinkClick r:id="rId6"/>
              </a:rPr>
              <a:t>Ritter</a:t>
            </a:r>
            <a:r>
              <a:rPr lang="ru-RU" sz="2400" u="sng" dirty="0">
                <a:hlinkClick r:id="rId6"/>
              </a:rPr>
              <a:t>, </a:t>
            </a:r>
          </a:p>
          <a:p>
            <a:pPr algn="ctr"/>
            <a:r>
              <a:rPr lang="ru-RU" sz="2400" u="sng" dirty="0">
                <a:hlinkClick r:id="rId6"/>
              </a:rPr>
              <a:t>первоначально - всадник) , тяжеловооруженный </a:t>
            </a:r>
            <a:r>
              <a:rPr lang="ru-RU" sz="2400" u="sng" dirty="0" smtClean="0">
                <a:hlinkClick r:id="rId6"/>
              </a:rPr>
              <a:t>конный </a:t>
            </a:r>
            <a:r>
              <a:rPr lang="ru-RU" sz="2400" u="sng" dirty="0">
                <a:hlinkClick r:id="rId6"/>
              </a:rPr>
              <a:t>воин. </a:t>
            </a:r>
            <a:endParaRPr lang="ru-RU" sz="2400" u="sng" dirty="0"/>
          </a:p>
        </p:txBody>
      </p:sp>
      <p:pic>
        <p:nvPicPr>
          <p:cNvPr id="1026" name="Picture 2" descr="http://st.depositphotos.com/1157310/1212/v/950/depositphotos_12127825-Knight-with-lance-on-hors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4042" r="3848" b="4319"/>
          <a:stretch/>
        </p:blipFill>
        <p:spPr bwMode="auto">
          <a:xfrm>
            <a:off x="1469793" y="417567"/>
            <a:ext cx="582510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5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html1-f.scribdassets.com/6318qrtgaogs4i1/images/3-591300ed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15" y="188640"/>
            <a:ext cx="8601075" cy="645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134076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Рыцарями могли </a:t>
            </a:r>
            <a:r>
              <a:rPr lang="ru-RU" sz="2400" dirty="0" smtClean="0"/>
              <a:t>быть только </a:t>
            </a:r>
            <a:r>
              <a:rPr lang="ru-RU" sz="2400" dirty="0"/>
              <a:t>люди </a:t>
            </a:r>
            <a:endParaRPr lang="ru-RU" sz="2400" dirty="0" smtClean="0"/>
          </a:p>
          <a:p>
            <a:pPr algn="ctr"/>
            <a:r>
              <a:rPr lang="ru-RU" sz="2400" dirty="0" smtClean="0"/>
              <a:t>«</a:t>
            </a:r>
            <a:r>
              <a:rPr lang="ru-RU" sz="2400" b="1" dirty="0" smtClean="0"/>
              <a:t>благородного</a:t>
            </a:r>
            <a:r>
              <a:rPr lang="ru-RU" sz="2400" dirty="0" smtClean="0"/>
              <a:t>» происхождения,</a:t>
            </a:r>
          </a:p>
          <a:p>
            <a:pPr algn="ctr"/>
            <a:r>
              <a:rPr lang="ru-RU" sz="2400" dirty="0" smtClean="0"/>
              <a:t>достаточно </a:t>
            </a:r>
            <a:r>
              <a:rPr lang="ru-RU" sz="2400" dirty="0"/>
              <a:t>богатые</a:t>
            </a:r>
            <a:r>
              <a:rPr lang="ru-RU" sz="2400" dirty="0" smtClean="0"/>
              <a:t>, чтобы </a:t>
            </a:r>
            <a:r>
              <a:rPr lang="ru-RU" sz="2400" dirty="0"/>
              <a:t>приобрести коня </a:t>
            </a:r>
            <a:r>
              <a:rPr lang="ru-RU" sz="2400" dirty="0" smtClean="0"/>
              <a:t>и вооружение</a:t>
            </a:r>
            <a:r>
              <a:rPr lang="ru-RU" sz="2400" dirty="0"/>
              <a:t> – меч, щит</a:t>
            </a:r>
            <a:r>
              <a:rPr lang="ru-RU" sz="2400" dirty="0" smtClean="0"/>
              <a:t>, латы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63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html1-f.scribdassets.com/6318qrtgaogs4i1/images/4-4455c9af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937"/>
            <a:ext cx="8601075" cy="645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4653136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Рыцари несли службу в войске </a:t>
            </a:r>
            <a:r>
              <a:rPr lang="ru-RU" sz="2400" dirty="0" smtClean="0"/>
              <a:t>короля или</a:t>
            </a:r>
            <a:r>
              <a:rPr lang="ru-RU" sz="2400" dirty="0"/>
              <a:t> других знатных людей, </a:t>
            </a:r>
            <a:r>
              <a:rPr lang="ru-RU" sz="2400" dirty="0" smtClean="0"/>
              <a:t>хозяев больших</a:t>
            </a:r>
            <a:r>
              <a:rPr lang="ru-RU" sz="2400" dirty="0"/>
              <a:t> земельных владений - герцогов</a:t>
            </a:r>
            <a:r>
              <a:rPr lang="ru-RU" sz="2400" dirty="0" smtClean="0"/>
              <a:t>, графов</a:t>
            </a:r>
            <a:r>
              <a:rPr lang="ru-RU" sz="2400" dirty="0"/>
              <a:t>, баронов.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023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html1-f.scribdassets.com/6318qrtgaogs4i1/images/8-7a29f81b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937"/>
            <a:ext cx="8601075" cy="645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5360" y="83671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Жили рыцари </a:t>
            </a:r>
            <a:r>
              <a:rPr lang="ru-RU" sz="2400" dirty="0" smtClean="0"/>
              <a:t>в замках</a:t>
            </a:r>
            <a:r>
              <a:rPr lang="ru-RU" sz="2400" dirty="0"/>
              <a:t>. </a:t>
            </a:r>
            <a:endParaRPr lang="ru-RU" sz="2400" dirty="0" smtClean="0"/>
          </a:p>
          <a:p>
            <a:pPr algn="ctr"/>
            <a:r>
              <a:rPr lang="ru-RU" sz="2400" dirty="0" smtClean="0"/>
              <a:t>Замок</a:t>
            </a:r>
            <a:r>
              <a:rPr lang="ru-RU" sz="2400" dirty="0"/>
              <a:t> – </a:t>
            </a:r>
            <a:r>
              <a:rPr lang="ru-RU" sz="2400" dirty="0" smtClean="0"/>
              <a:t>это дворец </a:t>
            </a:r>
          </a:p>
          <a:p>
            <a:pPr algn="ctr"/>
            <a:r>
              <a:rPr lang="ru-RU" sz="2400" dirty="0" smtClean="0"/>
              <a:t>и </a:t>
            </a:r>
          </a:p>
          <a:p>
            <a:pPr algn="ctr"/>
            <a:r>
              <a:rPr lang="ru-RU" sz="2400" dirty="0" smtClean="0"/>
              <a:t>крепость феодала</a:t>
            </a:r>
            <a:r>
              <a:rPr lang="ru-RU" sz="2400" dirty="0"/>
              <a:t>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123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html2-f.scribdassets.com/6318qrtgaogs4i1/images/5-a8743bfe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01075" cy="645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6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ff1"/>
                <a:cs typeface="Arial" pitchFamily="34" charset="0"/>
              </a:rPr>
              <a:t>К военной службе рыцариготовились с детства. Ввозрасте семи лет мальчикипокидали родительский дом истановились личными слугамиземлевладельцев. Там ониобучались фехтованию, борьбе,верховой езде, метанию копья,пению, танцам. В 12 – 15 лет</a:t>
            </a: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Sofia Pr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f3"/>
                <a:cs typeface="Arial" pitchFamily="34" charset="0"/>
              </a:rPr>
              <a:t></a:t>
            </a: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Sofia Pr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6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ff1"/>
                <a:cs typeface="Arial" pitchFamily="34" charset="0"/>
              </a:rPr>
              <a:t>мальчик покидал семью и, ужев качестве оруженосца,поселялся в замке своегорыцаря.</a:t>
            </a: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Sofia Pr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f3"/>
                <a:cs typeface="Arial" pitchFamily="34" charset="0"/>
              </a:rPr>
              <a:t>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ofia Pro"/>
                <a:cs typeface="Arial" pitchFamily="34" charset="0"/>
              </a:rPr>
              <a:t>  </a:t>
            </a:r>
            <a:r>
              <a:rPr kumimoji="0" lang="ru-RU" altLang="ru-RU" sz="40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ofia Pro"/>
                <a:cs typeface="Arial" pitchFamily="34" charset="0"/>
              </a:rPr>
              <a:t> 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ofia Pro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4100" name="Picture 4" descr="https://html2-f.scribdassets.com/6318qrtgaogs4i1/images/5-a8743bfe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1260138"/>
            <a:ext cx="8601075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620688"/>
            <a:ext cx="47160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К военной службе </a:t>
            </a:r>
            <a:r>
              <a:rPr lang="ru-RU" sz="2400" dirty="0" smtClean="0"/>
              <a:t>рыцари готовились </a:t>
            </a:r>
            <a:r>
              <a:rPr lang="ru-RU" sz="2400" dirty="0"/>
              <a:t>с детства. </a:t>
            </a:r>
            <a:r>
              <a:rPr lang="ru-RU" sz="2400" dirty="0" smtClean="0"/>
              <a:t>В возрасте</a:t>
            </a:r>
            <a:r>
              <a:rPr lang="ru-RU" sz="2400" dirty="0"/>
              <a:t> семи лет </a:t>
            </a:r>
            <a:r>
              <a:rPr lang="ru-RU" sz="2400" dirty="0" smtClean="0"/>
              <a:t>мальчики покидали </a:t>
            </a:r>
            <a:r>
              <a:rPr lang="ru-RU" sz="2400" dirty="0"/>
              <a:t>родительский дом </a:t>
            </a:r>
            <a:r>
              <a:rPr lang="ru-RU" sz="2400" dirty="0" smtClean="0"/>
              <a:t>и становились </a:t>
            </a:r>
            <a:r>
              <a:rPr lang="ru-RU" sz="2400" dirty="0"/>
              <a:t>личными </a:t>
            </a:r>
            <a:r>
              <a:rPr lang="ru-RU" sz="2400" dirty="0" smtClean="0"/>
              <a:t>слугами землевладельцев</a:t>
            </a:r>
            <a:r>
              <a:rPr lang="ru-RU" sz="2400" dirty="0"/>
              <a:t>. Там </a:t>
            </a:r>
            <a:r>
              <a:rPr lang="ru-RU" sz="2400" dirty="0" smtClean="0"/>
              <a:t>они обучались </a:t>
            </a:r>
            <a:r>
              <a:rPr lang="ru-RU" sz="2400" dirty="0"/>
              <a:t>фехтованию, борьбе</a:t>
            </a:r>
            <a:r>
              <a:rPr lang="ru-RU" sz="2400" dirty="0" smtClean="0"/>
              <a:t>, верховой </a:t>
            </a:r>
            <a:r>
              <a:rPr lang="ru-RU" sz="2400" dirty="0"/>
              <a:t>езде, метанию копья</a:t>
            </a:r>
            <a:r>
              <a:rPr lang="ru-RU" sz="2400" dirty="0" smtClean="0"/>
              <a:t>, пению</a:t>
            </a:r>
            <a:r>
              <a:rPr lang="ru-RU" sz="2400" dirty="0"/>
              <a:t>, танцам. В 12 – 15 </a:t>
            </a:r>
            <a:r>
              <a:rPr lang="ru-RU" sz="2400" dirty="0" smtClean="0"/>
              <a:t>лет мальчик </a:t>
            </a:r>
            <a:r>
              <a:rPr lang="ru-RU" sz="2400" dirty="0"/>
              <a:t>покидал семью и, </a:t>
            </a:r>
            <a:r>
              <a:rPr lang="ru-RU" sz="2400" dirty="0" smtClean="0"/>
              <a:t>уже в </a:t>
            </a:r>
            <a:r>
              <a:rPr lang="ru-RU" sz="2400" dirty="0"/>
              <a:t>качестве оруженосца</a:t>
            </a:r>
            <a:r>
              <a:rPr lang="ru-RU" sz="2400" dirty="0" smtClean="0"/>
              <a:t>, поселялся</a:t>
            </a:r>
            <a:r>
              <a:rPr lang="ru-RU" sz="2400" dirty="0"/>
              <a:t> в замке </a:t>
            </a:r>
            <a:r>
              <a:rPr lang="ru-RU" sz="2400" dirty="0" smtClean="0"/>
              <a:t>своего рыцаря</a:t>
            </a:r>
            <a:r>
              <a:rPr lang="ru-RU" sz="2400" dirty="0"/>
              <a:t>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832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html1-f.scribdassets.com/6318qrtgaogs4i1/images/6-d759af43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3" y="188640"/>
            <a:ext cx="8601075" cy="645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6" y="155679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/>
              <a:t>Шли годы. </a:t>
            </a:r>
            <a:r>
              <a:rPr lang="ru-RU" sz="2400" dirty="0" smtClean="0"/>
              <a:t>Юноша обучался владению оружия </a:t>
            </a:r>
            <a:r>
              <a:rPr lang="ru-RU" sz="2400" dirty="0"/>
              <a:t>и </a:t>
            </a:r>
            <a:r>
              <a:rPr lang="ru-RU" sz="2400" dirty="0" smtClean="0"/>
              <a:t>рыцарским добродетелям</a:t>
            </a:r>
            <a:r>
              <a:rPr lang="ru-RU" sz="2400" dirty="0"/>
              <a:t>. В </a:t>
            </a:r>
            <a:r>
              <a:rPr lang="ru-RU" sz="2400" dirty="0" smtClean="0"/>
              <a:t>21 год</a:t>
            </a:r>
            <a:r>
              <a:rPr lang="ru-RU" sz="2400" dirty="0"/>
              <a:t>, если он </a:t>
            </a:r>
            <a:r>
              <a:rPr lang="ru-RU" sz="2400" dirty="0" smtClean="0"/>
              <a:t>был достоин высокого звания</a:t>
            </a:r>
            <a:r>
              <a:rPr lang="ru-RU" sz="2400" dirty="0"/>
              <a:t>, </a:t>
            </a:r>
            <a:r>
              <a:rPr lang="ru-RU" sz="2400" dirty="0" smtClean="0"/>
              <a:t>его торжественно посвящали </a:t>
            </a:r>
            <a:r>
              <a:rPr lang="ru-RU" sz="2400" dirty="0"/>
              <a:t>в рыцари</a:t>
            </a:r>
            <a:r>
              <a:rPr lang="ru-RU" sz="2400" dirty="0" smtClean="0"/>
              <a:t>. Юноша </a:t>
            </a:r>
            <a:r>
              <a:rPr lang="ru-RU" sz="2400" dirty="0"/>
              <a:t>становился </a:t>
            </a:r>
            <a:r>
              <a:rPr lang="ru-RU" sz="2400" dirty="0" smtClean="0"/>
              <a:t>на колени</a:t>
            </a:r>
            <a:r>
              <a:rPr lang="ru-RU" sz="2400" dirty="0"/>
              <a:t>, а </a:t>
            </a:r>
            <a:r>
              <a:rPr lang="ru-RU" sz="2400" dirty="0" smtClean="0"/>
              <a:t>рыцарь плоской </a:t>
            </a:r>
            <a:r>
              <a:rPr lang="ru-RU" sz="2400" dirty="0"/>
              <a:t>стороной </a:t>
            </a:r>
            <a:r>
              <a:rPr lang="ru-RU" sz="2400" dirty="0" smtClean="0"/>
              <a:t>меча наносил </a:t>
            </a:r>
            <a:r>
              <a:rPr lang="ru-RU" sz="2400" dirty="0"/>
              <a:t>ему </a:t>
            </a:r>
            <a:r>
              <a:rPr lang="ru-RU" sz="2400" dirty="0" smtClean="0"/>
              <a:t>лёгкий удар </a:t>
            </a:r>
            <a:r>
              <a:rPr lang="ru-RU" sz="2400" dirty="0"/>
              <a:t>по плечу.</a:t>
            </a:r>
          </a:p>
        </p:txBody>
      </p:sp>
    </p:spTree>
    <p:extLst>
      <p:ext uri="{BB962C8B-B14F-4D97-AF65-F5344CB8AC3E}">
        <p14:creationId xmlns:p14="http://schemas.microsoft.com/office/powerpoint/2010/main" val="40104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html2-f.scribdassets.com/6318qrtgaogs4i1/images/7-d1bf479c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90" y="188640"/>
            <a:ext cx="8601075" cy="645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3573016"/>
            <a:ext cx="7200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Рыцари в перерывах между военными </a:t>
            </a:r>
            <a:r>
              <a:rPr lang="ru-RU" sz="2400" dirty="0" smtClean="0"/>
              <a:t>походами устраивали </a:t>
            </a:r>
            <a:r>
              <a:rPr lang="ru-RU" sz="2400" dirty="0"/>
              <a:t>турниры. Об их начале </a:t>
            </a:r>
            <a:r>
              <a:rPr lang="ru-RU" sz="2400" dirty="0" smtClean="0"/>
              <a:t>возвещали громкие</a:t>
            </a:r>
            <a:r>
              <a:rPr lang="ru-RU" sz="2400" dirty="0"/>
              <a:t> звуки труб. На турнирах принято </a:t>
            </a:r>
            <a:r>
              <a:rPr lang="ru-RU" sz="2400" dirty="0" smtClean="0"/>
              <a:t>было биться </a:t>
            </a:r>
            <a:r>
              <a:rPr lang="ru-RU" sz="2400" dirty="0"/>
              <a:t>тупыми копьями. Побеждал тот рыцарь</a:t>
            </a:r>
            <a:r>
              <a:rPr lang="ru-RU" sz="2400" dirty="0" smtClean="0"/>
              <a:t>, которому </a:t>
            </a:r>
            <a:r>
              <a:rPr lang="ru-RU" sz="2400" dirty="0"/>
              <a:t>удавалось выбить из седла </a:t>
            </a:r>
            <a:r>
              <a:rPr lang="ru-RU" sz="2400" dirty="0" smtClean="0"/>
              <a:t>наибольшее количество </a:t>
            </a:r>
            <a:r>
              <a:rPr lang="ru-RU" sz="2400" dirty="0"/>
              <a:t>соперников. Имя победителя </a:t>
            </a:r>
            <a:r>
              <a:rPr lang="ru-RU" sz="2400" dirty="0" smtClean="0"/>
              <a:t>называла самая </a:t>
            </a:r>
            <a:r>
              <a:rPr lang="ru-RU" sz="2400" dirty="0"/>
              <a:t>прекрасная дама.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75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101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VIPS</dc:creator>
  <cp:lastModifiedBy>VIPS</cp:lastModifiedBy>
  <cp:revision>7</cp:revision>
  <dcterms:created xsi:type="dcterms:W3CDTF">2015-02-15T19:11:26Z</dcterms:created>
  <dcterms:modified xsi:type="dcterms:W3CDTF">2015-02-15T20:26:19Z</dcterms:modified>
</cp:coreProperties>
</file>