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handoutMasterIdLst>
    <p:handoutMasterId r:id="rId21"/>
  </p:handoutMasterIdLst>
  <p:sldIdLst>
    <p:sldId id="257" r:id="rId2"/>
    <p:sldId id="503" r:id="rId3"/>
    <p:sldId id="509" r:id="rId4"/>
    <p:sldId id="492" r:id="rId5"/>
    <p:sldId id="551" r:id="rId6"/>
    <p:sldId id="533" r:id="rId7"/>
    <p:sldId id="554" r:id="rId8"/>
    <p:sldId id="553" r:id="rId9"/>
    <p:sldId id="555" r:id="rId10"/>
    <p:sldId id="557" r:id="rId11"/>
    <p:sldId id="558" r:id="rId12"/>
    <p:sldId id="559" r:id="rId13"/>
    <p:sldId id="560" r:id="rId14"/>
    <p:sldId id="556" r:id="rId15"/>
    <p:sldId id="495" r:id="rId16"/>
    <p:sldId id="552" r:id="rId17"/>
    <p:sldId id="561" r:id="rId18"/>
    <p:sldId id="562" r:id="rId19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9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8944F5-1358-409F-9482-5CA466C09796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118F24-AF88-440C-BFCD-2F33989D3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BFB903-DFEE-44F7-B9BC-24DB628DFDD8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8265C6-B35D-47F6-803C-4958000EE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60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88CC02-F384-4B7B-8742-709C6AA4D75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 1 января 2014 года вступил в силу федеральный государственный образовательный стандарт дошкольного образования (ФГОС ДО, Стандарт).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Один из основных принципов ФГОС ДО — «сотрудничество Организации с семьями» — более детально раскрывается в разных положениях Стандарта: «…сотрудничество в интересах семьи… в целях обеспечения психолого-педагогической поддержки семьи и повышения компетентности родителей в вопросах развития и образования, охраны физического и психического здоровья… развития индивидуальных способностей и необходимой коррекции нарушений развития». Завершить этот неполный перечень можно упоминанием ещё одного принципа Стандарта: «…приобщения детей к социокультурным нормам, традициям семьи».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мы видим? Радикально меняется философия взаимодействия с семьями: не родители и дети должны подстраиваться под цели, задачи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 внутренний уклад дошкольной организации, а дошкольная организация должна сделать всё, чтобы поддержать собственные действия родителей в воспитании и развитии детей. Не освободить и не отделить родителей от детей, не пытаться изменить субкультуру семьи, напротив, сблизить (при необходимости) детей и родителей, приобщить детей к социокультурным нормам, традициям семьи.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Предлагаем вашему вниманию издание, главной целью которого мы ставили не описание ситуаций и возможных форм работы с родителями в детском саду, а предоставление педагогам готовых материалов для организации такой работы.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этой книге вы найдёте: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международные стандарты организации работы с семьёй;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методики изучения потребностей родителей;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различные формы информирования родителей о том, что происходит с ребёнком в детском саду: письма, беседы, объявления, отчёты.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варианты ненасильственного вовлечения родителей воспитанников в образовательную работу группы, в том числе систему семинаров, основанную на активности самих родителей.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Педагогам следует пересмотреть принцип взаимоотношений с родителями для налаживания контакта, чтобы оказывать поддержку семье в воспитании ребёнка.</a:t>
            </a:r>
            <a:endParaRPr lang="ru-RU" dirty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8A8054-C129-41B7-9D10-5BE8507E65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1EE370-0368-4272-878B-19B493F91AB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06E-7CDE-4196-9D06-D0C600B331CD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9444-2C70-4FE2-B318-67698522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4F5F-4A76-4DC4-BF58-32C506E54C9C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B307-91D9-4532-A2E5-14EE701F3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64C-EDD5-4B80-9542-B8EE680C260F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051A-F7AB-4578-A00B-06D3B216D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F8FE-5C29-4C7C-8CB7-C98DDA60D1D2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7AEA-1377-461B-809F-BEC43AEB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BBA4-FC96-447E-8659-B7E004B4006E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6A43-D652-474D-BC3C-9AE549968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5605-AB27-415F-BEF5-3F65482C3596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85F-5334-447A-89CE-CC4483A5D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C9AA-EFD5-46DA-93FB-4DA42B0D252B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7C73-E6B7-4ED6-BE1F-0352F77B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FA0C-31A1-441F-8598-B407B0563C39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942E-E5DD-4D04-9507-8BB872FD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A45E-7133-4362-B3BA-85C078666E88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2A56-C35A-4B3E-BA77-A10213CC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/>
          </p:cNvPicPr>
          <p:nvPr userDrawn="1"/>
        </p:nvPicPr>
        <p:blipFill>
          <a:blip r:embed="rId2"/>
          <a:srcRect l="-6"/>
          <a:stretch>
            <a:fillRect/>
          </a:stretch>
        </p:blipFill>
        <p:spPr bwMode="auto">
          <a:xfrm>
            <a:off x="-635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8" y="53975"/>
            <a:ext cx="16637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200025" y="750888"/>
            <a:ext cx="1725613" cy="261937"/>
          </a:xfrm>
          <a:prstGeom prst="rect">
            <a:avLst/>
          </a:prstGeom>
        </p:spPr>
        <p:txBody>
          <a:bodyPr lIns="80147" tIns="40074" rIns="80147" bIns="40074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Дошкольное образование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Рисунок 2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2150" y="228600"/>
            <a:ext cx="409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47100" y="92075"/>
            <a:ext cx="2921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503238"/>
            <a:ext cx="842963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/>
          </p:cNvPicPr>
          <p:nvPr userDrawn="1"/>
        </p:nvPicPr>
        <p:blipFill>
          <a:blip r:embed="rId2"/>
          <a:srcRect l="-6"/>
          <a:stretch>
            <a:fillRect/>
          </a:stretch>
        </p:blipFill>
        <p:spPr bwMode="auto">
          <a:xfrm>
            <a:off x="-635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8" y="53975"/>
            <a:ext cx="16637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200025" y="750888"/>
            <a:ext cx="1725613" cy="261937"/>
          </a:xfrm>
          <a:prstGeom prst="rect">
            <a:avLst/>
          </a:prstGeom>
        </p:spPr>
        <p:txBody>
          <a:bodyPr lIns="80147" tIns="40074" rIns="80147" bIns="40074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Дошкольное образование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Рисунок 2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2150" y="228600"/>
            <a:ext cx="409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47100" y="92075"/>
            <a:ext cx="2921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503238"/>
            <a:ext cx="842963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9462-88B4-4142-9409-89CA57DACEE3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F485-9FB8-4552-99CE-6BD43E5AD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/>
          </p:cNvPicPr>
          <p:nvPr userDrawn="1"/>
        </p:nvPicPr>
        <p:blipFill>
          <a:blip r:embed="rId2"/>
          <a:srcRect l="-6"/>
          <a:stretch>
            <a:fillRect/>
          </a:stretch>
        </p:blipFill>
        <p:spPr bwMode="auto">
          <a:xfrm>
            <a:off x="-635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8" y="53975"/>
            <a:ext cx="16637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200025" y="750888"/>
            <a:ext cx="1725613" cy="261937"/>
          </a:xfrm>
          <a:prstGeom prst="rect">
            <a:avLst/>
          </a:prstGeom>
        </p:spPr>
        <p:txBody>
          <a:bodyPr lIns="80147" tIns="40074" rIns="80147" bIns="40074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Дошкольное образование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Рисунок 2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2150" y="228600"/>
            <a:ext cx="409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1"/>
          <p:cNvGrpSpPr>
            <a:grpSpLocks/>
          </p:cNvGrpSpPr>
          <p:nvPr userDrawn="1"/>
        </p:nvGrpSpPr>
        <p:grpSpPr bwMode="auto">
          <a:xfrm>
            <a:off x="8197850" y="200025"/>
            <a:ext cx="946150" cy="485775"/>
            <a:chOff x="9586913" y="190004"/>
            <a:chExt cx="1106487" cy="535310"/>
          </a:xfrm>
        </p:grpSpPr>
        <p:pic>
          <p:nvPicPr>
            <p:cNvPr id="7" name="Рисунок 48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56775" y="190004"/>
              <a:ext cx="3429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46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586913" y="252239"/>
              <a:ext cx="1106487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/>
          </p:cNvPicPr>
          <p:nvPr userDrawn="1"/>
        </p:nvPicPr>
        <p:blipFill>
          <a:blip r:embed="rId2"/>
          <a:srcRect l="-6"/>
          <a:stretch>
            <a:fillRect/>
          </a:stretch>
        </p:blipFill>
        <p:spPr bwMode="auto">
          <a:xfrm>
            <a:off x="-635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8" y="53975"/>
            <a:ext cx="16637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200025" y="750888"/>
            <a:ext cx="1725613" cy="261937"/>
          </a:xfrm>
          <a:prstGeom prst="rect">
            <a:avLst/>
          </a:prstGeom>
        </p:spPr>
        <p:txBody>
          <a:bodyPr lIns="80119" tIns="40060" rIns="80119" bIns="40060"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Начальное образование</a:t>
            </a:r>
            <a:endParaRPr lang="ru-RU" sz="10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pic>
        <p:nvPicPr>
          <p:cNvPr id="5" name="Рисунок 2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2150" y="228600"/>
            <a:ext cx="409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47100" y="92075"/>
            <a:ext cx="2921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67700" y="503238"/>
            <a:ext cx="842963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E838-605C-4D59-8EFF-7AEF63A665E1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DED7-815C-4F03-8DAD-23E044485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24B7-9405-45EA-A908-42265EBFF869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6BBD-110E-4AE5-95EC-F80BAFB56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063F-7006-4896-8447-BCA35455FC6A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6E91-19EC-46BA-AB21-7E821782E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F873-36C5-47EC-B15F-FBEA77D38680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B8DD-977A-4C77-89C6-B11B32F8F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6839-5E82-48D9-B8C9-D9D9A21813A0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76B1-CB97-4C6A-BB65-165F32D19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1651-74DA-4607-830D-57D5ACF04CB1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5C89B-9CC9-4C78-97E6-1A6998B0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C808-456B-4F0A-9CC3-335F2206BB6C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5B97-DD1B-43CE-875B-0820DA8BC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F6E74-44CB-4205-8307-105F923371CD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BA31B-77F2-497D-84EC-556DAF46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2" r:id="rId12"/>
    <p:sldLayoutId id="2147483709" r:id="rId13"/>
    <p:sldLayoutId id="2147483713" r:id="rId14"/>
    <p:sldLayoutId id="2147483714" r:id="rId15"/>
    <p:sldLayoutId id="2147483710" r:id="rId16"/>
    <p:sldLayoutId id="2147483711" r:id="rId17"/>
    <p:sldLayoutId id="2147483715" r:id="rId18"/>
    <p:sldLayoutId id="2147483716" r:id="rId19"/>
    <p:sldLayoutId id="2147483717" r:id="rId20"/>
    <p:sldLayoutId id="2147483718" r:id="rId2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dob.1september.ru/articlef.php?ID=200700502&amp;sa=D&amp;sntz=1&amp;usg=AFQjCNHrOKqnBYbkAim7FK5Y1b-ZjAIMiA" TargetMode="External"/><Relationship Id="rId2" Type="http://schemas.openxmlformats.org/officeDocument/2006/relationships/hyperlink" Target="http://www.google.com/url?q=http://www.kakprosto.ru/kak-33939-kak-oformit-ugolok-dlya-roditeley-v-detskom-sadu&amp;sa=D&amp;sntz=1&amp;usg=AFQjCNE_ZE7NPQNkvfppnNPBvMVW3-p_8Q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14300"/>
            <a:ext cx="30638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76225" y="2303463"/>
            <a:ext cx="8759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«Современные формы работы с родителями </a:t>
            </a:r>
          </a:p>
          <a:p>
            <a:pPr algn="ctr">
              <a:lnSpc>
                <a:spcPct val="115000"/>
              </a:lnSpc>
            </a:pPr>
            <a:r>
              <a:rPr lang="ru-RU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учреждении»</a:t>
            </a:r>
            <a:endParaRPr lang="ru-RU" sz="440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621213"/>
            <a:ext cx="3168650" cy="167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Выполнила:</a:t>
            </a:r>
            <a:r>
              <a:rPr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воспитатель</a:t>
            </a:r>
          </a:p>
          <a:p>
            <a:r>
              <a:rPr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Семенчук Екатерина Васильевна</a:t>
            </a:r>
          </a:p>
          <a:p>
            <a:r>
              <a:rPr lang="ru-RU" sz="1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МБДОУ «Детский сад № 6  «Чебурашка»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2400" b="1">
                <a:solidFill>
                  <a:schemeClr val="accent1"/>
                </a:solidFill>
                <a:cs typeface="Arial" charset="0"/>
              </a:rPr>
              <a:t> </a:t>
            </a:r>
          </a:p>
          <a:p>
            <a:endParaRPr lang="ru-RU" sz="2400" b="1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-252413" y="250825"/>
            <a:ext cx="88915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Нетрадиционные формы</a:t>
            </a: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395288" y="942975"/>
            <a:ext cx="521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600">
                <a:latin typeface="Arial Black" pitchFamily="34" charset="0"/>
                <a:cs typeface="Times New Roman" pitchFamily="18" charset="0"/>
              </a:rPr>
              <a:t>Познавательные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95288" y="1570038"/>
            <a:ext cx="4572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Тренинги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собраний, консультаций в нетрадиционной форме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Мини-собрания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Педагогический брифинг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Педагогическая гостиная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Устные педагогические журналы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Игры с педагогическим содержанием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Педагогическая библиотека для родителей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Исследовательско-проектные, ролевые, имитационные и деловые игры.</a:t>
            </a:r>
            <a:endParaRPr lang="ru-RU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166392" y="1200551"/>
            <a:ext cx="1725550" cy="188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MEDIA\_Wallpapper\д с 2020\20200219_170342.jpg"/>
          <p:cNvPicPr/>
          <p:nvPr/>
        </p:nvPicPr>
        <p:blipFill rotWithShape="1">
          <a:blip r:embed="rId3" cstate="screen">
            <a:extLst>
              <a:ext uri="{28A0092B-C50C-407E-A947-70E740481C1C}"/>
            </a:extLst>
          </a:blip>
          <a:srcRect b="-2648"/>
          <a:stretch/>
        </p:blipFill>
        <p:spPr bwMode="auto">
          <a:xfrm rot="5400000">
            <a:off x="7392645" y="2968319"/>
            <a:ext cx="1450171" cy="185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MEDIA\_Wallpapper\работа  с родителями\20171018_182227.jpg"/>
          <p:cNvPicPr/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84866" y="1385852"/>
            <a:ext cx="1926768" cy="139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285680" y="4709341"/>
            <a:ext cx="1759836" cy="139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MEDIA\_Wallpapper\д с 2020\20200219_172314.jpg"/>
          <p:cNvPicPr/>
          <p:nvPr/>
        </p:nvPicPr>
        <p:blipFill>
          <a:blip r:embed="rId6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24227" y="2770387"/>
            <a:ext cx="2176437" cy="133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5040159" y="5298832"/>
            <a:ext cx="2335253" cy="156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5541672" y="4052383"/>
            <a:ext cx="1619927" cy="146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MEDIA\_Wallpapper\д с 2020\IMG-20200304-WA0013.jpg"/>
          <p:cNvPicPr/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2328463" y="5178020"/>
            <a:ext cx="2380740" cy="157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1130300" y="896938"/>
            <a:ext cx="3598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600">
                <a:latin typeface="Arial Black" pitchFamily="34" charset="0"/>
                <a:cs typeface="Times New Roman" pitchFamily="18" charset="0"/>
              </a:rPr>
              <a:t>Досуговые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-252413" y="250825"/>
            <a:ext cx="88915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Нетрадиционные формы</a:t>
            </a: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раздевалка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4653700" y="3349732"/>
            <a:ext cx="2267537" cy="167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 descr="маша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40348" y="5257892"/>
            <a:ext cx="2308962" cy="149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Прямоугольник 6"/>
          <p:cNvSpPr/>
          <p:nvPr/>
        </p:nvSpPr>
        <p:spPr>
          <a:xfrm>
            <a:off x="238125" y="1589088"/>
            <a:ext cx="5583238" cy="173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Arial Black" pitchFamily="34" charset="0"/>
                <a:cs typeface="Times New Roman" pitchFamily="18" charset="0"/>
              </a:rPr>
              <a:t>Совместные досуги, праздники</a:t>
            </a:r>
            <a:endParaRPr lang="ru-RU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Arial Black" pitchFamily="34" charset="0"/>
                <a:cs typeface="Times New Roman" pitchFamily="18" charset="0"/>
              </a:rPr>
              <a:t>Выставки работ родителей и детей</a:t>
            </a:r>
            <a:endParaRPr lang="ru-RU">
              <a:latin typeface="Arial Black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>
                <a:latin typeface="Arial Black" pitchFamily="34" charset="0"/>
                <a:cs typeface="Times New Roman" pitchFamily="18" charset="0"/>
              </a:rPr>
              <a:t>Кружки и секции</a:t>
            </a:r>
            <a:endParaRPr lang="ru-RU">
              <a:latin typeface="Arial Black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Char char="•"/>
              <a:tabLst>
                <a:tab pos="457200" algn="l"/>
              </a:tabLst>
            </a:pPr>
            <a:r>
              <a:rPr lang="ru-RU">
                <a:latin typeface="Arial Black" pitchFamily="34" charset="0"/>
                <a:cs typeface="Times New Roman" pitchFamily="18" charset="0"/>
              </a:rPr>
              <a:t>Клубы отцов, бабушек, дедушек, семинары, практикумы</a:t>
            </a:r>
            <a:endParaRPr lang="ru-RU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007380" y="1499178"/>
            <a:ext cx="2206854" cy="172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5076056" y="1726642"/>
            <a:ext cx="2149155" cy="157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6856565" y="5167541"/>
            <a:ext cx="2224343" cy="147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6856565" y="3183856"/>
            <a:ext cx="2247410" cy="172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141555" y="3695379"/>
            <a:ext cx="2051484" cy="159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Learnuc\Desktop\мои документы конспекты\группа.jpg"/>
          <p:cNvPicPr/>
          <p:nvPr/>
        </p:nvPicPr>
        <p:blipFill rotWithShape="1">
          <a:blip r:embed="rId10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4722895" y="5131545"/>
            <a:ext cx="2165566" cy="154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79574" y="3296734"/>
            <a:ext cx="2067694" cy="199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268413"/>
            <a:ext cx="80438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3200">
                <a:latin typeface="Arial Black" pitchFamily="34" charset="0"/>
                <a:cs typeface="Times New Roman" pitchFamily="18" charset="0"/>
              </a:rPr>
              <a:t>Наглядно-информационные: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>
                <a:latin typeface="Arial Black" pitchFamily="34" charset="0"/>
                <a:cs typeface="Times New Roman" pitchFamily="18" charset="0"/>
              </a:rPr>
              <a:t>информационно-ознакомительные;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>
                <a:latin typeface="Arial Black" pitchFamily="34" charset="0"/>
                <a:cs typeface="Times New Roman" pitchFamily="18" charset="0"/>
              </a:rPr>
              <a:t>информационно-просветительские</a:t>
            </a:r>
            <a:endParaRPr lang="ru-RU" sz="2000">
              <a:latin typeface="Arial Black" pitchFamily="34" charset="0"/>
            </a:endParaRP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86407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Нетрадиционные формы</a:t>
            </a: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ttps://i.mycdn.me/image?id=926061682678&amp;t=3&amp;plc=API&amp;viewToken=irm69ZJ8lce_8Zgt7IWNDg&amp;tkn=*ArWL24ZkWKZKBk9tcUrVvx1vI_A"/>
          <p:cNvPicPr/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112010" y="2551234"/>
            <a:ext cx="2800450" cy="196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mycdn.me/image?id=926061677046&amp;t=3&amp;plc=API&amp;viewToken=16ETzM82UC7Mjo4bcTQhdA&amp;tkn=*In9z1UU8wNOHWLmDPBHgO6n6ya8"/>
          <p:cNvPicPr/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9487" y="4611177"/>
            <a:ext cx="2305712" cy="188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маша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5978900" y="3425482"/>
            <a:ext cx="2696268" cy="1808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-6732" y="4563902"/>
            <a:ext cx="2498779" cy="183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Learnuc\Desktop\мои документы конспекты\музенй.jpg"/>
          <p:cNvPicPr/>
          <p:nvPr/>
        </p:nvPicPr>
        <p:blipFill>
          <a:blip r:embed="rId6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47253" y="2813910"/>
            <a:ext cx="2659142" cy="178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MEDIA\_Wallpapper\телефон\20171205_163000.jpg"/>
          <p:cNvPicPr/>
          <p:nvPr/>
        </p:nvPicPr>
        <p:blipFill>
          <a:blip r:embed="rId7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2155" y="1829978"/>
            <a:ext cx="2333611" cy="159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птички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5675" y="5234376"/>
            <a:ext cx="2664296" cy="1481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3"/>
          <p:cNvSpPr>
            <a:spLocks noChangeArrowheads="1"/>
          </p:cNvSpPr>
          <p:nvPr/>
        </p:nvSpPr>
        <p:spPr bwMode="auto">
          <a:xfrm>
            <a:off x="401638" y="966788"/>
            <a:ext cx="75612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ru-RU" sz="3200" b="1">
                <a:latin typeface="Arial Black" pitchFamily="34" charset="0"/>
                <a:cs typeface="Times New Roman" pitchFamily="18" charset="0"/>
              </a:rPr>
              <a:t>ПИСЬМЕННЫЕ ФОРМЫ взаимодействия с родителями</a:t>
            </a:r>
            <a:endParaRPr lang="ru-RU" sz="32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0" y="315913"/>
            <a:ext cx="86407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Нетрадиционные формы</a:t>
            </a: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971550" y="2411413"/>
            <a:ext cx="184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Брошюры.</a:t>
            </a:r>
            <a:endParaRPr lang="ru-RU">
              <a:latin typeface="Arial Black" pitchFamily="34" charset="0"/>
            </a:endParaRPr>
          </a:p>
        </p:txBody>
      </p:sp>
      <p:sp>
        <p:nvSpPr>
          <p:cNvPr id="39940" name="Прямоугольник 6"/>
          <p:cNvSpPr>
            <a:spLocks noChangeArrowheads="1"/>
          </p:cNvSpPr>
          <p:nvPr/>
        </p:nvSpPr>
        <p:spPr bwMode="auto">
          <a:xfrm>
            <a:off x="1066800" y="2865438"/>
            <a:ext cx="164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Пособия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9941" name="Прямоугольник 7"/>
          <p:cNvSpPr>
            <a:spLocks noChangeArrowheads="1"/>
          </p:cNvSpPr>
          <p:nvPr/>
        </p:nvSpPr>
        <p:spPr bwMode="auto">
          <a:xfrm>
            <a:off x="1066800" y="3306763"/>
            <a:ext cx="199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Бюллетень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9942" name="Прямоугольник 8"/>
          <p:cNvSpPr>
            <a:spLocks noChangeArrowheads="1"/>
          </p:cNvSpPr>
          <p:nvPr/>
        </p:nvSpPr>
        <p:spPr bwMode="auto">
          <a:xfrm>
            <a:off x="1079500" y="3676650"/>
            <a:ext cx="3754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Еженедельные записки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>
            <a:off x="1079500" y="4141788"/>
            <a:ext cx="385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Неформальные записки.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39944" name="Прямоугольник 10"/>
          <p:cNvSpPr>
            <a:spLocks noChangeArrowheads="1"/>
          </p:cNvSpPr>
          <p:nvPr/>
        </p:nvSpPr>
        <p:spPr bwMode="auto">
          <a:xfrm>
            <a:off x="1181100" y="45704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Личные блокноты.</a:t>
            </a:r>
            <a:r>
              <a:rPr lang="ru-RU">
                <a:latin typeface="Arial Black" pitchFamily="34" charset="0"/>
                <a:cs typeface="Times New Roman" pitchFamily="18" charset="0"/>
              </a:rPr>
              <a:t> </a:t>
            </a:r>
            <a:endParaRPr lang="ru-RU">
              <a:latin typeface="Arial Black" pitchFamily="34" charset="0"/>
            </a:endParaRPr>
          </a:p>
        </p:txBody>
      </p:sp>
      <p:sp>
        <p:nvSpPr>
          <p:cNvPr id="39945" name="Прямоугольник 11"/>
          <p:cNvSpPr>
            <a:spLocks noChangeArrowheads="1"/>
          </p:cNvSpPr>
          <p:nvPr/>
        </p:nvSpPr>
        <p:spPr bwMode="auto">
          <a:xfrm>
            <a:off x="1196975" y="4976813"/>
            <a:ext cx="3090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Доска объявлений.</a:t>
            </a:r>
            <a:r>
              <a:rPr lang="ru-RU">
                <a:latin typeface="Arial Black" pitchFamily="34" charset="0"/>
                <a:cs typeface="Times New Roman" pitchFamily="18" charset="0"/>
              </a:rPr>
              <a:t> </a:t>
            </a:r>
            <a:endParaRPr lang="ru-RU">
              <a:latin typeface="Arial Black" pitchFamily="34" charset="0"/>
            </a:endParaRPr>
          </a:p>
        </p:txBody>
      </p:sp>
      <p:sp>
        <p:nvSpPr>
          <p:cNvPr id="39946" name="Прямоугольник 12"/>
          <p:cNvSpPr>
            <a:spLocks noChangeArrowheads="1"/>
          </p:cNvSpPr>
          <p:nvPr/>
        </p:nvSpPr>
        <p:spPr bwMode="auto">
          <a:xfrm>
            <a:off x="1181100" y="5381625"/>
            <a:ext cx="374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Ящик для предложений.</a:t>
            </a:r>
            <a:r>
              <a:rPr lang="ru-RU">
                <a:latin typeface="Arial Black" pitchFamily="34" charset="0"/>
                <a:cs typeface="Times New Roman" pitchFamily="18" charset="0"/>
              </a:rPr>
              <a:t> </a:t>
            </a:r>
            <a:endParaRPr lang="ru-RU">
              <a:latin typeface="Arial Black" pitchFamily="34" charset="0"/>
            </a:endParaRPr>
          </a:p>
        </p:txBody>
      </p:sp>
      <p:sp>
        <p:nvSpPr>
          <p:cNvPr id="39947" name="Прямоугольник 13"/>
          <p:cNvSpPr>
            <a:spLocks noChangeArrowheads="1"/>
          </p:cNvSpPr>
          <p:nvPr/>
        </p:nvSpPr>
        <p:spPr bwMode="auto">
          <a:xfrm>
            <a:off x="1181100" y="5907088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latin typeface="Arial Black" pitchFamily="34" charset="0"/>
                <a:cs typeface="Times New Roman" pitchFamily="18" charset="0"/>
              </a:rPr>
              <a:t>Отчеты.</a:t>
            </a:r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416050" y="119063"/>
            <a:ext cx="6656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entury Gothic" pitchFamily="34" charset="0"/>
              </a:rPr>
              <a:t>Работа с родителями в ДОУ в условиях пандемии.</a:t>
            </a:r>
            <a:endParaRPr lang="ru-RU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3600" b="1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Дистанционное</a:t>
            </a:r>
            <a:r>
              <a:rPr lang="ru-RU" sz="360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 формы  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444500" y="1001713"/>
            <a:ext cx="488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ru-RU" sz="3200">
                <a:latin typeface="Arial Black" pitchFamily="34" charset="0"/>
                <a:cs typeface="Times New Roman" pitchFamily="18" charset="0"/>
              </a:rPr>
              <a:t>Социальные сети: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354013" y="1603375"/>
            <a:ext cx="4979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ru-RU" sz="3600">
                <a:latin typeface="Arial Black" pitchFamily="34" charset="0"/>
                <a:cs typeface="Times New Roman" pitchFamily="18" charset="0"/>
              </a:rPr>
              <a:t>Сайт </a:t>
            </a:r>
            <a:r>
              <a:rPr lang="ru-RU" sz="3200">
                <a:latin typeface="Arial Black" pitchFamily="34" charset="0"/>
                <a:cs typeface="Times New Roman" pitchFamily="18" charset="0"/>
              </a:rPr>
              <a:t>учреждения</a:t>
            </a: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38113" y="3811588"/>
            <a:ext cx="8466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>
                <a:latin typeface="Arial Black" pitchFamily="34" charset="0"/>
                <a:ea typeface="Calibri" pitchFamily="34" charset="0"/>
                <a:cs typeface="Times New Roman" pitchFamily="18" charset="0"/>
              </a:rPr>
              <a:t>Для проведения мастер классов, акций, нами   использовался мессенджер  ВК</a:t>
            </a:r>
            <a:endParaRPr lang="ru-RU" sz="240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662920" y="2191418"/>
            <a:ext cx="2520280" cy="165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3491880" y="2133699"/>
            <a:ext cx="2504366" cy="173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4153325" y="4958039"/>
            <a:ext cx="2380985" cy="165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6565304" y="4567498"/>
            <a:ext cx="2570656" cy="168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61575" y="4871128"/>
            <a:ext cx="1906622" cy="188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2065769" y="4567498"/>
            <a:ext cx="2056562" cy="201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0" y="1682750"/>
            <a:ext cx="8229600" cy="452596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Century Gothic" pitchFamily="34" charset="0"/>
              <a:buAutoNum type="arabicPeriod"/>
            </a:pPr>
            <a:r>
              <a:rPr lang="ru-RU" sz="2400" b="1" smtClean="0">
                <a:latin typeface="Arial Black" pitchFamily="34" charset="0"/>
              </a:rPr>
              <a:t>Проблема свободы воли ребёнка и границ необходимого контроля его поведения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со стороны взрослого</a:t>
            </a:r>
          </a:p>
          <a:p>
            <a:pPr marL="514350" indent="-514350">
              <a:spcAft>
                <a:spcPts val="1200"/>
              </a:spcAft>
              <a:buFont typeface="Century Gothic" pitchFamily="34" charset="0"/>
              <a:buAutoNum type="arabicPeriod"/>
            </a:pPr>
            <a:r>
              <a:rPr lang="ru-RU" sz="2400" b="1" smtClean="0">
                <a:latin typeface="Arial Black" pitchFamily="34" charset="0"/>
              </a:rPr>
              <a:t>Способы воздействия на поведение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ребёнка (проблема поощрений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и наказаний)</a:t>
            </a:r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ru-RU" sz="2400" b="1" smtClean="0">
                <a:latin typeface="Arial Black" pitchFamily="34" charset="0"/>
              </a:rPr>
              <a:t>Проблема самоконтроля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взрослого, управления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своими эмоциями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и рефлексии своего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родительского поведения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347663"/>
            <a:ext cx="8080375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Наиболее сложные области</a:t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построения детско-родительских отношений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C:\Users\TLobanova\Desktop\РАСПРЕДЕЛИТЬ\web_problemas_big_t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8264" y="2252895"/>
            <a:ext cx="1888220" cy="169334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4" name="Picture 2" descr="D:\ПРОСВЕЩЕНИЕ\Картинки_разные\Эмоции\0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5393772" y="4066179"/>
            <a:ext cx="3731908" cy="279182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620713"/>
            <a:ext cx="8713787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Современный детский сад позиционируется как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образовательная организация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, созданная для оказания помощи и поддержки семье в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вопросах воспитания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и развития детей. Без понимания и принятия особенностей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семейной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культуры, без содействия удовлетворению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культурно-образовательных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потребностей родителей невозможно достижение качества и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удовлетворённость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населения услугами дошкольного образования.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Решение этих задач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требует смены профессиональных позиций педагогов, принятия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иных форм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взаимодействия и сотрудничества с семьями воспитанников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Я</a:t>
            </a:r>
            <a:r>
              <a:rPr lang="ru-RU" sz="2400" b="1" i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 желаю </a:t>
            </a:r>
            <a:r>
              <a:rPr lang="ru-RU" sz="2400" b="1" i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вам, коллеги, удачи на этом сложном пути.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2"/>
          <p:cNvSpPr>
            <a:spLocks noChangeArrowheads="1"/>
          </p:cNvSpPr>
          <p:nvPr/>
        </p:nvSpPr>
        <p:spPr bwMode="auto">
          <a:xfrm>
            <a:off x="827088" y="2349500"/>
            <a:ext cx="746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Arial Black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8748712" cy="614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Источники информации</a:t>
            </a:r>
            <a:endParaRPr lang="ru-RU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Arial Black" pitchFamily="34" charset="0"/>
                <a:cs typeface="Times New Roman" pitchFamily="18" charset="0"/>
              </a:rPr>
              <a:t>Доронова Т.Н. Взаимодействие дошкольного учреждения с родителями. [Текст]// Т.Н. Доронова, М.: «Сфера», 2002, С. 114</a:t>
            </a:r>
            <a:endParaRPr lang="ru-RU" sz="1400">
              <a:latin typeface="Arial Black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Arial Black" pitchFamily="34" charset="0"/>
                <a:cs typeface="Times New Roman" pitchFamily="18" charset="0"/>
              </a:rPr>
              <a:t>Зверева О.Л., Кротова Т.В. Общение педагога с родителями в ДОУ. Методический аспект. [Текст]// О.Л. Зверева, Т.В. Кротова, М.: Творческий центр «Сфера», 2005, С. 89.</a:t>
            </a:r>
            <a:endParaRPr lang="ru-RU" sz="1400">
              <a:latin typeface="Arial Black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Arial Black" pitchFamily="34" charset="0"/>
                <a:cs typeface="Times New Roman" pitchFamily="18" charset="0"/>
              </a:rPr>
              <a:t>Как оформить уголок для родителей в детском саду [Электронный ресурс]// </a:t>
            </a:r>
            <a:r>
              <a:rPr lang="ru-RU">
                <a:latin typeface="Arial Black" pitchFamily="34" charset="0"/>
                <a:cs typeface="Times New Roman" pitchFamily="18" charset="0"/>
                <a:hlinkClick r:id="rId2"/>
              </a:rPr>
              <a:t>http://www.kakprosto.ru/kak-33939-kak-oformit-ugolok-dlya-roditeley-v-detskom-sadu</a:t>
            </a:r>
            <a:endParaRPr lang="ru-RU" sz="1400">
              <a:latin typeface="Arial Black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Arial Black" pitchFamily="34" charset="0"/>
                <a:cs typeface="Times New Roman" pitchFamily="18" charset="0"/>
              </a:rPr>
              <a:t>Оформляем родительский уголок: новые формы и подходы [Электронный ресурс]// </a:t>
            </a:r>
            <a:r>
              <a:rPr lang="ru-RU">
                <a:latin typeface="Arial Black" pitchFamily="34" charset="0"/>
                <a:cs typeface="Times New Roman" pitchFamily="18" charset="0"/>
                <a:hlinkClick r:id="rId3"/>
              </a:rPr>
              <a:t>http://dob.1september.ru/articlef.php?ID=200700502</a:t>
            </a:r>
            <a:endParaRPr lang="ru-RU" sz="1400">
              <a:latin typeface="Arial Black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Arial Black" pitchFamily="34" charset="0"/>
                <a:cs typeface="Times New Roman" pitchFamily="18" charset="0"/>
              </a:rPr>
              <a:t>Современные подходы к сотрудничеству детского сада и семьи [Электронный ресурс] //http://tmntpk.ucoz.ru/publ/robota_s_roditeljami/formy_raboty_s</a:t>
            </a:r>
            <a:endParaRPr lang="ru-RU" sz="1400">
              <a:latin typeface="Arial Black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>
                <a:latin typeface="Arial Black" pitchFamily="34" charset="0"/>
                <a:cs typeface="Times New Roman" pitchFamily="18" charset="0"/>
              </a:rPr>
              <a:t>_roditeljami/sovremennye_podkhody_k_sotrudnichestvu_detskogo_sada_i_semi/50-1-0-105</a:t>
            </a:r>
            <a:endParaRPr lang="ru-RU" sz="1400">
              <a:latin typeface="Arial Black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1113" y="1341438"/>
            <a:ext cx="4032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Century Gothic" pitchFamily="34" charset="0"/>
              </a:rPr>
              <a:t>Высшей целью и основным содержанием взаимодействия</a:t>
            </a:r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Century Gothic" pitchFamily="34" charset="0"/>
              </a:rPr>
              <a:t>с родителями должен быть </a:t>
            </a:r>
            <a:r>
              <a:rPr lang="ru-RU" sz="3200" b="1">
                <a:solidFill>
                  <a:srgbClr val="FF0000"/>
                </a:solidFill>
                <a:latin typeface="Century Gothic" pitchFamily="34" charset="0"/>
              </a:rPr>
              <a:t>ребёнок</a:t>
            </a:r>
            <a:r>
              <a:rPr lang="ru-RU" sz="3200" b="1">
                <a:solidFill>
                  <a:schemeClr val="tx2"/>
                </a:solidFill>
                <a:latin typeface="Century Gothic" pitchFamily="34" charset="0"/>
              </a:rPr>
              <a:t>, а не образовательная</a:t>
            </a:r>
            <a:r>
              <a:rPr lang="en-US" sz="3200" b="1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Century Gothic" pitchFamily="34" charset="0"/>
              </a:rPr>
              <a:t>программа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-315416"/>
            <a:ext cx="7632848" cy="2583927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txBody>
          <a:bodyPr lIns="80049" tIns="40025" rIns="80049" bIns="40025"/>
          <a:lstStyle/>
          <a:p>
            <a:pPr algn="ctr" defTabSz="1042988"/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  <a:p>
            <a:pPr algn="ctr" defTabSz="1042988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Работаем по ФГОС: </a:t>
            </a:r>
          </a:p>
          <a:p>
            <a:pPr algn="ctr" defTabSz="1042988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работа с родителями</a:t>
            </a:r>
          </a:p>
          <a:p>
            <a:pPr algn="ctr" defTabSz="1042988"/>
            <a:endParaRPr lang="ru-RU" altLang="ru-RU" sz="2000">
              <a:solidFill>
                <a:srgbClr val="FF0000"/>
              </a:solidFill>
              <a:latin typeface="Times New Roman" pitchFamily="18" charset="0"/>
              <a:ea typeface="Helvetica Neue Black Condensed"/>
              <a:cs typeface="Times New Roman" pitchFamily="18" charset="0"/>
              <a:sym typeface="Helvetica Neue Black Condensed"/>
            </a:endParaRPr>
          </a:p>
          <a:p>
            <a:pPr algn="ctr" defTabSz="1042988">
              <a:lnSpc>
                <a:spcPct val="120000"/>
              </a:lnSpc>
            </a:pPr>
            <a:endParaRPr lang="ru-RU" altLang="ru-RU" sz="2000">
              <a:solidFill>
                <a:srgbClr val="0070C0"/>
              </a:solidFill>
              <a:latin typeface="Times New Roman" pitchFamily="18" charset="0"/>
              <a:ea typeface="Helvetica Neue Black Condensed"/>
              <a:cs typeface="Times New Roman" pitchFamily="18" charset="0"/>
              <a:sym typeface="Helvetica Neue Black Condense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 t="-1228"/>
          <a:stretch/>
        </p:blipFill>
        <p:spPr>
          <a:xfrm>
            <a:off x="3876626" y="1772816"/>
            <a:ext cx="5211294" cy="3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8"/>
          <p:cNvSpPr>
            <a:spLocks noChangeArrowheads="1"/>
          </p:cNvSpPr>
          <p:nvPr/>
        </p:nvSpPr>
        <p:spPr bwMode="auto">
          <a:xfrm>
            <a:off x="127000" y="1012825"/>
            <a:ext cx="87852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b="1">
                <a:latin typeface="Century Gothic" pitchFamily="34" charset="0"/>
              </a:rPr>
              <a:t>сотрудничество в интересах семьи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b="1">
                <a:latin typeface="Century Gothic" pitchFamily="34" charset="0"/>
              </a:rPr>
              <a:t>в целях обеспечения психолого-педагогической поддержки семьи и повышения компетентности родителей в вопросах развития и образования, охраны физического и психического здоровья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b="1">
                <a:latin typeface="Century Gothic" pitchFamily="34" charset="0"/>
              </a:rPr>
              <a:t>развития индивидуальных способностей и необходимой </a:t>
            </a:r>
            <a:r>
              <a:rPr lang="ru-RU" sz="2400" b="1">
                <a:solidFill>
                  <a:srgbClr val="FF0000"/>
                </a:solidFill>
                <a:latin typeface="Century Gothic" pitchFamily="34" charset="0"/>
              </a:rPr>
              <a:t>коррекции нарушений развития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ru-RU" sz="2400">
              <a:latin typeface="Century Gothic" pitchFamily="34" charset="0"/>
            </a:endParaRPr>
          </a:p>
        </p:txBody>
      </p:sp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1258888" y="157163"/>
            <a:ext cx="68421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ФГОС ДО: </a:t>
            </a:r>
          </a:p>
          <a:p>
            <a:pPr algn="ctr" defTabSz="914400"/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сотрудничество ДОУ с семьями</a:t>
            </a:r>
          </a:p>
          <a:p>
            <a:pPr algn="ctr" defTabSz="914400"/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8675" name="Прямоугольник 15"/>
          <p:cNvSpPr>
            <a:spLocks noChangeArrowheads="1"/>
          </p:cNvSpPr>
          <p:nvPr/>
        </p:nvSpPr>
        <p:spPr bwMode="auto">
          <a:xfrm>
            <a:off x="163513" y="4144963"/>
            <a:ext cx="516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2400" b="1">
                <a:latin typeface="Century Gothic" pitchFamily="34" charset="0"/>
              </a:rPr>
              <a:t>приобщения детей к социокультурным нормам, традициям семьи.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4918931" y="4132520"/>
            <a:ext cx="4029080" cy="246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227013"/>
            <a:ext cx="6480175" cy="1143000"/>
          </a:xfrm>
        </p:spPr>
        <p:txBody>
          <a:bodyPr rtlCol="0">
            <a:normAutofit fontScale="90000"/>
          </a:bodyPr>
          <a:lstStyle/>
          <a:p>
            <a:pPr algn="ctr" defTabSz="457207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Принципы взаимодействия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600200"/>
            <a:ext cx="8675688" cy="45259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2800" b="1" smtClean="0"/>
              <a:t>Партнёрство с семьёй строится на основе взаимного уважения,  добровольности и </a:t>
            </a:r>
            <a:r>
              <a:rPr lang="ru-RU" sz="2800" b="1" smtClean="0">
                <a:solidFill>
                  <a:srgbClr val="FF0000"/>
                </a:solidFill>
              </a:rPr>
              <a:t>доверии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smtClean="0"/>
              <a:t>Общий стиль взаимодействия и его содержательную направленность определяет руководитель организации; он знакомит семью с целями и ценностями организации и её корпоративной культурой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620713"/>
            <a:ext cx="7777163" cy="4233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Основными условиями</a:t>
            </a:r>
          </a:p>
          <a:p>
            <a:pPr indent="360363" algn="just">
              <a:lnSpc>
                <a:spcPct val="115000"/>
              </a:lnSpc>
            </a:pPr>
            <a:r>
              <a:rPr lang="ru-RU" sz="3600">
                <a:latin typeface="Arial Black" pitchFamily="34" charset="0"/>
                <a:cs typeface="Times New Roman" pitchFamily="18" charset="0"/>
              </a:rPr>
              <a:t>необходимыми для реализации доверительного взаимодействия между ДОУ и семьей :</a:t>
            </a:r>
          </a:p>
          <a:p>
            <a:pPr indent="360363" algn="just">
              <a:lnSpc>
                <a:spcPct val="115000"/>
              </a:lnSpc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изучение семей воспитанников;</a:t>
            </a:r>
          </a:p>
          <a:p>
            <a:pPr indent="360363" algn="just">
              <a:lnSpc>
                <a:spcPct val="115000"/>
              </a:lnSpc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открытость детского сада семье;</a:t>
            </a:r>
          </a:p>
          <a:p>
            <a:pPr indent="360363" algn="just">
              <a:lnSpc>
                <a:spcPct val="115000"/>
              </a:lnSpc>
              <a:buFont typeface="Arial" charset="0"/>
              <a:buChar char="•"/>
            </a:pPr>
            <a:r>
              <a:rPr lang="ru-RU">
                <a:latin typeface="Century Gothic" pitchFamily="34" charset="0"/>
              </a:rPr>
              <a:t>ориентация педагога на работу с детьми и родителями</a:t>
            </a:r>
            <a:endParaRPr lang="ru-RU" sz="360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0" y="331788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Arial Black" pitchFamily="34" charset="0"/>
              </a:rPr>
              <a:t>Работу с родителями следует строить, придерживаясь следующих </a:t>
            </a:r>
            <a:r>
              <a:rPr lang="ru-RU" sz="3600" b="1" i="1">
                <a:solidFill>
                  <a:srgbClr val="FF0000"/>
                </a:solidFill>
                <a:latin typeface="Arial Black" pitchFamily="34" charset="0"/>
              </a:rPr>
              <a:t>этапов:</a:t>
            </a:r>
          </a:p>
          <a:p>
            <a:pPr algn="ctr"/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639763" y="2005013"/>
            <a:ext cx="698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Продумывание содержания и форм работы с родителями. </a:t>
            </a:r>
            <a:endParaRPr lang="ru-RU" sz="2000">
              <a:latin typeface="Century Gothic" pitchFamily="34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39750" y="2508250"/>
            <a:ext cx="7951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Установление между воспитателями и родителями доброжелательных отношений с установкой на будущее деловое сотрудничество. </a:t>
            </a:r>
            <a:endParaRPr lang="ru-RU" sz="2000">
              <a:latin typeface="Century Gothic" pitchFamily="34" charset="0"/>
            </a:endParaRP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647700" y="3549650"/>
            <a:ext cx="7735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Формирование у родителей более полного образа своего ребенка.</a:t>
            </a:r>
            <a:endParaRPr lang="ru-RU" sz="2000">
              <a:latin typeface="Century Gothic" pitchFamily="34" charset="0"/>
            </a:endParaRP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639763" y="4038600"/>
            <a:ext cx="771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Ознакомление педагога с проблемами семьи в воспитании ребенка. 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8" name="Рисунок 7" descr="C:\MEDIA\_Wallpapper\д с 2020\20200219_180102.jpg"/>
          <p:cNvPicPr/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rcRect/>
          <a:stretch/>
        </p:blipFill>
        <p:spPr bwMode="auto">
          <a:xfrm>
            <a:off x="395536" y="4746133"/>
            <a:ext cx="3384376" cy="199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836613"/>
            <a:ext cx="8713787" cy="4964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ctr">
              <a:lnSpc>
                <a:spcPct val="115000"/>
              </a:lnSpc>
            </a:pPr>
            <a:r>
              <a:rPr lang="ru-RU" sz="36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Все формы с родителями подразделяются на :</a:t>
            </a:r>
          </a:p>
          <a:p>
            <a:pPr indent="360363" algn="just">
              <a:lnSpc>
                <a:spcPct val="115000"/>
              </a:lnSpc>
            </a:pP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indent="360363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</a:pPr>
            <a:r>
              <a:rPr lang="ru-RU" sz="3200">
                <a:latin typeface="Arial Black" pitchFamily="34" charset="0"/>
                <a:cs typeface="Times New Roman" pitchFamily="18" charset="0"/>
              </a:rPr>
              <a:t>коллективные (массовые), индивидуальные и наглядно-информационные;</a:t>
            </a:r>
          </a:p>
          <a:p>
            <a:pPr indent="360363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</a:pPr>
            <a:endParaRPr lang="ru-RU" sz="3200">
              <a:latin typeface="Arial Black" pitchFamily="34" charset="0"/>
              <a:cs typeface="Calibri" pitchFamily="34" charset="0"/>
            </a:endParaRPr>
          </a:p>
          <a:p>
            <a:pPr indent="360363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itchFamily="18" charset="2"/>
              <a:buChar char=""/>
            </a:pPr>
            <a:r>
              <a:rPr lang="ru-RU" sz="3200">
                <a:latin typeface="Arial Black" pitchFamily="34" charset="0"/>
                <a:cs typeface="Times New Roman" pitchFamily="18" charset="0"/>
              </a:rPr>
              <a:t>традиционные и нетрадиционные.</a:t>
            </a:r>
            <a:endParaRPr lang="ru-RU" sz="3200">
              <a:latin typeface="Arial Black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2"/>
          <p:cNvSpPr>
            <a:spLocks noChangeArrowheads="1"/>
          </p:cNvSpPr>
          <p:nvPr/>
        </p:nvSpPr>
        <p:spPr bwMode="auto">
          <a:xfrm>
            <a:off x="323850" y="220663"/>
            <a:ext cx="83153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Традиционные формы</a:t>
            </a: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481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874713"/>
            <a:ext cx="72278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screen">
            <a:extLst>
              <a:ext uri="{28A0092B-C50C-407E-A947-70E740481C1C}"/>
            </a:extLst>
          </a:blip>
          <a:srcRect/>
          <a:stretch/>
        </p:blipFill>
        <p:spPr>
          <a:xfrm rot="5400000">
            <a:off x="608190" y="5124392"/>
            <a:ext cx="1319353" cy="193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.mycdn.me/image?id=926061677302&amp;t=3&amp;plc=API&amp;viewToken=OISlw8EqptxkcdTiS0SOLw&amp;tkn=*pNXtEiGpfm8QsI46IlMUqQOqCFs"/>
          <p:cNvPicPr/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09410" y="5274107"/>
            <a:ext cx="2088232" cy="146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6847448" y="5224122"/>
            <a:ext cx="2144836" cy="147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5368820" y="4026147"/>
            <a:ext cx="212857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MEDIA\_Wallpapper\телефон\20180222_154709.jpg"/>
          <p:cNvPicPr/>
          <p:nvPr/>
        </p:nvPicPr>
        <p:blipFill>
          <a:blip r:embed="rId7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72832" y="4671146"/>
            <a:ext cx="2536578" cy="159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MEDIA\_Wallpapper\д с 2020\20200219_171108.jpg"/>
          <p:cNvPicPr/>
          <p:nvPr/>
        </p:nvPicPr>
        <p:blipFill>
          <a:blip r:embed="rId8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50545" y="3799312"/>
            <a:ext cx="2137118" cy="154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037172" y="2780928"/>
            <a:ext cx="2035119" cy="12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/>
            </a:extLst>
          </a:blip>
          <a:srcRect b="-1"/>
          <a:stretch/>
        </p:blipFill>
        <p:spPr>
          <a:xfrm>
            <a:off x="7490960" y="3936663"/>
            <a:ext cx="1331684" cy="138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0" y="344488"/>
            <a:ext cx="88931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Нетрадиционные формы</a:t>
            </a:r>
            <a:endParaRPr lang="ru-RU" sz="360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988" y="1036638"/>
            <a:ext cx="8893175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3200">
                <a:latin typeface="Arial Black" pitchFamily="34" charset="0"/>
                <a:cs typeface="Times New Roman" pitchFamily="18" charset="0"/>
              </a:rPr>
              <a:t>Информационно-аналитические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>
                <a:latin typeface="Arial Black" pitchFamily="34" charset="0"/>
              </a:rPr>
              <a:t>Проведение социологических срезов, опросов, отчетов, анкет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>
                <a:latin typeface="Arial Black" pitchFamily="34" charset="0"/>
              </a:rPr>
              <a:t>«Почтовый ящик»</a:t>
            </a:r>
          </a:p>
          <a:p>
            <a:pPr marL="457200" indent="-457200">
              <a:buFont typeface="Arial" charset="0"/>
              <a:buChar char="•"/>
            </a:pPr>
            <a:endParaRPr lang="ru-RU" sz="3200">
              <a:latin typeface="Arial Black" pitchFamily="34" charset="0"/>
            </a:endParaRP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268288" y="2365375"/>
            <a:ext cx="5208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600">
                <a:latin typeface="Arial Black" pitchFamily="34" charset="0"/>
                <a:cs typeface="Times New Roman" pitchFamily="18" charset="0"/>
              </a:rPr>
              <a:t>Познавательные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268288" y="2838450"/>
            <a:ext cx="359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600">
                <a:latin typeface="Arial Black" pitchFamily="34" charset="0"/>
                <a:cs typeface="Times New Roman" pitchFamily="18" charset="0"/>
              </a:rPr>
              <a:t>Досуговые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3530600"/>
            <a:ext cx="80454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3200">
                <a:latin typeface="Arial Black" pitchFamily="34" charset="0"/>
                <a:cs typeface="Times New Roman" pitchFamily="18" charset="0"/>
              </a:rPr>
              <a:t>Наглядно-информационные: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>
                <a:latin typeface="Arial Black" pitchFamily="34" charset="0"/>
                <a:cs typeface="Times New Roman" pitchFamily="18" charset="0"/>
              </a:rPr>
              <a:t>информационно-ознакомительные;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>
                <a:latin typeface="Arial Black" pitchFamily="34" charset="0"/>
                <a:cs typeface="Times New Roman" pitchFamily="18" charset="0"/>
              </a:rPr>
              <a:t>информационно-просветительские</a:t>
            </a:r>
            <a:endParaRPr lang="ru-RU" sz="2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3851</TotalTime>
  <Words>761</Words>
  <Application>Microsoft Office PowerPoint</Application>
  <PresentationFormat>Экран (4:3)</PresentationFormat>
  <Paragraphs>116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Century Gothic</vt:lpstr>
      <vt:lpstr>Arial</vt:lpstr>
      <vt:lpstr>Wingdings 3</vt:lpstr>
      <vt:lpstr>Calibri</vt:lpstr>
      <vt:lpstr>Trebuchet MS</vt:lpstr>
      <vt:lpstr>Times New Roman</vt:lpstr>
      <vt:lpstr>Helvetica Neue Black Condensed</vt:lpstr>
      <vt:lpstr>Arial Black</vt:lpstr>
      <vt:lpstr>Symbol</vt:lpstr>
      <vt:lpstr>Wingdings</vt:lpstr>
      <vt:lpstr>Wingdings 2</vt:lpstr>
      <vt:lpstr>Ион</vt:lpstr>
      <vt:lpstr>Ион</vt:lpstr>
      <vt:lpstr>Ион</vt:lpstr>
      <vt:lpstr>Ион</vt:lpstr>
      <vt:lpstr>Ион</vt:lpstr>
      <vt:lpstr>Ион</vt:lpstr>
      <vt:lpstr>Ион</vt:lpstr>
      <vt:lpstr>Ион</vt:lpstr>
      <vt:lpstr>Слайд 1</vt:lpstr>
      <vt:lpstr>Слайд 2</vt:lpstr>
      <vt:lpstr>Слайд 3</vt:lpstr>
      <vt:lpstr>Принципы взаимодействия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Наиболее сложные области построения детско-родительских отношений</vt:lpstr>
      <vt:lpstr>Слайд 16</vt:lpstr>
      <vt:lpstr>Слайд 17</vt:lpstr>
      <vt:lpstr>Слайд 18</vt:lpstr>
    </vt:vector>
  </TitlesOfParts>
  <Company>Prosv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Александр</cp:lastModifiedBy>
  <cp:revision>201</cp:revision>
  <cp:lastPrinted>2017-02-09T08:00:12Z</cp:lastPrinted>
  <dcterms:created xsi:type="dcterms:W3CDTF">2016-07-27T13:49:10Z</dcterms:created>
  <dcterms:modified xsi:type="dcterms:W3CDTF">2025-10-14T01:05:45Z</dcterms:modified>
</cp:coreProperties>
</file>