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4" r:id="rId2"/>
    <p:sldId id="259" r:id="rId3"/>
    <p:sldId id="273" r:id="rId4"/>
    <p:sldId id="269" r:id="rId5"/>
    <p:sldId id="260" r:id="rId6"/>
    <p:sldId id="262" r:id="rId7"/>
    <p:sldId id="263" r:id="rId8"/>
    <p:sldId id="265" r:id="rId9"/>
    <p:sldId id="267" r:id="rId10"/>
    <p:sldId id="270" r:id="rId11"/>
    <p:sldId id="272" r:id="rId12"/>
    <p:sldId id="271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3366"/>
    <a:srgbClr val="FF66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5" d="100"/>
          <a:sy n="105" d="100"/>
        </p:scale>
        <p:origin x="-1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995664" cy="36004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МБДОУ «Ромодановский детский сад комбинированного вида»</a:t>
            </a:r>
            <a:endParaRPr lang="ru-RU" sz="2000" dirty="0"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24744"/>
            <a:ext cx="7854696" cy="54006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«Музыкотерапия»</a:t>
            </a:r>
          </a:p>
          <a:p>
            <a:pPr algn="ctr"/>
            <a:endParaRPr lang="ru-RU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</a:p>
          <a:p>
            <a:pPr algn="ctr"/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Жбанова Л.А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Ромоданово 2015</a:t>
            </a:r>
            <a:endParaRPr lang="ru-RU" sz="20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38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Monotype Corsiva" pitchFamily="66" charset="0"/>
              </a:rPr>
              <a:t>Использование музыкотерапии в режимных моментах</a:t>
            </a:r>
            <a:endParaRPr lang="ru-RU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1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152" y="1928802"/>
            <a:ext cx="870856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пн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8472518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прпса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623418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6600"/>
                </a:solidFill>
                <a:latin typeface="Monotype Corsiva" pitchFamily="66" charset="0"/>
              </a:rPr>
              <a:t>Музыкальная аптека</a:t>
            </a:r>
            <a:endParaRPr lang="ru-RU" sz="60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8332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Музыка для встречи детей и их свободной деятельности</a:t>
            </a:r>
            <a:endParaRPr lang="ru-RU" dirty="0" smtClean="0">
              <a:solidFill>
                <a:schemeClr val="accent3"/>
              </a:solidFill>
            </a:endParaRPr>
          </a:p>
          <a:p>
            <a:r>
              <a:rPr lang="ru-RU" b="1" i="1" dirty="0" smtClean="0"/>
              <a:t>Классические произведения:</a:t>
            </a:r>
            <a:endParaRPr lang="ru-RU" dirty="0" smtClean="0"/>
          </a:p>
          <a:p>
            <a:pPr lvl="0"/>
            <a:r>
              <a:rPr lang="ru-RU" dirty="0" smtClean="0"/>
              <a:t>Бах И. «Прелюдия до мажор»</a:t>
            </a:r>
          </a:p>
          <a:p>
            <a:pPr lvl="0"/>
            <a:r>
              <a:rPr lang="ru-RU" dirty="0" smtClean="0"/>
              <a:t>Гайдн Й. «Серенада»</a:t>
            </a:r>
          </a:p>
          <a:p>
            <a:pPr lvl="0"/>
            <a:r>
              <a:rPr lang="ru-RU" dirty="0" err="1" smtClean="0"/>
              <a:t>Кабалевский</a:t>
            </a:r>
            <a:r>
              <a:rPr lang="ru-RU" dirty="0" smtClean="0"/>
              <a:t> Д. «Петя и Волк».</a:t>
            </a:r>
          </a:p>
          <a:p>
            <a:pPr lvl="0"/>
            <a:r>
              <a:rPr lang="ru-RU" dirty="0" err="1" smtClean="0"/>
              <a:t>Лядов</a:t>
            </a:r>
            <a:r>
              <a:rPr lang="ru-RU" dirty="0" smtClean="0"/>
              <a:t> А. «Музыкальная табакерка»</a:t>
            </a:r>
          </a:p>
          <a:p>
            <a:pPr lvl="0"/>
            <a:r>
              <a:rPr lang="ru-RU" dirty="0" smtClean="0"/>
              <a:t>Моцарт В. «Маленькая ночная серенада»</a:t>
            </a:r>
          </a:p>
          <a:p>
            <a:pPr lvl="0"/>
            <a:r>
              <a:rPr lang="ru-RU" dirty="0" smtClean="0"/>
              <a:t>Рубинштейн А. «Мелодия»</a:t>
            </a:r>
          </a:p>
          <a:p>
            <a:pPr lvl="0"/>
            <a:r>
              <a:rPr lang="ru-RU" dirty="0" smtClean="0"/>
              <a:t>Чайковский П. «Времена года»</a:t>
            </a:r>
          </a:p>
          <a:p>
            <a:pPr lvl="0"/>
            <a:r>
              <a:rPr lang="ru-RU" dirty="0" smtClean="0"/>
              <a:t>Шопен Ф. «Вальсы»</a:t>
            </a:r>
          </a:p>
          <a:p>
            <a:pPr lvl="0"/>
            <a:endParaRPr lang="ru-RU" dirty="0" smtClean="0"/>
          </a:p>
          <a:p>
            <a:r>
              <a:rPr lang="ru-RU" b="1" i="1" dirty="0" smtClean="0">
                <a:solidFill>
                  <a:schemeClr val="accent3"/>
                </a:solidFill>
              </a:rPr>
              <a:t>Детские песни:</a:t>
            </a:r>
            <a:endParaRPr lang="ru-RU" dirty="0" smtClean="0">
              <a:solidFill>
                <a:schemeClr val="accent3"/>
              </a:solidFill>
            </a:endParaRPr>
          </a:p>
          <a:p>
            <a:pPr lvl="0"/>
            <a:r>
              <a:rPr lang="ru-RU" dirty="0" smtClean="0"/>
              <a:t>«Антошка»</a:t>
            </a:r>
          </a:p>
          <a:p>
            <a:pPr lvl="0"/>
            <a:r>
              <a:rPr lang="ru-RU" dirty="0" smtClean="0"/>
              <a:t>«</a:t>
            </a:r>
            <a:r>
              <a:rPr lang="ru-RU" dirty="0" err="1" smtClean="0"/>
              <a:t>Бу-ра-ти-но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«Будьте добры»</a:t>
            </a:r>
          </a:p>
          <a:p>
            <a:pPr lvl="0"/>
            <a:r>
              <a:rPr lang="ru-RU" dirty="0" smtClean="0"/>
              <a:t>«Песенка о волшебниках»</a:t>
            </a:r>
          </a:p>
          <a:p>
            <a:pPr lvl="0"/>
            <a:r>
              <a:rPr lang="ru-RU" dirty="0" smtClean="0"/>
              <a:t> «Крылатые качели» и др.</a:t>
            </a:r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0712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Музыка для пробуждения после дневного сна</a:t>
            </a:r>
            <a:endParaRPr lang="ru-RU" sz="20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Григ Э. «Утро»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Лютневая музыка XVII века.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Лист Ф. «Утешения»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Моцарт В. «Сонаты»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Сен-Санс К. «Аквариум»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Чайковский П. «Вальс цветов»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Чайковский П. «Зимнее утро»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Чайковский П. «Песня жаворонка»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Шостакович Д. «Романс»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57222" y="1071546"/>
            <a:ext cx="4357718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>
              <a:defRPr/>
            </a:pPr>
            <a:r>
              <a:rPr lang="ru-RU" sz="4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</a:p>
          <a:p>
            <a:pPr algn="ctr">
              <a:defRPr/>
            </a:pPr>
            <a:r>
              <a:rPr lang="ru-RU" sz="4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</a:p>
        </p:txBody>
      </p:sp>
      <p:pic>
        <p:nvPicPr>
          <p:cNvPr id="6" name="Рисунок 5" descr="0_9167b_7d1dc768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85728"/>
            <a:ext cx="5133453" cy="61691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amast_ru_pic12457827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8458200" cy="17526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МУЗЫКОТЕРАПИЯ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153400" cy="1752600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«Легкая мелодия – самый лучший утешитель для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возбужденной фантазии и лекарство для мозга».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В. Шекспир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7772400" cy="5072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Лечебно-оздоровительные свойства музыки напрямую связаны с частотой звуковых колебаний и их влиянием на физиологические и психические процессы в организме. Этот метод восстановления, сбережения здоровья и оптимизации поведения с помощью различных музыкальных средств называется МУЗЫКАЛЬНАЯ  ТЕРАПИЯ.</a:t>
            </a:r>
            <a:r>
              <a:rPr lang="ru-RU" sz="3200" dirty="0" smtClean="0">
                <a:solidFill>
                  <a:schemeClr val="accent3"/>
                </a:solidFill>
                <a:latin typeface="Monotype Corsiva" pitchFamily="66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0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  <a:latin typeface="Monotype Corsiva" pitchFamily="66" charset="0"/>
              </a:rPr>
              <a:t>Музыкотерапия- это лекарство, которое слушают.</a:t>
            </a:r>
            <a:endParaRPr lang="ru-RU" sz="40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664371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3"/>
                </a:solidFill>
                <a:latin typeface="Monotype Corsiva" pitchFamily="66" charset="0"/>
              </a:rPr>
              <a:t>      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Влияние музыки на человека</a:t>
            </a:r>
            <a:r>
              <a:rPr lang="ru-RU" sz="2400" b="1" dirty="0" smtClean="0">
                <a:solidFill>
                  <a:schemeClr val="accent3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en-US" sz="2400" b="1" dirty="0" smtClean="0">
                <a:solidFill>
                  <a:schemeClr val="accent3"/>
                </a:solidFill>
                <a:latin typeface="Monotype Corsiva" pitchFamily="66" charset="0"/>
              </a:rPr>
              <a:t>I-</a:t>
            </a:r>
            <a:r>
              <a:rPr lang="ru-RU" sz="2400" b="1" dirty="0" smtClean="0">
                <a:solidFill>
                  <a:schemeClr val="accent3"/>
                </a:solidFill>
                <a:latin typeface="Monotype Corsiva" pitchFamily="66" charset="0"/>
              </a:rPr>
              <a:t>музыка воздействует на многие сферы жизнедеятельности </a:t>
            </a:r>
            <a:r>
              <a:rPr lang="en-US" sz="2400" b="1" dirty="0" smtClean="0">
                <a:solidFill>
                  <a:schemeClr val="accent3"/>
                </a:solidFill>
                <a:latin typeface="Monotype Corsiva" pitchFamily="66" charset="0"/>
              </a:rPr>
              <a:t/>
            </a:r>
            <a:br>
              <a:rPr lang="en-US" sz="2400" b="1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en-US" sz="2400" b="1" dirty="0" smtClean="0">
                <a:solidFill>
                  <a:schemeClr val="accent3"/>
                </a:solidFill>
                <a:latin typeface="Monotype Corsiva" pitchFamily="66" charset="0"/>
              </a:rPr>
              <a:t>(</a:t>
            </a:r>
            <a:r>
              <a:rPr lang="ru-RU" sz="2400" b="1" dirty="0" smtClean="0">
                <a:solidFill>
                  <a:schemeClr val="accent3"/>
                </a:solidFill>
                <a:latin typeface="Monotype Corsiva" pitchFamily="66" charset="0"/>
              </a:rPr>
              <a:t>обменные процессы, дыхание,  сердечно сосудистую систему, психическое состояние)</a:t>
            </a:r>
            <a:br>
              <a:rPr lang="ru-RU" sz="2400" b="1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en-US" sz="2400" b="1" dirty="0" smtClean="0">
                <a:solidFill>
                  <a:schemeClr val="accent3"/>
                </a:solidFill>
                <a:latin typeface="Monotype Corsiva" pitchFamily="66" charset="0"/>
              </a:rPr>
              <a:t>II-</a:t>
            </a:r>
            <a:r>
              <a:rPr lang="ru-RU" sz="2400" b="1" dirty="0" smtClean="0">
                <a:solidFill>
                  <a:schemeClr val="accent3"/>
                </a:solidFill>
                <a:latin typeface="Monotype Corsiva" pitchFamily="66" charset="0"/>
              </a:rPr>
              <a:t>музыка имеет фундаментальные начала всего живого: ритм, мелодию и гармонию. Она учит ребёнка чувствовать ритмы жизни, гармонизирует его собственные биоритмы, синхронизирует биохимические процессы организма.</a:t>
            </a:r>
            <a:br>
              <a:rPr lang="ru-RU" sz="2400" b="1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en-US" sz="2400" b="1" dirty="0" smtClean="0">
                <a:solidFill>
                  <a:schemeClr val="accent3"/>
                </a:solidFill>
                <a:latin typeface="Monotype Corsiva" pitchFamily="66" charset="0"/>
              </a:rPr>
              <a:t>III-</a:t>
            </a:r>
            <a:r>
              <a:rPr lang="ru-RU" sz="2400" b="1" dirty="0" smtClean="0">
                <a:solidFill>
                  <a:schemeClr val="accent3"/>
                </a:solidFill>
                <a:latin typeface="Monotype Corsiva" pitchFamily="66" charset="0"/>
              </a:rPr>
              <a:t> музыка позволяет точно дозировать психофизическую нагрузку, начиная с прослушивания нежных звуков и доходя до мощных ритмов аэробики и танцев.</a:t>
            </a:r>
            <a:br>
              <a:rPr lang="ru-RU" sz="2400" b="1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en-US" sz="2400" b="1" dirty="0" smtClean="0">
                <a:solidFill>
                  <a:schemeClr val="accent3"/>
                </a:solidFill>
                <a:latin typeface="Monotype Corsiva" pitchFamily="66" charset="0"/>
              </a:rPr>
              <a:t>IV-</a:t>
            </a:r>
            <a:r>
              <a:rPr lang="ru-RU" sz="2400" b="1" dirty="0" smtClean="0">
                <a:solidFill>
                  <a:schemeClr val="accent3"/>
                </a:solidFill>
                <a:latin typeface="Monotype Corsiva" pitchFamily="66" charset="0"/>
              </a:rPr>
              <a:t>музыка, оживляя эмоциональную сферу, восстанавливает иммунитет, так как при снижении эмоционального тонуса или при наличии негативных эмоций снижается иммунитет ребёнка, и он чаще болеет.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Формы музыкотерапии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191000" cy="4926189"/>
          </a:xfrm>
        </p:spPr>
        <p:txBody>
          <a:bodyPr>
            <a:normAutofit fontScale="32500" lnSpcReduction="20000"/>
          </a:bodyPr>
          <a:lstStyle/>
          <a:p>
            <a:r>
              <a:rPr lang="ru-RU" sz="6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Рецептивная музыкотерапия</a:t>
            </a:r>
            <a:r>
              <a:rPr lang="ru-RU" sz="6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(пассивная)  - </a:t>
            </a:r>
            <a:r>
              <a:rPr lang="ru-RU" sz="5000" dirty="0" err="1" smtClean="0">
                <a:latin typeface="Times New Roman" pitchFamily="18" charset="0"/>
                <a:cs typeface="Times New Roman" pitchFamily="18" charset="0"/>
              </a:rPr>
              <a:t>челокек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в процессе </a:t>
            </a:r>
            <a:r>
              <a:rPr lang="ru-RU" sz="5000" dirty="0" err="1" smtClean="0">
                <a:latin typeface="Times New Roman" pitchFamily="18" charset="0"/>
                <a:cs typeface="Times New Roman" pitchFamily="18" charset="0"/>
              </a:rPr>
              <a:t>музыкотерапевтического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сеанса не принимает в нем активного участия, занимая позицию простого слушателя. </a:t>
            </a:r>
          </a:p>
          <a:p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Активные методы</a:t>
            </a:r>
            <a:r>
              <a:rPr lang="ru-RU" sz="6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музыкальной терапии основаны на активной работе с музыкальным материалом: инструментальная игра, пение.</a:t>
            </a:r>
          </a:p>
          <a:p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Интегративная музыкотерапия</a:t>
            </a:r>
            <a:r>
              <a:rPr lang="ru-RU" sz="6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наряду с музыкой задействует возможности других видов искусства: рисование под музыку, музыкально-подвижные игры, пантомима, пластическая драматизация под музыку, создание стихов, рисунков, рассказов после прослушивания музыки и др. творческие формы. </a:t>
            </a:r>
            <a:endParaRPr lang="ru-RU" sz="5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6" descr="tumblr_kraa2pyFYp1qzcva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428736"/>
            <a:ext cx="4247695" cy="46672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003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571480"/>
            <a:ext cx="3858708" cy="25717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714356"/>
            <a:ext cx="45720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Monotype Corsiva" pitchFamily="66" charset="0"/>
              </a:rPr>
              <a:t>звучание ударных инструментов способно дать ощущение устойчивости, уверенности в будущем, физически взбодрить, придать человеку силы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rg_7pe_00_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286124"/>
            <a:ext cx="3019420" cy="2799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43372" y="3886200"/>
            <a:ext cx="416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Monotype Corsiva" pitchFamily="66" charset="0"/>
              </a:rPr>
              <a:t>духовые инструменты влияют на формирование эмоциональной сферы</a:t>
            </a:r>
            <a:endParaRPr lang="ru-RU" sz="32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g_7pe_00_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8168"/>
            <a:ext cx="2900354" cy="3582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81400" y="144780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Monotype Corsiva" pitchFamily="66" charset="0"/>
              </a:rPr>
              <a:t>музыка, исполняемая клавишными инструментами, особенно фортепианная, соответствует интеллектуальной сфере человека</a:t>
            </a:r>
            <a:endParaRPr lang="ru-RU" sz="24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125191757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505200"/>
            <a:ext cx="3543300" cy="2362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" y="4114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Monotype Corsiva" pitchFamily="66" charset="0"/>
              </a:rPr>
              <a:t>струнные инструменты прямо воздействуют на сердце, развивают в человеке чувство сострадания</a:t>
            </a:r>
            <a:endParaRPr lang="ru-RU" sz="24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  <a:latin typeface="Monotype Corsiva" pitchFamily="66" charset="0"/>
              </a:rPr>
              <a:t>Влияние музыки на организм</a:t>
            </a:r>
            <a:br>
              <a:rPr lang="ru-RU" sz="4000" b="1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accent3"/>
                </a:solidFill>
                <a:latin typeface="Monotype Corsiva" pitchFamily="66" charset="0"/>
              </a:rPr>
              <a:t>человека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920085"/>
            <a:ext cx="4329114" cy="443484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ДО</a:t>
            </a:r>
            <a:r>
              <a:rPr lang="ru-RU" dirty="0" smtClean="0"/>
              <a:t>- звуковая частота, соответствующая ноте до, влияет преимущественно на функции желудка и поджелудочной железы;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РЕ</a:t>
            </a:r>
            <a:r>
              <a:rPr lang="ru-RU" dirty="0" smtClean="0"/>
              <a:t> — на желчный пузырь и печень;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3"/>
                </a:solidFill>
              </a:rPr>
              <a:t>МИ</a:t>
            </a:r>
            <a:r>
              <a:rPr lang="ru-RU" dirty="0" smtClean="0"/>
              <a:t> — на органы зрения и слуха;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ФА </a:t>
            </a:r>
            <a:r>
              <a:rPr lang="ru-RU" dirty="0" smtClean="0"/>
              <a:t>— на мочеполовую систему;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СОЛЬ </a:t>
            </a:r>
            <a:r>
              <a:rPr lang="ru-RU" dirty="0" smtClean="0"/>
              <a:t>— на функции сердца;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ЛЯ</a:t>
            </a:r>
            <a:r>
              <a:rPr lang="ru-RU" dirty="0" smtClean="0"/>
              <a:t> — легкие и почки;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СИ </a:t>
            </a:r>
            <a:r>
              <a:rPr lang="ru-RU" dirty="0" smtClean="0"/>
              <a:t>— на функцию </a:t>
            </a:r>
            <a:r>
              <a:rPr lang="ru-RU" dirty="0" err="1" smtClean="0"/>
              <a:t>энергообмена</a:t>
            </a:r>
            <a:r>
              <a:rPr lang="ru-RU" dirty="0" smtClean="0"/>
              <a:t>, согревая тело.</a:t>
            </a:r>
            <a:endParaRPr lang="ru-RU" dirty="0"/>
          </a:p>
        </p:txBody>
      </p:sp>
      <p:pic>
        <p:nvPicPr>
          <p:cNvPr id="7" name="Содержимое 6" descr="b8c32ced911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4178907" cy="516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r2.g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857232"/>
            <a:ext cx="4129118" cy="50101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785794"/>
            <a:ext cx="45005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Monotype Corsiva" pitchFamily="66" charset="0"/>
              </a:rPr>
              <a:t>При нервных расстройствах, повышенной возбудимости, склонности к истерикам и капризам наиболее благоприятное воздействие на ребенка оказывает музыка Моцарта.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3"/>
                </a:solidFill>
              </a:rPr>
              <a:t>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3"/>
                </a:solidFill>
                <a:latin typeface="Monotype Corsiva" pitchFamily="66" charset="0"/>
              </a:rPr>
              <a:t>Этот музыкальный феномен, до конца ещё не объяснённый, так и назвали – “эффект Моцарта”.</a:t>
            </a:r>
          </a:p>
          <a:p>
            <a:r>
              <a:rPr lang="ru-RU" sz="2400" b="1" dirty="0" smtClean="0">
                <a:solidFill>
                  <a:schemeClr val="accent3"/>
                </a:solidFill>
                <a:latin typeface="Monotype Corsiva" pitchFamily="66" charset="0"/>
              </a:rPr>
              <a:t> Если проводить сеансы </a:t>
            </a:r>
            <a:r>
              <a:rPr lang="ru-RU" sz="2400" b="1" dirty="0" err="1" smtClean="0">
                <a:solidFill>
                  <a:schemeClr val="accent3"/>
                </a:solidFill>
                <a:latin typeface="Monotype Corsiva" pitchFamily="66" charset="0"/>
              </a:rPr>
              <a:t>звукотерапии</a:t>
            </a:r>
            <a:r>
              <a:rPr lang="ru-RU" sz="2400" b="1" dirty="0" smtClean="0">
                <a:solidFill>
                  <a:schemeClr val="accent3"/>
                </a:solidFill>
                <a:latin typeface="Monotype Corsiva" pitchFamily="66" charset="0"/>
              </a:rPr>
              <a:t> ежедневно по 20-30 минут, то уже через 7-10 дней малыш начнет вести себя более взвешенно и адекватно.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</TotalTime>
  <Words>507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МБДОУ «Ромодановский детский сад комбинированного вида»</vt:lpstr>
      <vt:lpstr>МУЗЫКОТЕРАПИЯ</vt:lpstr>
      <vt:lpstr> Лечебно-оздоровительные свойства музыки напрямую связаны с частотой звуковых колебаний и их влиянием на физиологические и психические процессы в организме. Этот метод восстановления, сбережения здоровья и оптимизации поведения с помощью различных музыкальных средств называется МУЗЫКАЛЬНАЯ  ТЕРАПИЯ.  </vt:lpstr>
      <vt:lpstr>       Влияние музыки на человека I-музыка воздействует на многие сферы жизнедеятельности  (обменные процессы, дыхание,  сердечно сосудистую систему, психическое состояние) II-музыка имеет фундаментальные начала всего живого: ритм, мелодию и гармонию. Она учит ребёнка чувствовать ритмы жизни, гармонизирует его собственные биоритмы, синхронизирует биохимические процессы организма. III- музыка позволяет точно дозировать психофизическую нагрузку, начиная с прослушивания нежных звуков и доходя до мощных ритмов аэробики и танцев. IV-музыка, оживляя эмоциональную сферу, восстанавливает иммунитет, так как при снижении эмоционального тонуса или при наличии негативных эмоций снижается иммунитет ребёнка, и он чаще болеет. </vt:lpstr>
      <vt:lpstr>Формы музыкотерапии</vt:lpstr>
      <vt:lpstr>Презентация PowerPoint</vt:lpstr>
      <vt:lpstr>Презентация PowerPoint</vt:lpstr>
      <vt:lpstr>Влияние музыки на организм человека</vt:lpstr>
      <vt:lpstr>Презентация PowerPoint</vt:lpstr>
      <vt:lpstr>Использование музыкотерапии в режимных моментах</vt:lpstr>
      <vt:lpstr>Презентация PowerPoint</vt:lpstr>
      <vt:lpstr>Презентация PowerPoint</vt:lpstr>
      <vt:lpstr>Музыкальная аптека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МУЗЫКОТЕРАПИЯ</dc:title>
  <dc:creator>1</dc:creator>
  <cp:lastModifiedBy>Home-PooL</cp:lastModifiedBy>
  <cp:revision>30</cp:revision>
  <dcterms:created xsi:type="dcterms:W3CDTF">2014-01-26T15:40:37Z</dcterms:created>
  <dcterms:modified xsi:type="dcterms:W3CDTF">2015-03-31T16:04:10Z</dcterms:modified>
</cp:coreProperties>
</file>