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83" r:id="rId2"/>
    <p:sldId id="256" r:id="rId3"/>
    <p:sldId id="261" r:id="rId4"/>
    <p:sldId id="262" r:id="rId5"/>
    <p:sldId id="265" r:id="rId6"/>
    <p:sldId id="271" r:id="rId7"/>
    <p:sldId id="267" r:id="rId8"/>
    <p:sldId id="273" r:id="rId9"/>
    <p:sldId id="257" r:id="rId10"/>
    <p:sldId id="276" r:id="rId11"/>
    <p:sldId id="277" r:id="rId12"/>
    <p:sldId id="278" r:id="rId13"/>
    <p:sldId id="279" r:id="rId14"/>
    <p:sldId id="282" r:id="rId15"/>
    <p:sldId id="280" r:id="rId16"/>
    <p:sldId id="281"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4700" autoAdjust="0"/>
  </p:normalViewPr>
  <p:slideViewPr>
    <p:cSldViewPr>
      <p:cViewPr varScale="1">
        <p:scale>
          <a:sx n="66" d="100"/>
          <a:sy n="66" d="100"/>
        </p:scale>
        <p:origin x="-546" y="-1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FCADB-3404-4BB3-ADAA-2382E9BEBBFB}"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ru-RU"/>
        </a:p>
      </dgm:t>
    </dgm:pt>
    <dgm:pt modelId="{56EB0575-3881-4D64-8D3E-4FC0F86B34AB}">
      <dgm:prSet phldrT="[Текст]" custT="1"/>
      <dgm:spPr/>
      <dgm:t>
        <a:bodyPr/>
        <a:lstStyle/>
        <a:p>
          <a:r>
            <a:rPr lang="ru-RU" sz="3200" b="1" dirty="0" smtClean="0">
              <a:solidFill>
                <a:schemeClr val="bg1"/>
              </a:solidFill>
              <a:latin typeface="+mn-lt"/>
              <a:cs typeface="Times New Roman" pitchFamily="18" charset="0"/>
            </a:rPr>
            <a:t>Движений</a:t>
          </a:r>
          <a:endParaRPr lang="ru-RU" sz="3200" b="1" dirty="0">
            <a:solidFill>
              <a:schemeClr val="bg1"/>
            </a:solidFill>
            <a:latin typeface="+mn-lt"/>
            <a:cs typeface="Times New Roman" pitchFamily="18" charset="0"/>
          </a:endParaRPr>
        </a:p>
      </dgm:t>
    </dgm:pt>
    <dgm:pt modelId="{CCAA55CE-DED7-43B0-9DB4-506706CDCDD1}" type="parTrans" cxnId="{15BAA1E2-CE06-4380-87AB-27B75BA1CEF3}">
      <dgm:prSet/>
      <dgm:spPr/>
      <dgm:t>
        <a:bodyPr/>
        <a:lstStyle/>
        <a:p>
          <a:endParaRPr lang="ru-RU"/>
        </a:p>
      </dgm:t>
    </dgm:pt>
    <dgm:pt modelId="{DBFF307D-D83C-46DA-9834-93C41CFFD7E9}" type="sibTrans" cxnId="{15BAA1E2-CE06-4380-87AB-27B75BA1CEF3}">
      <dgm:prSet/>
      <dgm:spPr/>
      <dgm:t>
        <a:bodyPr/>
        <a:lstStyle/>
        <a:p>
          <a:endParaRPr lang="ru-RU"/>
        </a:p>
      </dgm:t>
    </dgm:pt>
    <dgm:pt modelId="{D0BFB2D2-F26D-4117-8461-D8165ADDAAB3}">
      <dgm:prSet phldrT="[Текст]" custT="1"/>
      <dgm:spPr/>
      <dgm:t>
        <a:bodyPr/>
        <a:lstStyle/>
        <a:p>
          <a:r>
            <a:rPr lang="ru-RU" sz="3200" b="1" dirty="0" smtClean="0">
              <a:solidFill>
                <a:schemeClr val="bg1"/>
              </a:solidFill>
            </a:rPr>
            <a:t>Эмоций</a:t>
          </a:r>
          <a:endParaRPr lang="ru-RU" sz="3200" b="1" dirty="0">
            <a:solidFill>
              <a:schemeClr val="bg1"/>
            </a:solidFill>
          </a:endParaRPr>
        </a:p>
      </dgm:t>
    </dgm:pt>
    <dgm:pt modelId="{AAF77CC2-018A-49C0-A527-BCB328F1454B}" type="parTrans" cxnId="{28BA95DD-87E8-45AF-83BD-844D07278714}">
      <dgm:prSet/>
      <dgm:spPr/>
      <dgm:t>
        <a:bodyPr/>
        <a:lstStyle/>
        <a:p>
          <a:endParaRPr lang="ru-RU"/>
        </a:p>
      </dgm:t>
    </dgm:pt>
    <dgm:pt modelId="{6291B0F3-9934-4694-837E-ECFD45BE8CB9}" type="sibTrans" cxnId="{28BA95DD-87E8-45AF-83BD-844D07278714}">
      <dgm:prSet/>
      <dgm:spPr/>
      <dgm:t>
        <a:bodyPr/>
        <a:lstStyle/>
        <a:p>
          <a:endParaRPr lang="ru-RU"/>
        </a:p>
      </dgm:t>
    </dgm:pt>
    <dgm:pt modelId="{D03918FD-F631-47A1-9226-4EA8FDF9A2B8}">
      <dgm:prSet phldrT="[Текст]" custT="1"/>
      <dgm:spPr/>
      <dgm:t>
        <a:bodyPr/>
        <a:lstStyle/>
        <a:p>
          <a:r>
            <a:rPr lang="ru-RU" sz="3200" b="1" dirty="0" smtClean="0">
              <a:solidFill>
                <a:schemeClr val="bg1"/>
              </a:solidFill>
            </a:rPr>
            <a:t>Общения</a:t>
          </a:r>
          <a:endParaRPr lang="ru-RU" sz="3200" b="1" dirty="0">
            <a:solidFill>
              <a:schemeClr val="bg1"/>
            </a:solidFill>
          </a:endParaRPr>
        </a:p>
      </dgm:t>
    </dgm:pt>
    <dgm:pt modelId="{571901EC-EAA7-4F3D-99FB-22607687B2B7}" type="parTrans" cxnId="{76E756EF-C688-40AC-8B90-69F1C797CDCC}">
      <dgm:prSet/>
      <dgm:spPr/>
      <dgm:t>
        <a:bodyPr/>
        <a:lstStyle/>
        <a:p>
          <a:endParaRPr lang="ru-RU"/>
        </a:p>
      </dgm:t>
    </dgm:pt>
    <dgm:pt modelId="{109574C0-A3B6-4367-B9EA-2A88C6ABD366}" type="sibTrans" cxnId="{76E756EF-C688-40AC-8B90-69F1C797CDCC}">
      <dgm:prSet/>
      <dgm:spPr/>
      <dgm:t>
        <a:bodyPr/>
        <a:lstStyle/>
        <a:p>
          <a:endParaRPr lang="ru-RU"/>
        </a:p>
      </dgm:t>
    </dgm:pt>
    <dgm:pt modelId="{3E1F9FEF-92AA-4C37-AF3F-EE7AA1FC0739}">
      <dgm:prSet phldrT="[Текст]" custT="1"/>
      <dgm:spPr/>
      <dgm:t>
        <a:bodyPr/>
        <a:lstStyle/>
        <a:p>
          <a:r>
            <a:rPr lang="ru-RU" sz="3200" b="1" dirty="0" smtClean="0">
              <a:solidFill>
                <a:schemeClr val="bg1"/>
              </a:solidFill>
            </a:rPr>
            <a:t>Поведения</a:t>
          </a:r>
          <a:endParaRPr lang="ru-RU" sz="3200" b="1" dirty="0">
            <a:solidFill>
              <a:schemeClr val="bg1"/>
            </a:solidFill>
          </a:endParaRPr>
        </a:p>
      </dgm:t>
    </dgm:pt>
    <dgm:pt modelId="{D69167CE-83C7-4C4B-A988-6B483FFBD4BD}" type="parTrans" cxnId="{AE3B7354-D00A-48FA-A459-0CC5CD6F201E}">
      <dgm:prSet/>
      <dgm:spPr/>
      <dgm:t>
        <a:bodyPr/>
        <a:lstStyle/>
        <a:p>
          <a:endParaRPr lang="ru-RU"/>
        </a:p>
      </dgm:t>
    </dgm:pt>
    <dgm:pt modelId="{DB5C5062-91EA-4046-8ADD-360051A10DF2}" type="sibTrans" cxnId="{AE3B7354-D00A-48FA-A459-0CC5CD6F201E}">
      <dgm:prSet/>
      <dgm:spPr/>
      <dgm:t>
        <a:bodyPr/>
        <a:lstStyle/>
        <a:p>
          <a:endParaRPr lang="ru-RU"/>
        </a:p>
      </dgm:t>
    </dgm:pt>
    <dgm:pt modelId="{9E295089-E18B-4617-AADC-673B085D8BE8}" type="pres">
      <dgm:prSet presAssocID="{AF8FCADB-3404-4BB3-ADAA-2382E9BEBBFB}" presName="cycle" presStyleCnt="0">
        <dgm:presLayoutVars>
          <dgm:dir/>
          <dgm:resizeHandles val="exact"/>
        </dgm:presLayoutVars>
      </dgm:prSet>
      <dgm:spPr/>
      <dgm:t>
        <a:bodyPr/>
        <a:lstStyle/>
        <a:p>
          <a:endParaRPr lang="ru-RU"/>
        </a:p>
      </dgm:t>
    </dgm:pt>
    <dgm:pt modelId="{946A78FD-D76B-4E2B-93FA-627267A189A4}" type="pres">
      <dgm:prSet presAssocID="{56EB0575-3881-4D64-8D3E-4FC0F86B34AB}" presName="node" presStyleLbl="node1" presStyleIdx="0" presStyleCnt="4" custScaleX="194617">
        <dgm:presLayoutVars>
          <dgm:bulletEnabled val="1"/>
        </dgm:presLayoutVars>
      </dgm:prSet>
      <dgm:spPr/>
      <dgm:t>
        <a:bodyPr/>
        <a:lstStyle/>
        <a:p>
          <a:endParaRPr lang="ru-RU"/>
        </a:p>
      </dgm:t>
    </dgm:pt>
    <dgm:pt modelId="{DBF56F62-2298-4D99-B4C9-C3331FA2D726}" type="pres">
      <dgm:prSet presAssocID="{DBFF307D-D83C-46DA-9834-93C41CFFD7E9}" presName="sibTrans" presStyleLbl="sibTrans2D1" presStyleIdx="0" presStyleCnt="4"/>
      <dgm:spPr/>
      <dgm:t>
        <a:bodyPr/>
        <a:lstStyle/>
        <a:p>
          <a:endParaRPr lang="ru-RU"/>
        </a:p>
      </dgm:t>
    </dgm:pt>
    <dgm:pt modelId="{1A4CF6E9-F80E-4D66-A2D6-C919FF53B8A7}" type="pres">
      <dgm:prSet presAssocID="{DBFF307D-D83C-46DA-9834-93C41CFFD7E9}" presName="connectorText" presStyleLbl="sibTrans2D1" presStyleIdx="0" presStyleCnt="4"/>
      <dgm:spPr/>
      <dgm:t>
        <a:bodyPr/>
        <a:lstStyle/>
        <a:p>
          <a:endParaRPr lang="ru-RU"/>
        </a:p>
      </dgm:t>
    </dgm:pt>
    <dgm:pt modelId="{DF5CBFC7-3DE9-4730-A24D-534E000B70BF}" type="pres">
      <dgm:prSet presAssocID="{D0BFB2D2-F26D-4117-8461-D8165ADDAAB3}" presName="node" presStyleLbl="node1" presStyleIdx="1" presStyleCnt="4" custScaleX="196105">
        <dgm:presLayoutVars>
          <dgm:bulletEnabled val="1"/>
        </dgm:presLayoutVars>
      </dgm:prSet>
      <dgm:spPr/>
      <dgm:t>
        <a:bodyPr/>
        <a:lstStyle/>
        <a:p>
          <a:endParaRPr lang="ru-RU"/>
        </a:p>
      </dgm:t>
    </dgm:pt>
    <dgm:pt modelId="{27673AFB-C38D-4E22-9C77-5087098FF235}" type="pres">
      <dgm:prSet presAssocID="{6291B0F3-9934-4694-837E-ECFD45BE8CB9}" presName="sibTrans" presStyleLbl="sibTrans2D1" presStyleIdx="1" presStyleCnt="4"/>
      <dgm:spPr/>
      <dgm:t>
        <a:bodyPr/>
        <a:lstStyle/>
        <a:p>
          <a:endParaRPr lang="ru-RU"/>
        </a:p>
      </dgm:t>
    </dgm:pt>
    <dgm:pt modelId="{A4B1A41E-2993-4700-A854-A5580EC6A7C4}" type="pres">
      <dgm:prSet presAssocID="{6291B0F3-9934-4694-837E-ECFD45BE8CB9}" presName="connectorText" presStyleLbl="sibTrans2D1" presStyleIdx="1" presStyleCnt="4"/>
      <dgm:spPr/>
      <dgm:t>
        <a:bodyPr/>
        <a:lstStyle/>
        <a:p>
          <a:endParaRPr lang="ru-RU"/>
        </a:p>
      </dgm:t>
    </dgm:pt>
    <dgm:pt modelId="{C667E200-E7EB-4E4F-8288-14720E1F1BB4}" type="pres">
      <dgm:prSet presAssocID="{D03918FD-F631-47A1-9226-4EA8FDF9A2B8}" presName="node" presStyleLbl="node1" presStyleIdx="2" presStyleCnt="4" custScaleX="205838">
        <dgm:presLayoutVars>
          <dgm:bulletEnabled val="1"/>
        </dgm:presLayoutVars>
      </dgm:prSet>
      <dgm:spPr/>
      <dgm:t>
        <a:bodyPr/>
        <a:lstStyle/>
        <a:p>
          <a:endParaRPr lang="ru-RU"/>
        </a:p>
      </dgm:t>
    </dgm:pt>
    <dgm:pt modelId="{70D19160-EB27-4556-B8DC-F14365184678}" type="pres">
      <dgm:prSet presAssocID="{109574C0-A3B6-4367-B9EA-2A88C6ABD366}" presName="sibTrans" presStyleLbl="sibTrans2D1" presStyleIdx="2" presStyleCnt="4"/>
      <dgm:spPr/>
      <dgm:t>
        <a:bodyPr/>
        <a:lstStyle/>
        <a:p>
          <a:endParaRPr lang="ru-RU"/>
        </a:p>
      </dgm:t>
    </dgm:pt>
    <dgm:pt modelId="{FE9A4D72-B70C-49CA-B60C-74A1E5B1E3AA}" type="pres">
      <dgm:prSet presAssocID="{109574C0-A3B6-4367-B9EA-2A88C6ABD366}" presName="connectorText" presStyleLbl="sibTrans2D1" presStyleIdx="2" presStyleCnt="4"/>
      <dgm:spPr/>
      <dgm:t>
        <a:bodyPr/>
        <a:lstStyle/>
        <a:p>
          <a:endParaRPr lang="ru-RU"/>
        </a:p>
      </dgm:t>
    </dgm:pt>
    <dgm:pt modelId="{B5C68F12-EAB2-4727-A468-4813424A393E}" type="pres">
      <dgm:prSet presAssocID="{3E1F9FEF-92AA-4C37-AF3F-EE7AA1FC0739}" presName="node" presStyleLbl="node1" presStyleIdx="3" presStyleCnt="4" custScaleX="196210">
        <dgm:presLayoutVars>
          <dgm:bulletEnabled val="1"/>
        </dgm:presLayoutVars>
      </dgm:prSet>
      <dgm:spPr/>
      <dgm:t>
        <a:bodyPr/>
        <a:lstStyle/>
        <a:p>
          <a:endParaRPr lang="ru-RU"/>
        </a:p>
      </dgm:t>
    </dgm:pt>
    <dgm:pt modelId="{F482004E-6677-47C0-B89B-91A361791A58}" type="pres">
      <dgm:prSet presAssocID="{DB5C5062-91EA-4046-8ADD-360051A10DF2}" presName="sibTrans" presStyleLbl="sibTrans2D1" presStyleIdx="3" presStyleCnt="4"/>
      <dgm:spPr/>
      <dgm:t>
        <a:bodyPr/>
        <a:lstStyle/>
        <a:p>
          <a:endParaRPr lang="ru-RU"/>
        </a:p>
      </dgm:t>
    </dgm:pt>
    <dgm:pt modelId="{5E285D9B-52B2-45BE-9354-490040704B8C}" type="pres">
      <dgm:prSet presAssocID="{DB5C5062-91EA-4046-8ADD-360051A10DF2}" presName="connectorText" presStyleLbl="sibTrans2D1" presStyleIdx="3" presStyleCnt="4"/>
      <dgm:spPr/>
      <dgm:t>
        <a:bodyPr/>
        <a:lstStyle/>
        <a:p>
          <a:endParaRPr lang="ru-RU"/>
        </a:p>
      </dgm:t>
    </dgm:pt>
  </dgm:ptLst>
  <dgm:cxnLst>
    <dgm:cxn modelId="{28BA95DD-87E8-45AF-83BD-844D07278714}" srcId="{AF8FCADB-3404-4BB3-ADAA-2382E9BEBBFB}" destId="{D0BFB2D2-F26D-4117-8461-D8165ADDAAB3}" srcOrd="1" destOrd="0" parTransId="{AAF77CC2-018A-49C0-A527-BCB328F1454B}" sibTransId="{6291B0F3-9934-4694-837E-ECFD45BE8CB9}"/>
    <dgm:cxn modelId="{47168DB0-6A18-4CFA-A2C2-C90184E3CEC3}" type="presOf" srcId="{56EB0575-3881-4D64-8D3E-4FC0F86B34AB}" destId="{946A78FD-D76B-4E2B-93FA-627267A189A4}" srcOrd="0" destOrd="0" presId="urn:microsoft.com/office/officeart/2005/8/layout/cycle2"/>
    <dgm:cxn modelId="{198CA3FA-3C69-4F14-9F6A-CB3EA12B1B46}" type="presOf" srcId="{D0BFB2D2-F26D-4117-8461-D8165ADDAAB3}" destId="{DF5CBFC7-3DE9-4730-A24D-534E000B70BF}" srcOrd="0" destOrd="0" presId="urn:microsoft.com/office/officeart/2005/8/layout/cycle2"/>
    <dgm:cxn modelId="{963160BF-0EBB-4375-9615-ABAB6B909F76}" type="presOf" srcId="{3E1F9FEF-92AA-4C37-AF3F-EE7AA1FC0739}" destId="{B5C68F12-EAB2-4727-A468-4813424A393E}" srcOrd="0" destOrd="0" presId="urn:microsoft.com/office/officeart/2005/8/layout/cycle2"/>
    <dgm:cxn modelId="{A01E666F-BE63-43E4-BDA8-8B6A4FB907B6}" type="presOf" srcId="{DBFF307D-D83C-46DA-9834-93C41CFFD7E9}" destId="{DBF56F62-2298-4D99-B4C9-C3331FA2D726}" srcOrd="0" destOrd="0" presId="urn:microsoft.com/office/officeart/2005/8/layout/cycle2"/>
    <dgm:cxn modelId="{76E756EF-C688-40AC-8B90-69F1C797CDCC}" srcId="{AF8FCADB-3404-4BB3-ADAA-2382E9BEBBFB}" destId="{D03918FD-F631-47A1-9226-4EA8FDF9A2B8}" srcOrd="2" destOrd="0" parTransId="{571901EC-EAA7-4F3D-99FB-22607687B2B7}" sibTransId="{109574C0-A3B6-4367-B9EA-2A88C6ABD366}"/>
    <dgm:cxn modelId="{A1D0AEEA-741A-441D-B952-BD8566AD7271}" type="presOf" srcId="{DB5C5062-91EA-4046-8ADD-360051A10DF2}" destId="{5E285D9B-52B2-45BE-9354-490040704B8C}" srcOrd="1" destOrd="0" presId="urn:microsoft.com/office/officeart/2005/8/layout/cycle2"/>
    <dgm:cxn modelId="{6A00D57B-4485-4761-9B5B-9F703B698D53}" type="presOf" srcId="{109574C0-A3B6-4367-B9EA-2A88C6ABD366}" destId="{70D19160-EB27-4556-B8DC-F14365184678}" srcOrd="0" destOrd="0" presId="urn:microsoft.com/office/officeart/2005/8/layout/cycle2"/>
    <dgm:cxn modelId="{2FC28AD4-E420-4C28-89DD-369CDED771DB}" type="presOf" srcId="{D03918FD-F631-47A1-9226-4EA8FDF9A2B8}" destId="{C667E200-E7EB-4E4F-8288-14720E1F1BB4}" srcOrd="0" destOrd="0" presId="urn:microsoft.com/office/officeart/2005/8/layout/cycle2"/>
    <dgm:cxn modelId="{736DE360-052B-469E-B434-6D13534F1EA0}" type="presOf" srcId="{DBFF307D-D83C-46DA-9834-93C41CFFD7E9}" destId="{1A4CF6E9-F80E-4D66-A2D6-C919FF53B8A7}" srcOrd="1" destOrd="0" presId="urn:microsoft.com/office/officeart/2005/8/layout/cycle2"/>
    <dgm:cxn modelId="{DA127B19-7EEB-4D12-ABD7-49E4FB1FED4C}" type="presOf" srcId="{AF8FCADB-3404-4BB3-ADAA-2382E9BEBBFB}" destId="{9E295089-E18B-4617-AADC-673B085D8BE8}" srcOrd="0" destOrd="0" presId="urn:microsoft.com/office/officeart/2005/8/layout/cycle2"/>
    <dgm:cxn modelId="{30F47E01-7780-4B41-99CC-70CAEAF2C41A}" type="presOf" srcId="{6291B0F3-9934-4694-837E-ECFD45BE8CB9}" destId="{A4B1A41E-2993-4700-A854-A5580EC6A7C4}" srcOrd="1" destOrd="0" presId="urn:microsoft.com/office/officeart/2005/8/layout/cycle2"/>
    <dgm:cxn modelId="{15BAA1E2-CE06-4380-87AB-27B75BA1CEF3}" srcId="{AF8FCADB-3404-4BB3-ADAA-2382E9BEBBFB}" destId="{56EB0575-3881-4D64-8D3E-4FC0F86B34AB}" srcOrd="0" destOrd="0" parTransId="{CCAA55CE-DED7-43B0-9DB4-506706CDCDD1}" sibTransId="{DBFF307D-D83C-46DA-9834-93C41CFFD7E9}"/>
    <dgm:cxn modelId="{07D4D007-5F65-4181-9A03-2576DB5938FE}" type="presOf" srcId="{DB5C5062-91EA-4046-8ADD-360051A10DF2}" destId="{F482004E-6677-47C0-B89B-91A361791A58}" srcOrd="0" destOrd="0" presId="urn:microsoft.com/office/officeart/2005/8/layout/cycle2"/>
    <dgm:cxn modelId="{A78E7D70-36BD-49C8-B37C-01D3099B9049}" type="presOf" srcId="{109574C0-A3B6-4367-B9EA-2A88C6ABD366}" destId="{FE9A4D72-B70C-49CA-B60C-74A1E5B1E3AA}" srcOrd="1" destOrd="0" presId="urn:microsoft.com/office/officeart/2005/8/layout/cycle2"/>
    <dgm:cxn modelId="{7EBD2F84-D82F-4F9F-9E39-7FAA31413DC3}" type="presOf" srcId="{6291B0F3-9934-4694-837E-ECFD45BE8CB9}" destId="{27673AFB-C38D-4E22-9C77-5087098FF235}" srcOrd="0" destOrd="0" presId="urn:microsoft.com/office/officeart/2005/8/layout/cycle2"/>
    <dgm:cxn modelId="{AE3B7354-D00A-48FA-A459-0CC5CD6F201E}" srcId="{AF8FCADB-3404-4BB3-ADAA-2382E9BEBBFB}" destId="{3E1F9FEF-92AA-4C37-AF3F-EE7AA1FC0739}" srcOrd="3" destOrd="0" parTransId="{D69167CE-83C7-4C4B-A988-6B483FFBD4BD}" sibTransId="{DB5C5062-91EA-4046-8ADD-360051A10DF2}"/>
    <dgm:cxn modelId="{326F183A-047B-4FB9-8C0E-108D0B17846B}" type="presParOf" srcId="{9E295089-E18B-4617-AADC-673B085D8BE8}" destId="{946A78FD-D76B-4E2B-93FA-627267A189A4}" srcOrd="0" destOrd="0" presId="urn:microsoft.com/office/officeart/2005/8/layout/cycle2"/>
    <dgm:cxn modelId="{8563F0A8-F5EC-4A00-885B-2159D6147906}" type="presParOf" srcId="{9E295089-E18B-4617-AADC-673B085D8BE8}" destId="{DBF56F62-2298-4D99-B4C9-C3331FA2D726}" srcOrd="1" destOrd="0" presId="urn:microsoft.com/office/officeart/2005/8/layout/cycle2"/>
    <dgm:cxn modelId="{0EBD557E-8BF6-4165-AF32-FA02DB87C7CE}" type="presParOf" srcId="{DBF56F62-2298-4D99-B4C9-C3331FA2D726}" destId="{1A4CF6E9-F80E-4D66-A2D6-C919FF53B8A7}" srcOrd="0" destOrd="0" presId="urn:microsoft.com/office/officeart/2005/8/layout/cycle2"/>
    <dgm:cxn modelId="{837B50D3-4E32-4B63-B8FD-2D68C91A359A}" type="presParOf" srcId="{9E295089-E18B-4617-AADC-673B085D8BE8}" destId="{DF5CBFC7-3DE9-4730-A24D-534E000B70BF}" srcOrd="2" destOrd="0" presId="urn:microsoft.com/office/officeart/2005/8/layout/cycle2"/>
    <dgm:cxn modelId="{982BE5FD-0937-496D-A19E-7470BB3A4F03}" type="presParOf" srcId="{9E295089-E18B-4617-AADC-673B085D8BE8}" destId="{27673AFB-C38D-4E22-9C77-5087098FF235}" srcOrd="3" destOrd="0" presId="urn:microsoft.com/office/officeart/2005/8/layout/cycle2"/>
    <dgm:cxn modelId="{B5D4A7FC-80F8-4F1F-8550-32AC30846185}" type="presParOf" srcId="{27673AFB-C38D-4E22-9C77-5087098FF235}" destId="{A4B1A41E-2993-4700-A854-A5580EC6A7C4}" srcOrd="0" destOrd="0" presId="urn:microsoft.com/office/officeart/2005/8/layout/cycle2"/>
    <dgm:cxn modelId="{728DA29C-4BB9-4D10-8EC8-1A9FBD8C468A}" type="presParOf" srcId="{9E295089-E18B-4617-AADC-673B085D8BE8}" destId="{C667E200-E7EB-4E4F-8288-14720E1F1BB4}" srcOrd="4" destOrd="0" presId="urn:microsoft.com/office/officeart/2005/8/layout/cycle2"/>
    <dgm:cxn modelId="{D9BA7E5A-ABAD-41C9-B86A-DA41FBA70D35}" type="presParOf" srcId="{9E295089-E18B-4617-AADC-673B085D8BE8}" destId="{70D19160-EB27-4556-B8DC-F14365184678}" srcOrd="5" destOrd="0" presId="urn:microsoft.com/office/officeart/2005/8/layout/cycle2"/>
    <dgm:cxn modelId="{55A3C8CA-3883-4A64-B035-7EB4E348CB20}" type="presParOf" srcId="{70D19160-EB27-4556-B8DC-F14365184678}" destId="{FE9A4D72-B70C-49CA-B60C-74A1E5B1E3AA}" srcOrd="0" destOrd="0" presId="urn:microsoft.com/office/officeart/2005/8/layout/cycle2"/>
    <dgm:cxn modelId="{7A6005D9-A1C5-487F-AEC6-F6597F14B418}" type="presParOf" srcId="{9E295089-E18B-4617-AADC-673B085D8BE8}" destId="{B5C68F12-EAB2-4727-A468-4813424A393E}" srcOrd="6" destOrd="0" presId="urn:microsoft.com/office/officeart/2005/8/layout/cycle2"/>
    <dgm:cxn modelId="{852338F2-355F-4AD4-8B50-90EEBECD5F5B}" type="presParOf" srcId="{9E295089-E18B-4617-AADC-673B085D8BE8}" destId="{F482004E-6677-47C0-B89B-91A361791A58}" srcOrd="7" destOrd="0" presId="urn:microsoft.com/office/officeart/2005/8/layout/cycle2"/>
    <dgm:cxn modelId="{DF97165A-A39C-45B7-BBEA-85AD0BED9C90}" type="presParOf" srcId="{F482004E-6677-47C0-B89B-91A361791A58}" destId="{5E285D9B-52B2-45BE-9354-490040704B8C}"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6A78FD-D76B-4E2B-93FA-627267A189A4}">
      <dsp:nvSpPr>
        <dsp:cNvPr id="0" name=""/>
        <dsp:cNvSpPr/>
      </dsp:nvSpPr>
      <dsp:spPr>
        <a:xfrm>
          <a:off x="2376706" y="73"/>
          <a:ext cx="3322723" cy="17073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bg1"/>
              </a:solidFill>
              <a:latin typeface="+mn-lt"/>
              <a:cs typeface="Times New Roman" pitchFamily="18" charset="0"/>
            </a:rPr>
            <a:t>Движений</a:t>
          </a:r>
          <a:endParaRPr lang="ru-RU" sz="3200" b="1" kern="1200" dirty="0">
            <a:solidFill>
              <a:schemeClr val="bg1"/>
            </a:solidFill>
            <a:latin typeface="+mn-lt"/>
            <a:cs typeface="Times New Roman" pitchFamily="18" charset="0"/>
          </a:endParaRPr>
        </a:p>
      </dsp:txBody>
      <dsp:txXfrm>
        <a:off x="2376706" y="73"/>
        <a:ext cx="3322723" cy="1707313"/>
      </dsp:txXfrm>
    </dsp:sp>
    <dsp:sp modelId="{DBF56F62-2298-4D99-B4C9-C3331FA2D726}">
      <dsp:nvSpPr>
        <dsp:cNvPr id="0" name=""/>
        <dsp:cNvSpPr/>
      </dsp:nvSpPr>
      <dsp:spPr>
        <a:xfrm rot="2700000">
          <a:off x="4829489" y="1466290"/>
          <a:ext cx="218495" cy="5762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rot="2700000">
        <a:off x="4829489" y="1466290"/>
        <a:ext cx="218495" cy="576218"/>
      </dsp:txXfrm>
    </dsp:sp>
    <dsp:sp modelId="{DF5CBFC7-3DE9-4730-A24D-534E000B70BF}">
      <dsp:nvSpPr>
        <dsp:cNvPr id="0" name=""/>
        <dsp:cNvSpPr/>
      </dsp:nvSpPr>
      <dsp:spPr>
        <a:xfrm>
          <a:off x="4175289" y="1811358"/>
          <a:ext cx="3348127" cy="170731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bg1"/>
              </a:solidFill>
            </a:rPr>
            <a:t>Эмоций</a:t>
          </a:r>
          <a:endParaRPr lang="ru-RU" sz="3200" b="1" kern="1200" dirty="0">
            <a:solidFill>
              <a:schemeClr val="bg1"/>
            </a:solidFill>
          </a:endParaRPr>
        </a:p>
      </dsp:txBody>
      <dsp:txXfrm>
        <a:off x="4175289" y="1811358"/>
        <a:ext cx="3348127" cy="1707313"/>
      </dsp:txXfrm>
    </dsp:sp>
    <dsp:sp modelId="{27673AFB-C38D-4E22-9C77-5087098FF235}">
      <dsp:nvSpPr>
        <dsp:cNvPr id="0" name=""/>
        <dsp:cNvSpPr/>
      </dsp:nvSpPr>
      <dsp:spPr>
        <a:xfrm rot="8100000">
          <a:off x="4845587" y="3274629"/>
          <a:ext cx="212084" cy="5762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rot="8100000">
        <a:off x="4845587" y="3274629"/>
        <a:ext cx="212084" cy="576218"/>
      </dsp:txXfrm>
    </dsp:sp>
    <dsp:sp modelId="{C667E200-E7EB-4E4F-8288-14720E1F1BB4}">
      <dsp:nvSpPr>
        <dsp:cNvPr id="0" name=""/>
        <dsp:cNvSpPr/>
      </dsp:nvSpPr>
      <dsp:spPr>
        <a:xfrm>
          <a:off x="2280917" y="3622643"/>
          <a:ext cx="3514300" cy="17073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bg1"/>
              </a:solidFill>
            </a:rPr>
            <a:t>Общения</a:t>
          </a:r>
          <a:endParaRPr lang="ru-RU" sz="3200" b="1" kern="1200" dirty="0">
            <a:solidFill>
              <a:schemeClr val="bg1"/>
            </a:solidFill>
          </a:endParaRPr>
        </a:p>
      </dsp:txBody>
      <dsp:txXfrm>
        <a:off x="2280917" y="3622643"/>
        <a:ext cx="3514300" cy="1707313"/>
      </dsp:txXfrm>
    </dsp:sp>
    <dsp:sp modelId="{70D19160-EB27-4556-B8DC-F14365184678}">
      <dsp:nvSpPr>
        <dsp:cNvPr id="0" name=""/>
        <dsp:cNvSpPr/>
      </dsp:nvSpPr>
      <dsp:spPr>
        <a:xfrm rot="13500000">
          <a:off x="3027024" y="3283158"/>
          <a:ext cx="212021" cy="5762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rot="13500000">
        <a:off x="3027024" y="3283158"/>
        <a:ext cx="212021" cy="576218"/>
      </dsp:txXfrm>
    </dsp:sp>
    <dsp:sp modelId="{B5C68F12-EAB2-4727-A468-4813424A393E}">
      <dsp:nvSpPr>
        <dsp:cNvPr id="0" name=""/>
        <dsp:cNvSpPr/>
      </dsp:nvSpPr>
      <dsp:spPr>
        <a:xfrm>
          <a:off x="551822" y="1811358"/>
          <a:ext cx="3349920" cy="170731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b="1" kern="1200" dirty="0" smtClean="0">
              <a:solidFill>
                <a:schemeClr val="bg1"/>
              </a:solidFill>
            </a:rPr>
            <a:t>Поведения</a:t>
          </a:r>
          <a:endParaRPr lang="ru-RU" sz="3200" b="1" kern="1200" dirty="0">
            <a:solidFill>
              <a:schemeClr val="bg1"/>
            </a:solidFill>
          </a:endParaRPr>
        </a:p>
      </dsp:txBody>
      <dsp:txXfrm>
        <a:off x="551822" y="1811358"/>
        <a:ext cx="3349920" cy="1707313"/>
      </dsp:txXfrm>
    </dsp:sp>
    <dsp:sp modelId="{F482004E-6677-47C0-B89B-91A361791A58}">
      <dsp:nvSpPr>
        <dsp:cNvPr id="0" name=""/>
        <dsp:cNvSpPr/>
      </dsp:nvSpPr>
      <dsp:spPr>
        <a:xfrm rot="18900000">
          <a:off x="3019481" y="1474992"/>
          <a:ext cx="218432" cy="57621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rot="18900000">
        <a:off x="3019481" y="1474992"/>
        <a:ext cx="218432" cy="57621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25A2B22-8771-462B-A3DE-41D2D0D7254F}" type="datetimeFigureOut">
              <a:rPr lang="ru-RU" smtClean="0"/>
              <a:pPr/>
              <a:t>01.04.2015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DCD4C77-F129-474D-A75C-F2F65B85EFEC}"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5A2B22-8771-462B-A3DE-41D2D0D7254F}" type="datetimeFigureOut">
              <a:rPr lang="ru-RU" smtClean="0"/>
              <a:pPr/>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CD4C77-F129-474D-A75C-F2F65B85EFEC}"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25A2B22-8771-462B-A3DE-41D2D0D7254F}" type="datetimeFigureOut">
              <a:rPr lang="ru-RU" smtClean="0"/>
              <a:pPr/>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CD4C77-F129-474D-A75C-F2F65B85EFEC}"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25A2B22-8771-462B-A3DE-41D2D0D7254F}" type="datetimeFigureOut">
              <a:rPr lang="ru-RU" smtClean="0"/>
              <a:pPr/>
              <a:t>01.04.2015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8DCD4C77-F129-474D-A75C-F2F65B85EFEC}"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25A2B22-8771-462B-A3DE-41D2D0D7254F}" type="datetimeFigureOut">
              <a:rPr lang="ru-RU" smtClean="0"/>
              <a:pPr/>
              <a:t>01.04.2015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8DCD4C77-F129-474D-A75C-F2F65B85EFEC}"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25A2B22-8771-462B-A3DE-41D2D0D7254F}" type="datetimeFigureOut">
              <a:rPr lang="ru-RU" smtClean="0"/>
              <a:pPr/>
              <a:t>01.04.2015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8DCD4C77-F129-474D-A75C-F2F65B85EFEC}"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25A2B22-8771-462B-A3DE-41D2D0D7254F}" type="datetimeFigureOut">
              <a:rPr lang="ru-RU" smtClean="0"/>
              <a:pPr/>
              <a:t>01.04.2015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8DCD4C77-F129-474D-A75C-F2F65B85EF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25A2B22-8771-462B-A3DE-41D2D0D7254F}" type="datetimeFigureOut">
              <a:rPr lang="ru-RU" smtClean="0"/>
              <a:pPr/>
              <a:t>01.04.2015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CD4C77-F129-474D-A75C-F2F65B85EFEC}"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25A2B22-8771-462B-A3DE-41D2D0D7254F}" type="datetimeFigureOut">
              <a:rPr lang="ru-RU" smtClean="0"/>
              <a:pPr/>
              <a:t>01.04.2015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8DCD4C77-F129-474D-A75C-F2F65B85EFEC}"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25A2B22-8771-462B-A3DE-41D2D0D7254F}" type="datetimeFigureOut">
              <a:rPr lang="ru-RU" smtClean="0"/>
              <a:pPr/>
              <a:t>01.04.2015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8DCD4C77-F129-474D-A75C-F2F65B85EF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25A2B22-8771-462B-A3DE-41D2D0D7254F}" type="datetimeFigureOut">
              <a:rPr lang="ru-RU" smtClean="0"/>
              <a:pPr/>
              <a:t>01.04.2015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8DCD4C77-F129-474D-A75C-F2F65B85EF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25A2B22-8771-462B-A3DE-41D2D0D7254F}" type="datetimeFigureOut">
              <a:rPr lang="ru-RU" smtClean="0"/>
              <a:pPr/>
              <a:t>01.04.2015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DCD4C77-F129-474D-A75C-F2F65B85EFE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7494"/>
            <a:ext cx="9144000" cy="1399032"/>
          </a:xfrm>
        </p:spPr>
        <p:txBody>
          <a:bodyPr>
            <a:normAutofit/>
          </a:bodyPr>
          <a:lstStyle/>
          <a:p>
            <a:pPr algn="ctr"/>
            <a:r>
              <a:rPr lang="ru-RU" sz="3200" b="1" dirty="0" smtClean="0">
                <a:solidFill>
                  <a:schemeClr val="tx1"/>
                </a:solidFill>
                <a:latin typeface="Monotype Corsiva" pitchFamily="66" charset="0"/>
                <a:cs typeface="Times New Roman" pitchFamily="18" charset="0"/>
              </a:rPr>
              <a:t>МБДОУ «Ромодановский детский сад комбинированного вида»</a:t>
            </a:r>
            <a:endParaRPr lang="ru-RU" sz="3200" b="1" dirty="0">
              <a:solidFill>
                <a:schemeClr val="tx1"/>
              </a:solidFill>
              <a:latin typeface="Monotype Corsiva" pitchFamily="66" charset="0"/>
              <a:cs typeface="Times New Roman" pitchFamily="18" charset="0"/>
            </a:endParaRPr>
          </a:p>
        </p:txBody>
      </p:sp>
      <p:sp>
        <p:nvSpPr>
          <p:cNvPr id="3" name="Содержимое 2"/>
          <p:cNvSpPr>
            <a:spLocks noGrp="1"/>
          </p:cNvSpPr>
          <p:nvPr>
            <p:ph idx="1"/>
          </p:nvPr>
        </p:nvSpPr>
        <p:spPr/>
        <p:txBody>
          <a:bodyPr>
            <a:normAutofit lnSpcReduction="10000"/>
          </a:bodyPr>
          <a:lstStyle/>
          <a:p>
            <a:pPr marL="0" indent="536575" algn="ctr">
              <a:buNone/>
            </a:pPr>
            <a:r>
              <a:rPr lang="ru-RU" dirty="0" smtClean="0">
                <a:solidFill>
                  <a:srgbClr val="FFFF00"/>
                </a:solidFill>
                <a:latin typeface="Monotype Corsiva" pitchFamily="66" charset="0"/>
              </a:rPr>
              <a:t>Тема : «Психогимнастика как средство развития и формирования эмоционального благополучия дошкольника»</a:t>
            </a:r>
          </a:p>
          <a:p>
            <a:pPr marL="0" indent="536575" algn="ctr">
              <a:buNone/>
            </a:pPr>
            <a:endParaRPr lang="ru-RU" dirty="0" smtClean="0">
              <a:solidFill>
                <a:srgbClr val="FFFF00"/>
              </a:solidFill>
              <a:latin typeface="Monotype Corsiva" pitchFamily="66" charset="0"/>
            </a:endParaRPr>
          </a:p>
          <a:p>
            <a:pPr marL="0" indent="536575" algn="r">
              <a:buNone/>
            </a:pPr>
            <a:r>
              <a:rPr lang="ru-RU" dirty="0" smtClean="0">
                <a:latin typeface="Monotype Corsiva" pitchFamily="66" charset="0"/>
              </a:rPr>
              <a:t>Подготовила: воспитатель</a:t>
            </a:r>
          </a:p>
          <a:p>
            <a:pPr marL="0" indent="536575" algn="r">
              <a:buNone/>
            </a:pPr>
            <a:r>
              <a:rPr lang="ru-RU" dirty="0" smtClean="0">
                <a:latin typeface="Monotype Corsiva" pitchFamily="66" charset="0"/>
              </a:rPr>
              <a:t>Иванкова К. В. </a:t>
            </a:r>
          </a:p>
          <a:p>
            <a:pPr marL="0" indent="536575" algn="r">
              <a:buNone/>
            </a:pPr>
            <a:endParaRPr lang="ru-RU" dirty="0" smtClean="0">
              <a:latin typeface="Monotype Corsiva" pitchFamily="66" charset="0"/>
            </a:endParaRPr>
          </a:p>
          <a:p>
            <a:pPr marL="0" indent="536575" algn="r">
              <a:buNone/>
            </a:pPr>
            <a:endParaRPr lang="ru-RU" dirty="0" smtClean="0">
              <a:latin typeface="Monotype Corsiva" pitchFamily="66" charset="0"/>
            </a:endParaRPr>
          </a:p>
          <a:p>
            <a:pPr marL="0" indent="536575" algn="ctr">
              <a:buNone/>
            </a:pPr>
            <a:r>
              <a:rPr lang="ru-RU" dirty="0" smtClean="0">
                <a:latin typeface="Monotype Corsiva" pitchFamily="66" charset="0"/>
              </a:rPr>
              <a:t>Ромоданово 2015 г.</a:t>
            </a:r>
            <a:endParaRPr lang="ru-RU" dirty="0">
              <a:latin typeface="Monotype Corsiva" pitchFamily="66" charset="0"/>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FF00"/>
                </a:solidFill>
                <a:latin typeface="Monotype Corsiva" pitchFamily="66" charset="0"/>
              </a:rPr>
              <a:t>Пример игр для занятий психогимнастикой:</a:t>
            </a:r>
            <a:endParaRPr lang="ru-RU" b="1" dirty="0">
              <a:solidFill>
                <a:srgbClr val="FFFF00"/>
              </a:solidFill>
              <a:latin typeface="Monotype Corsiva" pitchFamily="66" charset="0"/>
            </a:endParaRPr>
          </a:p>
        </p:txBody>
      </p:sp>
      <p:sp>
        <p:nvSpPr>
          <p:cNvPr id="3" name="Содержимое 2"/>
          <p:cNvSpPr>
            <a:spLocks noGrp="1"/>
          </p:cNvSpPr>
          <p:nvPr>
            <p:ph idx="1"/>
          </p:nvPr>
        </p:nvSpPr>
        <p:spPr/>
        <p:style>
          <a:lnRef idx="1">
            <a:schemeClr val="dk1"/>
          </a:lnRef>
          <a:fillRef idx="3">
            <a:schemeClr val="dk1"/>
          </a:fillRef>
          <a:effectRef idx="2">
            <a:schemeClr val="dk1"/>
          </a:effectRef>
          <a:fontRef idx="minor">
            <a:schemeClr val="lt1"/>
          </a:fontRef>
        </p:style>
        <p:txBody>
          <a:bodyPr>
            <a:normAutofit lnSpcReduction="10000"/>
          </a:bodyPr>
          <a:lstStyle/>
          <a:p>
            <a:pPr>
              <a:buFont typeface="Wingdings" pitchFamily="2" charset="2"/>
              <a:buChar char="Ø"/>
            </a:pPr>
            <a:r>
              <a:rPr lang="ru-RU" b="1" dirty="0" smtClean="0">
                <a:solidFill>
                  <a:srgbClr val="FFFF00"/>
                </a:solidFill>
                <a:latin typeface="Monotype Corsiva" pitchFamily="66" charset="0"/>
              </a:rPr>
              <a:t>Для детей:</a:t>
            </a:r>
          </a:p>
          <a:p>
            <a:pPr>
              <a:buFont typeface="Wingdings" pitchFamily="2" charset="2"/>
              <a:buChar char="Ø"/>
            </a:pPr>
            <a:r>
              <a:rPr lang="ru-RU" b="1" dirty="0" smtClean="0">
                <a:latin typeface="Monotype Corsiva" pitchFamily="66" charset="0"/>
                <a:hlinkClick r:id="rId2" action="ppaction://hlinksldjump"/>
              </a:rPr>
              <a:t>Игра «Облака»</a:t>
            </a:r>
            <a:endParaRPr lang="ru-RU" b="1" dirty="0" smtClean="0">
              <a:latin typeface="Monotype Corsiva" pitchFamily="66" charset="0"/>
            </a:endParaRPr>
          </a:p>
          <a:p>
            <a:pPr>
              <a:buFont typeface="Wingdings" pitchFamily="2" charset="2"/>
              <a:buChar char="Ø"/>
            </a:pPr>
            <a:r>
              <a:rPr lang="ru-RU" b="1" dirty="0" smtClean="0">
                <a:latin typeface="Monotype Corsiva" pitchFamily="66" charset="0"/>
                <a:hlinkClick r:id="rId3" action="ppaction://hlinksldjump"/>
              </a:rPr>
              <a:t>Игра «Садовник»</a:t>
            </a:r>
            <a:endParaRPr lang="ru-RU" b="1" dirty="0" smtClean="0">
              <a:latin typeface="Monotype Corsiva" pitchFamily="66" charset="0"/>
            </a:endParaRPr>
          </a:p>
          <a:p>
            <a:pPr>
              <a:buFont typeface="Wingdings" pitchFamily="2" charset="2"/>
              <a:buChar char="Ø"/>
            </a:pPr>
            <a:r>
              <a:rPr lang="ru-RU" b="1" dirty="0" smtClean="0">
                <a:latin typeface="Monotype Corsiva" pitchFamily="66" charset="0"/>
                <a:hlinkClick r:id="rId4" action="ppaction://hlinksldjump"/>
              </a:rPr>
              <a:t>Игра «Насос и мяч»</a:t>
            </a:r>
            <a:endParaRPr lang="ru-RU" b="1" dirty="0" smtClean="0">
              <a:latin typeface="Monotype Corsiva" pitchFamily="66" charset="0"/>
            </a:endParaRPr>
          </a:p>
          <a:p>
            <a:pPr>
              <a:buFont typeface="Wingdings" pitchFamily="2" charset="2"/>
              <a:buChar char="Ø"/>
            </a:pPr>
            <a:endParaRPr lang="ru-RU" b="1" dirty="0" smtClean="0">
              <a:latin typeface="Monotype Corsiva" pitchFamily="66" charset="0"/>
            </a:endParaRPr>
          </a:p>
          <a:p>
            <a:pPr>
              <a:buFont typeface="Wingdings" pitchFamily="2" charset="2"/>
              <a:buChar char="Ø"/>
            </a:pPr>
            <a:r>
              <a:rPr lang="ru-RU" b="1" dirty="0" smtClean="0">
                <a:solidFill>
                  <a:srgbClr val="FFFF00"/>
                </a:solidFill>
                <a:latin typeface="Monotype Corsiva" pitchFamily="66" charset="0"/>
              </a:rPr>
              <a:t>Для взрослых:</a:t>
            </a:r>
          </a:p>
          <a:p>
            <a:pPr>
              <a:buFont typeface="Wingdings" pitchFamily="2" charset="2"/>
              <a:buChar char="Ø"/>
            </a:pPr>
            <a:r>
              <a:rPr lang="ru-RU" b="1" dirty="0" smtClean="0">
                <a:latin typeface="Monotype Corsiva" pitchFamily="66" charset="0"/>
                <a:hlinkClick r:id="rId5" action="ppaction://hlinksldjump"/>
              </a:rPr>
              <a:t>Расстановки по Берту Хеллингеру « Моя семья»</a:t>
            </a:r>
            <a:endParaRPr lang="ru-RU" b="1" dirty="0" smtClean="0">
              <a:latin typeface="Monotype Corsiva" pitchFamily="66" charset="0"/>
            </a:endParaRPr>
          </a:p>
          <a:p>
            <a:pPr>
              <a:buFont typeface="Wingdings" pitchFamily="2" charset="2"/>
              <a:buChar char="Ø"/>
            </a:pPr>
            <a:r>
              <a:rPr lang="ru-RU" b="1" dirty="0" smtClean="0">
                <a:latin typeface="Monotype Corsiva" pitchFamily="66" charset="0"/>
                <a:hlinkClick r:id="rId6" action="ppaction://hlinksldjump"/>
              </a:rPr>
              <a:t>«Перекрестные движения»</a:t>
            </a:r>
            <a:endParaRPr lang="ru-RU" b="1" dirty="0" smtClean="0">
              <a:latin typeface="Monotype Corsiva" pitchFamily="66" charset="0"/>
            </a:endParaRPr>
          </a:p>
          <a:p>
            <a:pPr>
              <a:buFont typeface="Wingdings" pitchFamily="2" charset="2"/>
              <a:buChar char="Ø"/>
            </a:pPr>
            <a:r>
              <a:rPr lang="ru-RU" b="1" dirty="0" smtClean="0">
                <a:latin typeface="Monotype Corsiva" pitchFamily="66" charset="0"/>
                <a:hlinkClick r:id="rId7" action="ppaction://hlinksldjump"/>
              </a:rPr>
              <a:t>«Танцующие пальцы»</a:t>
            </a:r>
            <a:endParaRPr lang="ru-RU" b="1" dirty="0" smtClean="0">
              <a:latin typeface="Monotype Corsiva" pitchFamily="66" charset="0"/>
            </a:endParaRPr>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b="1" dirty="0" smtClean="0">
              <a:latin typeface="Monotype Corsiva" pitchFamily="66" charset="0"/>
            </a:endParaRPr>
          </a:p>
          <a:p>
            <a:pPr>
              <a:buFont typeface="Wingdings" pitchFamily="2" charset="2"/>
              <a:buChar char="Ø"/>
            </a:pPr>
            <a:endParaRPr lang="ru-RU" b="1" dirty="0" smtClean="0">
              <a:solidFill>
                <a:srgbClr val="FFFF00"/>
              </a:solidFill>
              <a:latin typeface="Monotype Corsiva" pitchFamily="66" charset="0"/>
            </a:endParaRPr>
          </a:p>
          <a:p>
            <a:pPr>
              <a:buFont typeface="Wingdings" pitchFamily="2" charset="2"/>
              <a:buChar char="Ø"/>
            </a:pPr>
            <a:endParaRPr lang="ru-RU" b="1" dirty="0" smtClean="0">
              <a:latin typeface="Monotype Corsiva" pitchFamily="66" charset="0"/>
            </a:endParaRPr>
          </a:p>
          <a:p>
            <a:pPr>
              <a:buFont typeface="Wingdings" pitchFamily="2" charset="2"/>
              <a:buChar char="Ø"/>
            </a:pPr>
            <a:endParaRPr lang="ru-RU" b="1" dirty="0" smtClean="0"/>
          </a:p>
          <a:p>
            <a:pPr>
              <a:buFont typeface="Wingdings" pitchFamily="2" charset="2"/>
              <a:buChar char="Ø"/>
            </a:pPr>
            <a:endParaRPr lang="ru-RU" b="1" dirty="0" smtClean="0"/>
          </a:p>
          <a:p>
            <a:pPr>
              <a:buNone/>
            </a:pPr>
            <a:endParaRPr lang="ru-RU" dirty="0"/>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50144"/>
          </a:xfrm>
        </p:spPr>
        <p:txBody>
          <a:bodyPr>
            <a:normAutofit fontScale="92500" lnSpcReduction="10000"/>
          </a:bodyPr>
          <a:lstStyle/>
          <a:p>
            <a:r>
              <a:rPr lang="ru-RU" b="1" dirty="0" smtClean="0">
                <a:solidFill>
                  <a:srgbClr val="FFFF00"/>
                </a:solidFill>
                <a:latin typeface="Monotype Corsiva" pitchFamily="66" charset="0"/>
              </a:rPr>
              <a:t>1. Игра «Облака»</a:t>
            </a:r>
            <a:r>
              <a:rPr lang="ru-RU" dirty="0" smtClean="0">
                <a:latin typeface="Monotype Corsiva" pitchFamily="66" charset="0"/>
              </a:rPr>
              <a:t/>
            </a:r>
            <a:br>
              <a:rPr lang="ru-RU" dirty="0" smtClean="0">
                <a:latin typeface="Monotype Corsiva" pitchFamily="66" charset="0"/>
              </a:rPr>
            </a:br>
            <a:r>
              <a:rPr lang="ru-RU" b="1" i="1" dirty="0" smtClean="0">
                <a:latin typeface="Monotype Corsiva" pitchFamily="66" charset="0"/>
              </a:rPr>
              <a:t>Цель</a:t>
            </a:r>
            <a:r>
              <a:rPr lang="ru-RU" i="1" dirty="0" smtClean="0">
                <a:latin typeface="Monotype Corsiva" pitchFamily="66" charset="0"/>
              </a:rPr>
              <a:t>:</a:t>
            </a:r>
            <a:r>
              <a:rPr lang="ru-RU" dirty="0" smtClean="0">
                <a:latin typeface="Monotype Corsiva" pitchFamily="66" charset="0"/>
              </a:rPr>
              <a:t> развитие воображения, выразительности движения, эмоциональных состояний радости, веселья, грусти.</a:t>
            </a:r>
            <a:br>
              <a:rPr lang="ru-RU" dirty="0" smtClean="0">
                <a:latin typeface="Monotype Corsiva" pitchFamily="66" charset="0"/>
              </a:rPr>
            </a:br>
            <a:r>
              <a:rPr lang="ru-RU" b="1" i="1" dirty="0" smtClean="0">
                <a:latin typeface="Monotype Corsiva" pitchFamily="66" charset="0"/>
              </a:rPr>
              <a:t>Описание игры:</a:t>
            </a:r>
            <a:r>
              <a:rPr lang="ru-RU" b="1" dirty="0" smtClean="0">
                <a:latin typeface="Monotype Corsiva" pitchFamily="66" charset="0"/>
              </a:rPr>
              <a:t> </a:t>
            </a:r>
            <a:r>
              <a:rPr lang="ru-RU" dirty="0" smtClean="0">
                <a:latin typeface="Monotype Corsiva" pitchFamily="66" charset="0"/>
              </a:rPr>
              <a:t>воспитатель читает стихотворение, а дети изображают облака в соответствии с текстом.</a:t>
            </a:r>
            <a:br>
              <a:rPr lang="ru-RU" dirty="0" smtClean="0">
                <a:latin typeface="Monotype Corsiva" pitchFamily="66" charset="0"/>
              </a:rPr>
            </a:br>
            <a:r>
              <a:rPr lang="ru-RU" dirty="0" smtClean="0">
                <a:latin typeface="Monotype Corsiva" pitchFamily="66" charset="0"/>
              </a:rPr>
              <a:t>По небу плыли облака,</a:t>
            </a:r>
            <a:br>
              <a:rPr lang="ru-RU" dirty="0" smtClean="0">
                <a:latin typeface="Monotype Corsiva" pitchFamily="66" charset="0"/>
              </a:rPr>
            </a:br>
            <a:r>
              <a:rPr lang="ru-RU" dirty="0" smtClean="0">
                <a:latin typeface="Monotype Corsiva" pitchFamily="66" charset="0"/>
              </a:rPr>
              <a:t>А я на них смотрел.</a:t>
            </a:r>
            <a:br>
              <a:rPr lang="ru-RU" dirty="0" smtClean="0">
                <a:latin typeface="Monotype Corsiva" pitchFamily="66" charset="0"/>
              </a:rPr>
            </a:br>
            <a:r>
              <a:rPr lang="ru-RU" dirty="0" smtClean="0">
                <a:latin typeface="Monotype Corsiva" pitchFamily="66" charset="0"/>
              </a:rPr>
              <a:t>И два похожих облака</a:t>
            </a:r>
            <a:br>
              <a:rPr lang="ru-RU" dirty="0" smtClean="0">
                <a:latin typeface="Monotype Corsiva" pitchFamily="66" charset="0"/>
              </a:rPr>
            </a:br>
            <a:r>
              <a:rPr lang="ru-RU" dirty="0" smtClean="0">
                <a:latin typeface="Monotype Corsiva" pitchFamily="66" charset="0"/>
              </a:rPr>
              <a:t>Найти я захотел.</a:t>
            </a:r>
            <a:br>
              <a:rPr lang="ru-RU" dirty="0" smtClean="0">
                <a:latin typeface="Monotype Corsiva" pitchFamily="66" charset="0"/>
              </a:rPr>
            </a:br>
            <a:r>
              <a:rPr lang="ru-RU" dirty="0" smtClean="0">
                <a:latin typeface="Monotype Corsiva" pitchFamily="66" charset="0"/>
              </a:rPr>
              <a:t>Я долго всматривался в высь</a:t>
            </a:r>
            <a:br>
              <a:rPr lang="ru-RU" dirty="0" smtClean="0">
                <a:latin typeface="Monotype Corsiva" pitchFamily="66" charset="0"/>
              </a:rPr>
            </a:br>
            <a:r>
              <a:rPr lang="ru-RU" dirty="0" smtClean="0">
                <a:latin typeface="Monotype Corsiva" pitchFamily="66" charset="0"/>
              </a:rPr>
              <a:t>И даже щурил глаз,</a:t>
            </a:r>
            <a:br>
              <a:rPr lang="ru-RU" dirty="0" smtClean="0">
                <a:latin typeface="Monotype Corsiva" pitchFamily="66" charset="0"/>
              </a:rPr>
            </a:br>
            <a:r>
              <a:rPr lang="ru-RU" dirty="0" smtClean="0">
                <a:latin typeface="Monotype Corsiva" pitchFamily="66" charset="0"/>
              </a:rPr>
              <a:t>А что увидел я, то Вам</a:t>
            </a:r>
            <a:br>
              <a:rPr lang="ru-RU" dirty="0" smtClean="0">
                <a:latin typeface="Monotype Corsiva" pitchFamily="66" charset="0"/>
              </a:rPr>
            </a:br>
            <a:r>
              <a:rPr lang="ru-RU" dirty="0" smtClean="0">
                <a:latin typeface="Monotype Corsiva" pitchFamily="66" charset="0"/>
              </a:rPr>
              <a:t>Все расскажу сейчас.</a:t>
            </a:r>
            <a:endParaRPr lang="ru-RU" dirty="0">
              <a:latin typeface="Monotype Corsiva" pitchFamily="66" charset="0"/>
            </a:endParaRPr>
          </a:p>
        </p:txBody>
      </p:sp>
      <p:pic>
        <p:nvPicPr>
          <p:cNvPr id="8" name="Рисунок 7" descr="[wallcoo_com]_blue_sky_white_clound_AP2303723033.jpg"/>
          <p:cNvPicPr>
            <a:picLocks noChangeAspect="1"/>
          </p:cNvPicPr>
          <p:nvPr/>
        </p:nvPicPr>
        <p:blipFill>
          <a:blip r:embed="rId2" cstate="print"/>
          <a:stretch>
            <a:fillRect/>
          </a:stretch>
        </p:blipFill>
        <p:spPr>
          <a:xfrm>
            <a:off x="5004048" y="3284984"/>
            <a:ext cx="3840426" cy="288032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8507288" cy="6194160"/>
          </a:xfrm>
        </p:spPr>
        <p:txBody>
          <a:bodyPr/>
          <a:lstStyle/>
          <a:p>
            <a:r>
              <a:rPr lang="ru-RU" b="1" dirty="0" smtClean="0">
                <a:solidFill>
                  <a:srgbClr val="FFFF00"/>
                </a:solidFill>
                <a:latin typeface="Monotype Corsiva" pitchFamily="66" charset="0"/>
              </a:rPr>
              <a:t>2. Игра «Садовник»</a:t>
            </a:r>
            <a:r>
              <a:rPr lang="ru-RU" dirty="0" smtClean="0">
                <a:latin typeface="Monotype Corsiva" pitchFamily="66" charset="0"/>
              </a:rPr>
              <a:t/>
            </a:r>
            <a:br>
              <a:rPr lang="ru-RU" dirty="0" smtClean="0">
                <a:latin typeface="Monotype Corsiva" pitchFamily="66" charset="0"/>
              </a:rPr>
            </a:br>
            <a:r>
              <a:rPr lang="ru-RU" b="1" i="1" dirty="0" smtClean="0">
                <a:latin typeface="Monotype Corsiva" pitchFamily="66" charset="0"/>
              </a:rPr>
              <a:t>Цель:</a:t>
            </a:r>
            <a:r>
              <a:rPr lang="ru-RU" b="1" dirty="0" smtClean="0">
                <a:latin typeface="Monotype Corsiva" pitchFamily="66" charset="0"/>
              </a:rPr>
              <a:t> </a:t>
            </a:r>
            <a:r>
              <a:rPr lang="ru-RU" dirty="0" smtClean="0">
                <a:latin typeface="Monotype Corsiva" pitchFamily="66" charset="0"/>
              </a:rPr>
              <a:t>развитие воображения, выразительности движений.</a:t>
            </a:r>
            <a:br>
              <a:rPr lang="ru-RU" dirty="0" smtClean="0">
                <a:latin typeface="Monotype Corsiva" pitchFamily="66" charset="0"/>
              </a:rPr>
            </a:br>
            <a:r>
              <a:rPr lang="ru-RU" b="1" i="1" dirty="0" smtClean="0">
                <a:latin typeface="Monotype Corsiva" pitchFamily="66" charset="0"/>
              </a:rPr>
              <a:t>Описание игры:</a:t>
            </a:r>
            <a:r>
              <a:rPr lang="ru-RU" dirty="0" smtClean="0">
                <a:latin typeface="Monotype Corsiva" pitchFamily="66" charset="0"/>
              </a:rPr>
              <a:t> воспитатель или ребенок играет роль садовника, который сажает, поливает, рыхлит цветы. Дети изображают цветы, которые растут от хорошего ухода садовника и тянутся к солнцу. Дети могут изображать конкретные цветы, которые они выберут.</a:t>
            </a:r>
            <a:endParaRPr lang="ru-RU" dirty="0">
              <a:latin typeface="Monotype Corsiva" pitchFamily="66" charset="0"/>
            </a:endParaRPr>
          </a:p>
        </p:txBody>
      </p:sp>
      <p:pic>
        <p:nvPicPr>
          <p:cNvPr id="4" name="Рисунок 3" descr="0_8c7ff_cef4bb00_XL.png"/>
          <p:cNvPicPr>
            <a:picLocks noChangeAspect="1"/>
          </p:cNvPicPr>
          <p:nvPr/>
        </p:nvPicPr>
        <p:blipFill>
          <a:blip r:embed="rId2" cstate="print"/>
          <a:stretch>
            <a:fillRect/>
          </a:stretch>
        </p:blipFill>
        <p:spPr>
          <a:xfrm>
            <a:off x="3131840" y="4077072"/>
            <a:ext cx="2816713" cy="2588098"/>
          </a:xfrm>
          <a:prstGeom prst="rect">
            <a:avLst/>
          </a:prstGeo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507288" cy="6266168"/>
          </a:xfrm>
        </p:spPr>
        <p:txBody>
          <a:bodyPr>
            <a:noAutofit/>
          </a:bodyPr>
          <a:lstStyle/>
          <a:p>
            <a:r>
              <a:rPr lang="ru-RU" sz="2400" b="1" dirty="0" smtClean="0">
                <a:solidFill>
                  <a:srgbClr val="FFFF00"/>
                </a:solidFill>
                <a:latin typeface="Monotype Corsiva" pitchFamily="66" charset="0"/>
              </a:rPr>
              <a:t>3. Игра «Насос и мяч»</a:t>
            </a:r>
            <a:r>
              <a:rPr lang="ru-RU" sz="2400" dirty="0" smtClean="0">
                <a:latin typeface="Monotype Corsiva" pitchFamily="66" charset="0"/>
              </a:rPr>
              <a:t/>
            </a:r>
            <a:br>
              <a:rPr lang="ru-RU" sz="2400" dirty="0" smtClean="0">
                <a:latin typeface="Monotype Corsiva" pitchFamily="66" charset="0"/>
              </a:rPr>
            </a:br>
            <a:r>
              <a:rPr lang="ru-RU" sz="2400" b="1" i="1" dirty="0" smtClean="0">
                <a:latin typeface="Monotype Corsiva" pitchFamily="66" charset="0"/>
              </a:rPr>
              <a:t>Цель:</a:t>
            </a:r>
            <a:r>
              <a:rPr lang="ru-RU" sz="2400" dirty="0" smtClean="0">
                <a:latin typeface="Monotype Corsiva" pitchFamily="66" charset="0"/>
              </a:rPr>
              <a:t> учить детей расслаблению мышц, выразительности движений, пластике.</a:t>
            </a:r>
            <a:br>
              <a:rPr lang="ru-RU" sz="2400" dirty="0" smtClean="0">
                <a:latin typeface="Monotype Corsiva" pitchFamily="66" charset="0"/>
              </a:rPr>
            </a:br>
            <a:r>
              <a:rPr lang="ru-RU" sz="2400" b="1" i="1" dirty="0" smtClean="0">
                <a:latin typeface="Monotype Corsiva" pitchFamily="66" charset="0"/>
              </a:rPr>
              <a:t>Описание игры:</a:t>
            </a:r>
            <a:r>
              <a:rPr lang="ru-RU" sz="2400" dirty="0" smtClean="0">
                <a:latin typeface="Monotype Corsiva" pitchFamily="66" charset="0"/>
              </a:rPr>
              <a:t> дети играют парами. Один – большой надувной мяч, другой насосом надувает этот мяч. Мяч стоит, обмякнув всем телом, на полусогнутых ногах, руки, шея расслаблены. Корпус отклонен несколько вперед, голова опущена (мяч не наполнен воздухом). Товарищ начинает надувать мяч, сопровождая движениями рук (они качают воздух) звуком «с». С каждой подачей воздуха мяч надувается все больше. Услышав первый звук «с» он вдыхает порцию воздуха, одновременно выпрямляя ноги в коленях, после второго «с» выпрямилось туловище, после третьего у мяча поднимается голова, после четвертого надулись щеки и приподнялись руки. Мяч надут. Насос перестал накачивать. Товарищ выдергивает из мяча шланг насоса… Из мяча с силой выходит воздух со звуком «ш». Тело вновь обмякло, вернулось в исходное положение. Играющие меняются ролями.</a:t>
            </a:r>
            <a:endParaRPr lang="ru-RU" sz="2400" dirty="0">
              <a:latin typeface="Monotype Corsiva" pitchFamily="66" charset="0"/>
            </a:endParaRP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50144"/>
          </a:xfrm>
        </p:spPr>
        <p:txBody>
          <a:bodyPr/>
          <a:lstStyle/>
          <a:p>
            <a:r>
              <a:rPr lang="ru-RU" b="1" dirty="0" smtClean="0">
                <a:solidFill>
                  <a:srgbClr val="FFFF00"/>
                </a:solidFill>
                <a:latin typeface="Monotype Corsiva" pitchFamily="66" charset="0"/>
              </a:rPr>
              <a:t>Расстановки по Берту Хеллингеру « Моя семья»</a:t>
            </a:r>
          </a:p>
          <a:p>
            <a:endParaRPr lang="ru-RU" dirty="0"/>
          </a:p>
        </p:txBody>
      </p:sp>
      <p:pic>
        <p:nvPicPr>
          <p:cNvPr id="4" name="Рисунок 3" descr="217064-Familie.jpg"/>
          <p:cNvPicPr>
            <a:picLocks noChangeAspect="1"/>
          </p:cNvPicPr>
          <p:nvPr/>
        </p:nvPicPr>
        <p:blipFill>
          <a:blip r:embed="rId2" cstate="print"/>
          <a:stretch>
            <a:fillRect/>
          </a:stretch>
        </p:blipFill>
        <p:spPr>
          <a:xfrm>
            <a:off x="755576" y="1196752"/>
            <a:ext cx="7344816" cy="4896544"/>
          </a:xfrm>
          <a:prstGeom prst="rect">
            <a:avLst/>
          </a:prstGeom>
        </p:spPr>
      </p:pic>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50144"/>
          </a:xfrm>
        </p:spPr>
        <p:txBody>
          <a:bodyPr>
            <a:normAutofit/>
          </a:bodyPr>
          <a:lstStyle/>
          <a:p>
            <a:r>
              <a:rPr lang="ru-RU" b="1" dirty="0" smtClean="0">
                <a:solidFill>
                  <a:srgbClr val="FFFF00"/>
                </a:solidFill>
                <a:latin typeface="Monotype Corsiva" pitchFamily="66" charset="0"/>
              </a:rPr>
              <a:t>«Перекрестные движения»</a:t>
            </a:r>
          </a:p>
          <a:p>
            <a:r>
              <a:rPr lang="ru-RU" dirty="0" smtClean="0">
                <a:latin typeface="Monotype Corsiva" pitchFamily="66" charset="0"/>
              </a:rPr>
              <a:t>Стимулирует деятельность обоих полушарий, помогает подготовиться к восприятию и усвоению новой информации.</a:t>
            </a:r>
            <a:br>
              <a:rPr lang="ru-RU" dirty="0" smtClean="0">
                <a:latin typeface="Monotype Corsiva" pitchFamily="66" charset="0"/>
              </a:rPr>
            </a:br>
            <a:r>
              <a:rPr lang="ru-RU" dirty="0" smtClean="0">
                <a:latin typeface="Monotype Corsiva" pitchFamily="66" charset="0"/>
              </a:rPr>
              <a:t>Задание выполняется под музыку. Надо делать перекрестные скоординированные движения одновременно. То есть, если правая рука двигается, то с ней в паре левая нога, И наоборот. Задавать движения можно разные: вперед, назад, в стороны. Во время движений конечностями надо совершать и движения глазами в разные стороны. В этот момент начинают работать оба полушария.</a:t>
            </a:r>
          </a:p>
          <a:p>
            <a:endParaRPr lang="ru-RU" dirty="0"/>
          </a:p>
        </p:txBody>
      </p:sp>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6050144"/>
          </a:xfrm>
        </p:spPr>
        <p:txBody>
          <a:bodyPr>
            <a:normAutofit/>
          </a:bodyPr>
          <a:lstStyle/>
          <a:p>
            <a:r>
              <a:rPr lang="ru-RU" b="1" dirty="0" smtClean="0">
                <a:solidFill>
                  <a:srgbClr val="FFFF00"/>
                </a:solidFill>
                <a:latin typeface="Monotype Corsiva" pitchFamily="66" charset="0"/>
              </a:rPr>
              <a:t>«Танцующие пальцы»</a:t>
            </a:r>
          </a:p>
          <a:p>
            <a:r>
              <a:rPr lang="ru-RU" dirty="0" smtClean="0">
                <a:latin typeface="Monotype Corsiva" pitchFamily="66" charset="0"/>
              </a:rPr>
              <a:t>Упражнение помогает усилению концентрации внимания, активизации работы полушарий.</a:t>
            </a:r>
            <a:br>
              <a:rPr lang="ru-RU" dirty="0" smtClean="0">
                <a:latin typeface="Monotype Corsiva" pitchFamily="66" charset="0"/>
              </a:rPr>
            </a:br>
            <a:r>
              <a:rPr lang="ru-RU" dirty="0" smtClean="0">
                <a:latin typeface="Monotype Corsiva" pitchFamily="66" charset="0"/>
              </a:rPr>
              <a:t>Соединяем указательный палец правой руки с большим пальцем левой. Плавно поворачивая кисть, приходим к соединению большого пальца правой руки и указательного левой. Затем разрываем первые пальцы поворотом кисти и соединяем их вверху (то есть опять указательный правой и большой левой). Доводим движения до максимальной скорости.</a:t>
            </a:r>
          </a:p>
        </p:txBody>
      </p:sp>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b="1" dirty="0" smtClean="0">
                <a:solidFill>
                  <a:srgbClr val="FFFF00"/>
                </a:solidFill>
                <a:latin typeface="Monotype Corsiva" pitchFamily="66" charset="0"/>
              </a:rPr>
              <a:t>Список используемой литературы</a:t>
            </a:r>
            <a:endParaRPr lang="ru-RU" sz="4400" b="1" dirty="0">
              <a:solidFill>
                <a:srgbClr val="FFFF00"/>
              </a:solidFill>
              <a:latin typeface="Monotype Corsiva" pitchFamily="66" charset="0"/>
            </a:endParaRPr>
          </a:p>
        </p:txBody>
      </p:sp>
      <p:sp>
        <p:nvSpPr>
          <p:cNvPr id="3" name="Содержимое 2"/>
          <p:cNvSpPr>
            <a:spLocks noGrp="1"/>
          </p:cNvSpPr>
          <p:nvPr>
            <p:ph idx="1"/>
          </p:nvPr>
        </p:nvSpPr>
        <p:spPr>
          <a:xfrm>
            <a:off x="162232" y="1700808"/>
            <a:ext cx="8658240" cy="4754000"/>
          </a:xfrm>
        </p:spPr>
        <p:txBody>
          <a:bodyPr>
            <a:normAutofit lnSpcReduction="10000"/>
          </a:bodyPr>
          <a:lstStyle/>
          <a:p>
            <a:pPr algn="just">
              <a:buFont typeface="Wingdings" pitchFamily="2" charset="2"/>
              <a:buChar char="v"/>
            </a:pPr>
            <a:r>
              <a:rPr lang="ru-RU" dirty="0" smtClean="0">
                <a:latin typeface="Monotype Corsiva" pitchFamily="66" charset="0"/>
              </a:rPr>
              <a:t>Алябьева, Е. А. Психогимнастика в детском саду : Методические материалы в помощь психологам и педагогам / Е. А. Алябьева. – М. : ТЦ Сфера, 2003. – 88 с.</a:t>
            </a:r>
          </a:p>
          <a:p>
            <a:pPr lvl="0" algn="just">
              <a:buFont typeface="Wingdings" pitchFamily="2" charset="2"/>
              <a:buChar char="v"/>
            </a:pPr>
            <a:r>
              <a:rPr lang="ru-RU" dirty="0" smtClean="0">
                <a:latin typeface="Monotype Corsiva" pitchFamily="66" charset="0"/>
              </a:rPr>
              <a:t>Рогов, Е. И. Настольная книга практического психолога: в 2 кн. Кн. 1 : Система работы психолога с детьми разного возраста / Е. И. Рогов. – М. : Владос, 2008. – 383 с.</a:t>
            </a:r>
          </a:p>
          <a:p>
            <a:pPr algn="just">
              <a:buFont typeface="Wingdings" pitchFamily="2" charset="2"/>
              <a:buChar char="v"/>
            </a:pPr>
            <a:r>
              <a:rPr lang="ru-RU" dirty="0" smtClean="0">
                <a:latin typeface="Monotype Corsiva" pitchFamily="66" charset="0"/>
              </a:rPr>
              <a:t>Чистякова, М. А. Психогимнастика / М. А. Чистякова. – М. : «Владос», 2006. – 160 с.</a:t>
            </a:r>
          </a:p>
          <a:p>
            <a:pPr algn="just">
              <a:buFont typeface="Wingdings" pitchFamily="2" charset="2"/>
              <a:buChar char="v"/>
            </a:pPr>
            <a:endParaRPr lang="ru-RU" sz="3600" dirty="0" smtClean="0">
              <a:latin typeface="Monotype Corsiva" pitchFamily="66" charset="0"/>
            </a:endParaRPr>
          </a:p>
          <a:p>
            <a:pPr algn="just">
              <a:buFont typeface="Wingdings" pitchFamily="2" charset="2"/>
              <a:buChar char="v"/>
            </a:pPr>
            <a:endParaRPr lang="ru-RU" dirty="0"/>
          </a:p>
        </p:txBody>
      </p:sp>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05798787_fonstolaru79198.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395536" y="260648"/>
            <a:ext cx="4248472" cy="2677656"/>
          </a:xfrm>
          <a:prstGeom prst="rect">
            <a:avLst/>
          </a:prstGeom>
          <a:noFill/>
        </p:spPr>
        <p:txBody>
          <a:bodyPr wrap="square" rtlCol="0">
            <a:spAutoFit/>
          </a:bodyPr>
          <a:lstStyle/>
          <a:p>
            <a:pPr fontAlgn="base"/>
            <a:r>
              <a:rPr lang="ru-RU" sz="2800" b="1" i="1" dirty="0" smtClean="0">
                <a:solidFill>
                  <a:srgbClr val="FFFF00"/>
                </a:solidFill>
                <a:latin typeface="Times New Roman" pitchFamily="18" charset="0"/>
                <a:cs typeface="Times New Roman" pitchFamily="18" charset="0"/>
              </a:rPr>
              <a:t>Дети должны жить в мире красоты, игры, сказки, музыки, рисунка, фантазии, творчества.</a:t>
            </a:r>
          </a:p>
          <a:p>
            <a:pPr fontAlgn="base"/>
            <a:endParaRPr lang="ru-RU" sz="2800" b="1" i="1" dirty="0" smtClean="0">
              <a:solidFill>
                <a:srgbClr val="FFFF00"/>
              </a:solidFill>
              <a:latin typeface="Times New Roman" pitchFamily="18" charset="0"/>
              <a:cs typeface="Times New Roman" pitchFamily="18" charset="0"/>
            </a:endParaRPr>
          </a:p>
          <a:p>
            <a:pPr algn="r" fontAlgn="base"/>
            <a:r>
              <a:rPr lang="ru-RU" sz="2800" b="1" i="1" dirty="0" smtClean="0">
                <a:solidFill>
                  <a:srgbClr val="FFFF00"/>
                </a:solidFill>
                <a:latin typeface="Times New Roman" pitchFamily="18" charset="0"/>
                <a:cs typeface="Times New Roman" pitchFamily="18" charset="0"/>
              </a:rPr>
              <a:t>В. Сухомлинский</a:t>
            </a:r>
            <a:endParaRPr lang="ru-RU" sz="2800" b="1" i="1" dirty="0">
              <a:solidFill>
                <a:srgbClr val="FFFF00"/>
              </a:solidFill>
              <a:latin typeface="Times New Roman" pitchFamily="18" charset="0"/>
              <a:cs typeface="Times New Roman" pitchFamily="18" charset="0"/>
            </a:endParaRPr>
          </a:p>
        </p:txBody>
      </p:sp>
      <p:pic>
        <p:nvPicPr>
          <p:cNvPr id="6" name="Рисунок 5" descr="psy3.png"/>
          <p:cNvPicPr>
            <a:picLocks noChangeAspect="1"/>
          </p:cNvPicPr>
          <p:nvPr/>
        </p:nvPicPr>
        <p:blipFill>
          <a:blip r:embed="rId3" cstate="print"/>
          <a:stretch>
            <a:fillRect/>
          </a:stretch>
        </p:blipFill>
        <p:spPr>
          <a:xfrm>
            <a:off x="683568" y="3501008"/>
            <a:ext cx="3312368" cy="2981130"/>
          </a:xfrm>
          <a:prstGeom prst="rect">
            <a:avLst/>
          </a:prstGeom>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496944" cy="6194160"/>
          </a:xfrm>
        </p:spPr>
        <p:txBody>
          <a:bodyPr>
            <a:normAutofit/>
          </a:bodyPr>
          <a:lstStyle/>
          <a:p>
            <a:pPr algn="just"/>
            <a:r>
              <a:rPr lang="ru-RU" sz="3600" dirty="0" smtClean="0">
                <a:solidFill>
                  <a:srgbClr val="FFFF00"/>
                </a:solidFill>
                <a:latin typeface="Monotype Corsiva" pitchFamily="66" charset="0"/>
                <a:cs typeface="Times New Roman" pitchFamily="18" charset="0"/>
              </a:rPr>
              <a:t>Психогимнастика</a:t>
            </a:r>
            <a:r>
              <a:rPr lang="ru-RU" sz="3600" dirty="0" smtClean="0">
                <a:latin typeface="Monotype Corsiva" pitchFamily="66" charset="0"/>
                <a:cs typeface="Times New Roman" pitchFamily="18" charset="0"/>
              </a:rPr>
              <a:t> – это курс специальных занятий (этюдов, упражнений и игр), направленных на развития и коррекцию различных сторон психики ребенка (как её познавательной, так и эмоционально – личностной сферы).</a:t>
            </a:r>
          </a:p>
          <a:p>
            <a:pPr algn="r">
              <a:buNone/>
            </a:pPr>
            <a:r>
              <a:rPr lang="ru-RU" sz="3600" dirty="0" smtClean="0">
                <a:latin typeface="Monotype Corsiva" pitchFamily="66" charset="0"/>
                <a:cs typeface="Times New Roman" pitchFamily="18" charset="0"/>
              </a:rPr>
              <a:t>Г. Юнова (1929 г.)</a:t>
            </a:r>
            <a:endParaRPr lang="ru-RU" sz="3600" dirty="0">
              <a:latin typeface="Monotype Corsiva" pitchFamily="66" charset="0"/>
              <a:cs typeface="Times New Roman" pitchFamily="18" charset="0"/>
            </a:endParaRPr>
          </a:p>
        </p:txBody>
      </p:sp>
      <p:pic>
        <p:nvPicPr>
          <p:cNvPr id="4" name="Рисунок 3" descr="photofile_1351511464_697946511_big.JPG"/>
          <p:cNvPicPr>
            <a:picLocks noChangeAspect="1"/>
          </p:cNvPicPr>
          <p:nvPr/>
        </p:nvPicPr>
        <p:blipFill>
          <a:blip r:embed="rId2" cstate="print"/>
          <a:stretch>
            <a:fillRect/>
          </a:stretch>
        </p:blipFill>
        <p:spPr>
          <a:xfrm>
            <a:off x="827584" y="3717032"/>
            <a:ext cx="4464496" cy="2976331"/>
          </a:xfrm>
          <a:prstGeom prst="rect">
            <a:avLst/>
          </a:prstGeom>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568952" cy="6480720"/>
          </a:xfrm>
        </p:spPr>
        <p:txBody>
          <a:bodyPr/>
          <a:lstStyle/>
          <a:p>
            <a:pPr algn="ctr"/>
            <a:r>
              <a:rPr lang="ru-RU" dirty="0" smtClean="0">
                <a:solidFill>
                  <a:srgbClr val="FFFF00"/>
                </a:solidFill>
                <a:latin typeface="Monotype Corsiva" pitchFamily="66" charset="0"/>
              </a:rPr>
              <a:t>Цели психогимнастики:</a:t>
            </a:r>
          </a:p>
          <a:p>
            <a:pPr algn="just">
              <a:buFont typeface="Wingdings" pitchFamily="2" charset="2"/>
              <a:buChar char="§"/>
            </a:pPr>
            <a:r>
              <a:rPr lang="ru-RU" dirty="0" smtClean="0">
                <a:latin typeface="Monotype Corsiva" pitchFamily="66" charset="0"/>
              </a:rPr>
              <a:t> </a:t>
            </a:r>
            <a:r>
              <a:rPr lang="ru-RU" sz="2800" dirty="0" smtClean="0">
                <a:latin typeface="Monotype Corsiva" pitchFamily="66" charset="0"/>
              </a:rPr>
              <a:t>развивать и корректировать познавательную и эмоционально-личностную сферу психики ребенка;</a:t>
            </a:r>
          </a:p>
          <a:p>
            <a:pPr algn="just">
              <a:buFont typeface="Wingdings" pitchFamily="2" charset="2"/>
              <a:buChar char="§"/>
            </a:pPr>
            <a:r>
              <a:rPr lang="ru-RU" sz="2800" dirty="0" smtClean="0">
                <a:latin typeface="Monotype Corsiva" pitchFamily="66" charset="0"/>
              </a:rPr>
              <a:t>развивать память, внимание, волю, воображение, творческие способности; </a:t>
            </a:r>
          </a:p>
          <a:p>
            <a:pPr algn="just">
              <a:buFont typeface="Wingdings" pitchFamily="2" charset="2"/>
              <a:buChar char="§"/>
            </a:pPr>
            <a:r>
              <a:rPr lang="ru-RU" sz="2800" dirty="0" smtClean="0">
                <a:latin typeface="Monotype Corsiva" pitchFamily="66" charset="0"/>
              </a:rPr>
              <a:t>создать положительный эмоциональный настрой, устранить замкнутость, усталость; </a:t>
            </a:r>
          </a:p>
          <a:p>
            <a:pPr algn="just">
              <a:buFont typeface="Wingdings" pitchFamily="2" charset="2"/>
              <a:buChar char="§"/>
            </a:pPr>
            <a:r>
              <a:rPr lang="ru-RU" sz="2800" dirty="0" smtClean="0">
                <a:latin typeface="Monotype Corsiva" pitchFamily="66" charset="0"/>
              </a:rPr>
              <a:t>развивать навыки концентрации, пластику, координации движений.</a:t>
            </a:r>
          </a:p>
          <a:p>
            <a:pPr algn="just">
              <a:buNone/>
            </a:pPr>
            <a:endParaRPr lang="ru-RU" b="1" dirty="0">
              <a:latin typeface="Monotype Corsiva" pitchFamily="66" charset="0"/>
            </a:endParaRPr>
          </a:p>
        </p:txBody>
      </p:sp>
      <p:pic>
        <p:nvPicPr>
          <p:cNvPr id="4" name="Рисунок 3" descr="1332400975_IMG_1038.JPG"/>
          <p:cNvPicPr>
            <a:picLocks noChangeAspect="1"/>
          </p:cNvPicPr>
          <p:nvPr/>
        </p:nvPicPr>
        <p:blipFill>
          <a:blip r:embed="rId2" cstate="print"/>
          <a:stretch>
            <a:fillRect/>
          </a:stretch>
        </p:blipFill>
        <p:spPr>
          <a:xfrm>
            <a:off x="2555776" y="4149080"/>
            <a:ext cx="3456384" cy="2592288"/>
          </a:xfrm>
          <a:prstGeom prst="rect">
            <a:avLst/>
          </a:prstGeom>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12968" cy="936104"/>
          </a:xfrm>
        </p:spPr>
        <p:txBody>
          <a:bodyPr>
            <a:normAutofit/>
          </a:bodyPr>
          <a:lstStyle/>
          <a:p>
            <a:pPr algn="ctr"/>
            <a:r>
              <a:rPr lang="ru-RU" sz="4400" b="1" dirty="0" smtClean="0">
                <a:solidFill>
                  <a:srgbClr val="FFFF00"/>
                </a:solidFill>
                <a:latin typeface="Monotype Corsiva" pitchFamily="66" charset="0"/>
              </a:rPr>
              <a:t>Принципы психогимнастики:</a:t>
            </a:r>
            <a:endParaRPr lang="ru-RU" sz="4400" b="1" dirty="0">
              <a:solidFill>
                <a:srgbClr val="FFFF00"/>
              </a:solidFill>
              <a:latin typeface="Monotype Corsiva" pitchFamily="66" charset="0"/>
            </a:endParaRPr>
          </a:p>
        </p:txBody>
      </p:sp>
      <p:sp>
        <p:nvSpPr>
          <p:cNvPr id="3" name="Содержимое 2"/>
          <p:cNvSpPr>
            <a:spLocks noGrp="1"/>
          </p:cNvSpPr>
          <p:nvPr>
            <p:ph idx="1"/>
          </p:nvPr>
        </p:nvSpPr>
        <p:spPr>
          <a:xfrm>
            <a:off x="251520" y="1052736"/>
            <a:ext cx="8640960" cy="5616624"/>
          </a:xfrm>
        </p:spPr>
        <p:txBody>
          <a:bodyPr>
            <a:normAutofit fontScale="85000" lnSpcReduction="20000"/>
          </a:bodyPr>
          <a:lstStyle/>
          <a:p>
            <a:pPr algn="just">
              <a:buFont typeface="Wingdings" pitchFamily="2" charset="2"/>
              <a:buChar char="ü"/>
            </a:pPr>
            <a:r>
              <a:rPr lang="ru-RU" sz="3100" dirty="0" smtClean="0">
                <a:latin typeface="Monotype Corsiva" pitchFamily="66" charset="0"/>
              </a:rPr>
              <a:t>относиться к детям, к их потребностям уважительно и доброжелательно;</a:t>
            </a:r>
          </a:p>
          <a:p>
            <a:pPr algn="just">
              <a:buFont typeface="Wingdings" pitchFamily="2" charset="2"/>
              <a:buChar char="ü"/>
            </a:pPr>
            <a:r>
              <a:rPr lang="ru-RU" sz="3100" dirty="0" smtClean="0">
                <a:latin typeface="Monotype Corsiva" pitchFamily="66" charset="0"/>
              </a:rPr>
              <a:t>каждого ребенка принимать таким, какой он есть;</a:t>
            </a:r>
          </a:p>
          <a:p>
            <a:pPr algn="just">
              <a:buFont typeface="Wingdings" pitchFamily="2" charset="2"/>
              <a:buChar char="ü"/>
            </a:pPr>
            <a:r>
              <a:rPr lang="ru-RU" sz="3100" dirty="0" smtClean="0">
                <a:latin typeface="Monotype Corsiva" pitchFamily="66" charset="0"/>
              </a:rPr>
              <a:t>не допускать упреков и порицаний за неуспех;</a:t>
            </a:r>
          </a:p>
          <a:p>
            <a:pPr algn="just">
              <a:buFont typeface="Wingdings" pitchFamily="2" charset="2"/>
              <a:buChar char="ü"/>
            </a:pPr>
            <a:r>
              <a:rPr lang="ru-RU" sz="3100" dirty="0" smtClean="0">
                <a:latin typeface="Monotype Corsiva" pitchFamily="66" charset="0"/>
              </a:rPr>
              <a:t>занятия проходят в игровой, занимательной форме, чтобы вызывать у детей живой интерес;</a:t>
            </a:r>
          </a:p>
          <a:p>
            <a:pPr algn="just">
              <a:buFont typeface="Wingdings" pitchFamily="2" charset="2"/>
              <a:buChar char="ü"/>
            </a:pPr>
            <a:r>
              <a:rPr lang="ru-RU" sz="3100" dirty="0" smtClean="0">
                <a:latin typeface="Monotype Corsiva" pitchFamily="66" charset="0"/>
              </a:rPr>
              <a:t>давать положительную эмоциональную оценку любому достижению ребенка;</a:t>
            </a:r>
          </a:p>
          <a:p>
            <a:pPr algn="just">
              <a:buFont typeface="Wingdings" pitchFamily="2" charset="2"/>
              <a:buChar char="ü"/>
            </a:pPr>
            <a:r>
              <a:rPr lang="ru-RU" sz="3100" dirty="0" smtClean="0">
                <a:latin typeface="Monotype Corsiva" pitchFamily="66" charset="0"/>
              </a:rPr>
              <a:t>развивать у детей способность к самостоятельной оценке своей работы;</a:t>
            </a:r>
          </a:p>
          <a:p>
            <a:pPr algn="just">
              <a:buFont typeface="Wingdings" pitchFamily="2" charset="2"/>
              <a:buChar char="ü"/>
            </a:pPr>
            <a:r>
              <a:rPr lang="ru-RU" sz="3100" dirty="0" smtClean="0">
                <a:latin typeface="Monotype Corsiva" pitchFamily="66" charset="0"/>
              </a:rPr>
              <a:t>создавать на занятиях чувство безопасности и дозволенности в системе отношений, благодаря чему они могут свободно исследовать и выражать свое «я»;</a:t>
            </a:r>
          </a:p>
          <a:p>
            <a:pPr algn="just">
              <a:buFont typeface="Wingdings" pitchFamily="2" charset="2"/>
              <a:buChar char="ü"/>
            </a:pPr>
            <a:r>
              <a:rPr lang="ru-RU" sz="3100" dirty="0" smtClean="0">
                <a:latin typeface="Monotype Corsiva" pitchFamily="66" charset="0"/>
              </a:rPr>
              <a:t>постепенность коррекционно-развивающего процесса. </a:t>
            </a:r>
          </a:p>
        </p:txBody>
      </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b="1" dirty="0" smtClean="0">
                <a:solidFill>
                  <a:srgbClr val="FFFF00"/>
                </a:solidFill>
                <a:latin typeface="Monotype Corsiva" pitchFamily="66" charset="0"/>
              </a:rPr>
              <a:t>Основные достоинства психогимнастики:</a:t>
            </a:r>
            <a:endParaRPr lang="ru-RU" sz="4400" b="1" dirty="0">
              <a:solidFill>
                <a:srgbClr val="FFFF00"/>
              </a:solidFill>
              <a:latin typeface="Monotype Corsiva" pitchFamily="66" charset="0"/>
            </a:endParaRPr>
          </a:p>
        </p:txBody>
      </p:sp>
      <p:sp>
        <p:nvSpPr>
          <p:cNvPr id="3" name="Содержимое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a:bodyPr>
          <a:lstStyle/>
          <a:p>
            <a:r>
              <a:rPr lang="ru-RU" sz="3200" dirty="0" smtClean="0">
                <a:latin typeface="Monotype Corsiva" pitchFamily="66" charset="0"/>
              </a:rPr>
              <a:t>игровой характер упражнений (опора на ведущую деятельность детей дошкольного возраста); </a:t>
            </a:r>
          </a:p>
          <a:p>
            <a:r>
              <a:rPr lang="ru-RU" sz="3200" dirty="0" smtClean="0">
                <a:latin typeface="Monotype Corsiva" pitchFamily="66" charset="0"/>
              </a:rPr>
              <a:t>сохранение эмоционального благополучия детей; </a:t>
            </a:r>
          </a:p>
          <a:p>
            <a:r>
              <a:rPr lang="ru-RU" sz="3200" dirty="0" smtClean="0">
                <a:latin typeface="Monotype Corsiva" pitchFamily="66" charset="0"/>
              </a:rPr>
              <a:t>опора на воображение; </a:t>
            </a:r>
          </a:p>
          <a:p>
            <a:r>
              <a:rPr lang="ru-RU" sz="3200" dirty="0" smtClean="0">
                <a:latin typeface="Monotype Corsiva" pitchFamily="66" charset="0"/>
              </a:rPr>
              <a:t>возможность использовать групповые формы работы. </a:t>
            </a:r>
            <a:endParaRPr lang="ru-RU" sz="3200" dirty="0">
              <a:latin typeface="Monotype Corsiva" pitchFamily="66"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8229600" cy="6266168"/>
          </a:xfrm>
        </p:spPr>
        <p:txBody>
          <a:bodyPr>
            <a:normAutofit/>
          </a:bodyPr>
          <a:lstStyle/>
          <a:p>
            <a:pPr algn="just"/>
            <a:r>
              <a:rPr lang="ru-RU" sz="2800" dirty="0" smtClean="0">
                <a:solidFill>
                  <a:srgbClr val="FFFF00"/>
                </a:solidFill>
                <a:latin typeface="Monotype Corsiva" pitchFamily="66" charset="0"/>
              </a:rPr>
              <a:t>Психогимнастика предназначена </a:t>
            </a:r>
            <a:r>
              <a:rPr lang="ru-RU" sz="2800" dirty="0" smtClean="0">
                <a:latin typeface="Monotype Corsiva" pitchFamily="66" charset="0"/>
              </a:rPr>
              <a:t>для</a:t>
            </a:r>
            <a:r>
              <a:rPr lang="ru-RU" sz="2800" dirty="0" smtClean="0">
                <a:solidFill>
                  <a:srgbClr val="FFFF00"/>
                </a:solidFill>
                <a:latin typeface="Monotype Corsiva" pitchFamily="66" charset="0"/>
              </a:rPr>
              <a:t> </a:t>
            </a:r>
            <a:r>
              <a:rPr lang="ru-RU" sz="2800" dirty="0" smtClean="0">
                <a:latin typeface="Monotype Corsiva" pitchFamily="66" charset="0"/>
              </a:rPr>
              <a:t>детей с чрезмерной утомляемостью, замкнутым, с неврозами, нарушениями характера, легкими задержками психического развития и другими нервно-психическими расстройствами, находящимися на границе здоровья и болезни. </a:t>
            </a:r>
          </a:p>
          <a:p>
            <a:pPr algn="just"/>
            <a:r>
              <a:rPr lang="ru-RU" sz="2800" dirty="0" smtClean="0">
                <a:latin typeface="Monotype Corsiva" pitchFamily="66" charset="0"/>
              </a:rPr>
              <a:t>Не менее важно использовать психогимнастику в профилактической работе с практически здоровыми детьми с целью психофизической разрядки</a:t>
            </a:r>
            <a:endParaRPr lang="ru-RU" sz="2800" dirty="0">
              <a:latin typeface="Monotype Corsiva" pitchFamily="66" charset="0"/>
            </a:endParaRPr>
          </a:p>
        </p:txBody>
      </p:sp>
      <p:pic>
        <p:nvPicPr>
          <p:cNvPr id="4" name="Рисунок 3" descr="48631838_10703_12.jpg"/>
          <p:cNvPicPr>
            <a:picLocks noChangeAspect="1"/>
          </p:cNvPicPr>
          <p:nvPr/>
        </p:nvPicPr>
        <p:blipFill>
          <a:blip r:embed="rId2" cstate="print"/>
          <a:stretch>
            <a:fillRect/>
          </a:stretch>
        </p:blipFill>
        <p:spPr>
          <a:xfrm>
            <a:off x="2627784" y="4221088"/>
            <a:ext cx="3816424" cy="2544282"/>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194160"/>
          </a:xfrm>
        </p:spPr>
        <p:txBody>
          <a:bodyPr>
            <a:noAutofit/>
          </a:bodyPr>
          <a:lstStyle/>
          <a:p>
            <a:pPr marL="0" indent="525463" algn="just">
              <a:spcBef>
                <a:spcPts val="0"/>
              </a:spcBef>
              <a:buNone/>
            </a:pPr>
            <a:r>
              <a:rPr lang="ru-RU" sz="2400" i="1" dirty="0" smtClean="0">
                <a:latin typeface="Monotype Corsiva" pitchFamily="66" charset="0"/>
              </a:rPr>
              <a:t>Каждое занятие по психогимнастике состоит из ряда этюдов и игр.</a:t>
            </a:r>
            <a:r>
              <a:rPr lang="ru-RU" sz="2400" dirty="0" smtClean="0">
                <a:latin typeface="Monotype Corsiva" pitchFamily="66" charset="0"/>
              </a:rPr>
              <a:t> Они коротки, разнообразны и доступны детям по содержанию. </a:t>
            </a:r>
          </a:p>
          <a:p>
            <a:pPr marL="0" indent="525463" algn="just">
              <a:spcBef>
                <a:spcPts val="0"/>
              </a:spcBef>
              <a:buNone/>
            </a:pPr>
            <a:r>
              <a:rPr lang="ru-RU" sz="2400" dirty="0" smtClean="0">
                <a:latin typeface="Monotype Corsiva" pitchFamily="66" charset="0"/>
              </a:rPr>
              <a:t>В дошкольном и младшем школьном возрасте внимание детей еще неустойчиво, дети отличаются большой подвижностью и впечатлительностью, поэтому они нуждаются в частой смене заданий.</a:t>
            </a:r>
          </a:p>
          <a:p>
            <a:pPr marL="0" indent="525463" algn="just">
              <a:spcBef>
                <a:spcPts val="0"/>
              </a:spcBef>
              <a:buNone/>
            </a:pPr>
            <a:r>
              <a:rPr lang="ru-RU" sz="2400" i="1" dirty="0" smtClean="0">
                <a:latin typeface="Monotype Corsiva" pitchFamily="66" charset="0"/>
              </a:rPr>
              <a:t>В качестве своеобразного отдыха можно использовать подвижные игры.</a:t>
            </a:r>
          </a:p>
          <a:p>
            <a:pPr marL="0" indent="525463" algn="just">
              <a:spcBef>
                <a:spcPts val="0"/>
              </a:spcBef>
              <a:buNone/>
            </a:pPr>
            <a:endParaRPr lang="ru-RU" sz="2400" dirty="0" smtClean="0">
              <a:latin typeface="Monotype Corsiva" pitchFamily="66" charset="0"/>
            </a:endParaRPr>
          </a:p>
          <a:p>
            <a:pPr marL="0" indent="525463" algn="just">
              <a:spcBef>
                <a:spcPts val="0"/>
              </a:spcBef>
              <a:buNone/>
            </a:pPr>
            <a:r>
              <a:rPr lang="ru-RU" sz="2400" dirty="0" smtClean="0">
                <a:solidFill>
                  <a:srgbClr val="FFFF00"/>
                </a:solidFill>
                <a:latin typeface="Monotype Corsiva" pitchFamily="66" charset="0"/>
              </a:rPr>
              <a:t>Занятие длится от 25 мин до 1 ч 30 мин. </a:t>
            </a:r>
          </a:p>
          <a:p>
            <a:pPr marL="0" indent="525463" algn="just">
              <a:spcBef>
                <a:spcPts val="0"/>
              </a:spcBef>
              <a:buNone/>
            </a:pPr>
            <a:r>
              <a:rPr lang="ru-RU" sz="2400" dirty="0" smtClean="0">
                <a:latin typeface="Monotype Corsiva" pitchFamily="66" charset="0"/>
              </a:rPr>
              <a:t>Продолжительность занятия зависит:</a:t>
            </a:r>
          </a:p>
          <a:p>
            <a:pPr marL="0" indent="525463" algn="just">
              <a:spcBef>
                <a:spcPts val="0"/>
              </a:spcBef>
              <a:buFont typeface="Wingdings" pitchFamily="2" charset="2"/>
              <a:buChar char="Ø"/>
            </a:pPr>
            <a:r>
              <a:rPr lang="ru-RU" sz="2400" dirty="0" smtClean="0">
                <a:latin typeface="Monotype Corsiva" pitchFamily="66" charset="0"/>
              </a:rPr>
              <a:t>от возраста,</a:t>
            </a:r>
          </a:p>
          <a:p>
            <a:pPr marL="0" indent="525463" algn="just">
              <a:spcBef>
                <a:spcPts val="0"/>
              </a:spcBef>
              <a:buFont typeface="Wingdings" pitchFamily="2" charset="2"/>
              <a:buChar char="Ø"/>
            </a:pPr>
            <a:r>
              <a:rPr lang="ru-RU" sz="2400" dirty="0" smtClean="0">
                <a:latin typeface="Monotype Corsiva" pitchFamily="66" charset="0"/>
              </a:rPr>
              <a:t>качества внимания,</a:t>
            </a:r>
          </a:p>
          <a:p>
            <a:pPr marL="0" indent="525463" algn="just">
              <a:spcBef>
                <a:spcPts val="0"/>
              </a:spcBef>
              <a:buFont typeface="Wingdings" pitchFamily="2" charset="2"/>
              <a:buChar char="Ø"/>
            </a:pPr>
            <a:r>
              <a:rPr lang="ru-RU" sz="2400" dirty="0" smtClean="0">
                <a:latin typeface="Monotype Corsiva" pitchFamily="66" charset="0"/>
              </a:rPr>
              <a:t>поведения детей.</a:t>
            </a:r>
          </a:p>
          <a:p>
            <a:pPr marL="0" indent="525463" algn="just">
              <a:spcBef>
                <a:spcPts val="0"/>
              </a:spcBef>
              <a:buFont typeface="Wingdings" pitchFamily="2" charset="2"/>
              <a:buChar char="Ø"/>
            </a:pPr>
            <a:endParaRPr lang="ru-RU" sz="2400" dirty="0" smtClean="0">
              <a:latin typeface="Monotype Corsiva" pitchFamily="66" charset="0"/>
            </a:endParaRPr>
          </a:p>
          <a:p>
            <a:pPr marL="0" indent="525463" algn="just">
              <a:spcBef>
                <a:spcPts val="0"/>
              </a:spcBef>
              <a:buNone/>
            </a:pPr>
            <a:r>
              <a:rPr lang="ru-RU" sz="2400" dirty="0" smtClean="0">
                <a:solidFill>
                  <a:srgbClr val="FFFF00"/>
                </a:solidFill>
                <a:latin typeface="Monotype Corsiva" pitchFamily="66" charset="0"/>
              </a:rPr>
              <a:t>Курс психогимнастики состоит из 20 занятий</a:t>
            </a:r>
            <a:r>
              <a:rPr lang="ru-RU" sz="2400" dirty="0" smtClean="0">
                <a:latin typeface="Monotype Corsiva" pitchFamily="66" charset="0"/>
              </a:rPr>
              <a:t>. </a:t>
            </a:r>
          </a:p>
          <a:p>
            <a:endParaRPr lang="ru-RU" sz="2400" dirty="0"/>
          </a:p>
        </p:txBody>
      </p:sp>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124744"/>
          <a:ext cx="8075240" cy="5330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1520" y="0"/>
            <a:ext cx="8568952" cy="1077218"/>
          </a:xfrm>
          <a:prstGeom prst="rect">
            <a:avLst/>
          </a:prstGeom>
          <a:noFill/>
        </p:spPr>
        <p:txBody>
          <a:bodyPr wrap="square" rtlCol="0">
            <a:spAutoFit/>
          </a:bodyPr>
          <a:lstStyle/>
          <a:p>
            <a:pPr algn="ctr"/>
            <a:r>
              <a:rPr lang="ru-RU" sz="3200" dirty="0" smtClean="0">
                <a:solidFill>
                  <a:srgbClr val="FFFF00"/>
                </a:solidFill>
                <a:latin typeface="Monotype Corsiva" pitchFamily="66" charset="0"/>
              </a:rPr>
              <a:t>Упражнения </a:t>
            </a:r>
            <a:r>
              <a:rPr lang="ru-RU" sz="3200" dirty="0">
                <a:solidFill>
                  <a:srgbClr val="FFFF00"/>
                </a:solidFill>
                <a:latin typeface="Monotype Corsiva" pitchFamily="66" charset="0"/>
              </a:rPr>
              <a:t>в психогимнастике направлены на развитие:</a:t>
            </a:r>
          </a:p>
        </p:txBody>
      </p:sp>
    </p:spTree>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398</TotalTime>
  <Words>493</Words>
  <Application>Microsoft Office PowerPoint</Application>
  <PresentationFormat>Экран (4:3)</PresentationFormat>
  <Paragraphs>78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Яркая</vt:lpstr>
      <vt:lpstr>МБДОУ «Ромодановский детский сад комбинированного вида»</vt:lpstr>
      <vt:lpstr>Слайд 2</vt:lpstr>
      <vt:lpstr>Слайд 3</vt:lpstr>
      <vt:lpstr>Слайд 4</vt:lpstr>
      <vt:lpstr>Принципы психогимнастики:</vt:lpstr>
      <vt:lpstr>Основные достоинства психогимнастики:</vt:lpstr>
      <vt:lpstr>Слайд 7</vt:lpstr>
      <vt:lpstr>Слайд 8</vt:lpstr>
      <vt:lpstr>Слайд 9</vt:lpstr>
      <vt:lpstr>Пример игр для занятий психогимнастикой:</vt:lpstr>
      <vt:lpstr>Слайд 11</vt:lpstr>
      <vt:lpstr>Слайд 12</vt:lpstr>
      <vt:lpstr>Слайд 13</vt:lpstr>
      <vt:lpstr>Слайд 14</vt:lpstr>
      <vt:lpstr>Слайд 15</vt:lpstr>
      <vt:lpstr>Слайд 16</vt:lpstr>
      <vt:lpstr>Список используемой литературы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Психогимнастика  как средство развития и формирования эмоционального благополучия дошкольников</dc:title>
  <dc:creator>Денис</dc:creator>
  <cp:lastModifiedBy>Денис</cp:lastModifiedBy>
  <cp:revision>59</cp:revision>
  <dcterms:created xsi:type="dcterms:W3CDTF">2015-03-22T17:57:11Z</dcterms:created>
  <dcterms:modified xsi:type="dcterms:W3CDTF">2015-04-01T16:05:31Z</dcterms:modified>
</cp:coreProperties>
</file>