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61" r:id="rId5"/>
    <p:sldId id="259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1" r:id="rId16"/>
    <p:sldId id="264" r:id="rId17"/>
    <p:sldId id="276" r:id="rId18"/>
    <p:sldId id="277" r:id="rId1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64" autoAdjust="0"/>
    <p:restoredTop sz="93575" autoAdjust="0"/>
  </p:normalViewPr>
  <p:slideViewPr>
    <p:cSldViewPr>
      <p:cViewPr varScale="1">
        <p:scale>
          <a:sx n="63" d="100"/>
          <a:sy n="63" d="100"/>
        </p:scale>
        <p:origin x="150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9144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620713"/>
            <a:ext cx="8207375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9900" y="1843088"/>
            <a:ext cx="8212138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1D4FED99-38F0-48F1-AD39-EC323F960598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6EB7A36-4CB0-49F4-A35F-68071E84F231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E583F96-2F4F-40A7-AA41-B208649E5C69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8E01962-30D7-4D58-8703-F40995E82CCD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ED33478-4B2C-47AB-9E96-F60FE50F0B6C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45E3C-4BD1-488C-9785-E84691F0CFD6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83FF521-0DBF-4197-862C-CD8A633ED6E5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80736D-EF05-43CA-A972-791A053757BD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3A3C873-2B73-41F9-8288-CF25BF9B1CEE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F97AF8B-17DB-4408-8303-F6BF77C39187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endParaRPr lang="ru-RU" alt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69A6307-2082-4F4D-BE7A-C5E391CE04B8}" type="slidenum">
              <a:rPr lang="ru-RU" altLang="ru-RU"/>
            </a:fld>
            <a:endParaRPr lang="ru-RU" alt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6E838818-0596-4F71-87B0-362B20B30E61}" type="slidenum">
              <a:rPr lang="ru-RU" altLang="ru-RU"/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NULL" TargetMode="External"/><Relationship Id="rId2" Type="http://schemas.openxmlformats.org/officeDocument/2006/relationships/image" Target="../media/image5.jpeg"/><Relationship Id="rId1" Type="http://schemas.openxmlformats.org/officeDocument/2006/relationships/hyperlink" Target="http://mistergid.ru/image/upload/2011-08-10/330026694634_70543118_sshot-2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hyperlink" Target="http://mistergid.ru/image/upload/2011-08-10/330026694634_70543058_sshot-3.jp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4800" smtClean="0"/>
              <a:t> Развития критического мышления</a:t>
            </a:r>
            <a:endParaRPr lang="ru-RU" altLang="ru-RU" sz="48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defRPr/>
            </a:pPr>
            <a:r>
              <a:rPr lang="ru-RU" altLang="ru-RU" dirty="0" smtClean="0"/>
              <a:t>вторая младшая группа</a:t>
            </a:r>
            <a:endParaRPr lang="ru-RU" alt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ChangeArrowheads="1"/>
          </p:cNvSpPr>
          <p:nvPr/>
        </p:nvSpPr>
        <p:spPr bwMode="auto">
          <a:xfrm>
            <a:off x="228600" y="765175"/>
            <a:ext cx="8915400" cy="5532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bIns="0" anchor="ctr">
            <a:spAutoFit/>
          </a:bodyPr>
          <a:lstStyle/>
          <a:p>
            <a:pPr algn="ctr" eaLnBrk="1" hangingPunct="1"/>
            <a:r>
              <a:rPr lang="ru-RU" altLang="ru-RU" sz="2000" b="1">
                <a:latin typeface="Times New Roman" panose="02020603050405020304" pitchFamily="18" charset="0"/>
              </a:rPr>
              <a:t>Игра: «Цепочка слов».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Суть игры заключается в подборе слов - существительных и прилагательных, характеризующих в своём объединении какой-либо объект сходными качественными признаки (холодный – ветер, мороженное, вода, батарея; мокрый – одежда, волосы, бумага, асфальт и т.п.). То есть дети составляют своеобразный «поезд» из слов, где слова – вагончики соединены между собой. Например, исходное слово «зима», – какая? 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- Снежная, холодная, морозная, серебряная (ставят четыре кружочка). - А что ещё бывает серебряным? - Кольцо, цепочка, часы … (ставят три кружочка) - А какие бывают часы? - Наручные, напольные, ходики … и т.п. 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/>
            <a:r>
              <a:rPr lang="ru-RU" altLang="ru-RU" sz="2000" b="1">
                <a:latin typeface="Times New Roman" panose="02020603050405020304" pitchFamily="18" charset="0"/>
              </a:rPr>
              <a:t>Игра «Наоборот».</a:t>
            </a:r>
            <a:r>
              <a:rPr lang="ru-RU" altLang="ru-RU" sz="2000">
                <a:latin typeface="Times New Roman" panose="02020603050405020304" pitchFamily="18" charset="0"/>
              </a:rPr>
              <a:t> Суть игры заключается в том, что дети подбирают противоположные по значению слова. Это могут быть существительные, прилагательные, глаголы и наречия. Эту игру можно усложнить, подбирая слова противоположные по функции. Например, волк «злой» – бабушка «добрая», карандаш (пишет) – резинка (стирает). Ещё один вариант игры заключается в том, что к паре слов – антонимов подбирается третье, которое несло бы в себе смысл первых двух слов. Например, горячий – холодный: утюг, ребёнок, солнце. 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43016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5719763" cy="480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5562600" y="1517650"/>
            <a:ext cx="3581400" cy="14652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endParaRPr lang="ru-RU" altLang="ru-RU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b="1">
                <a:latin typeface="Times New Roman" panose="02020603050405020304" pitchFamily="18" charset="0"/>
              </a:rPr>
              <a:t>Фигуры Поппельрейтера </a:t>
            </a:r>
            <a:endParaRPr lang="ru-RU" altLang="ru-RU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i="1">
                <a:latin typeface="Times New Roman" panose="02020603050405020304" pitchFamily="18" charset="0"/>
              </a:rPr>
              <a:t>(наложенные изображения)</a:t>
            </a:r>
            <a:br>
              <a:rPr lang="ru-RU" altLang="ru-RU">
                <a:latin typeface="Times New Roman" panose="02020603050405020304" pitchFamily="18" charset="0"/>
              </a:rPr>
            </a:br>
            <a:r>
              <a:rPr lang="ru-RU" altLang="ru-RU" b="1">
                <a:latin typeface="Times New Roman" panose="02020603050405020304" pitchFamily="18" charset="0"/>
              </a:rPr>
              <a:t>"Что здесь нарисовано?".</a:t>
            </a:r>
            <a:r>
              <a:rPr lang="ru-RU" altLang="ru-RU">
                <a:latin typeface="Times New Roman" panose="02020603050405020304" pitchFamily="18" charset="0"/>
              </a:rPr>
              <a:t> </a:t>
            </a:r>
            <a:r>
              <a:rPr lang="ru-RU" altLang="ru-RU" b="1">
                <a:latin typeface="Times New Roman" panose="02020603050405020304" pitchFamily="18" charset="0"/>
              </a:rPr>
              <a:t>Вариант 1.</a:t>
            </a:r>
            <a:endParaRPr lang="ru-RU" altLang="ru-RU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43017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43018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8915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2819400" y="228600"/>
            <a:ext cx="3281363" cy="3662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endParaRPr lang="ru-RU" altLang="ru-RU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b="1">
                <a:latin typeface="Times New Roman" panose="02020603050405020304" pitchFamily="18" charset="0"/>
              </a:rPr>
              <a:t>Перечеркнутые изображения </a:t>
            </a:r>
            <a:endParaRPr lang="ru-RU" altLang="ru-RU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b="1">
                <a:latin typeface="Times New Roman" panose="02020603050405020304" pitchFamily="18" charset="0"/>
              </a:rPr>
              <a:t>"Что здесь нарисовано?«</a:t>
            </a:r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  <a:p>
            <a:pPr algn="ctr" eaLnBrk="1" hangingPunct="1"/>
            <a:endParaRPr lang="ru-RU" altLang="ru-RU" b="1">
              <a:latin typeface="Times New Roman" panose="02020603050405020304" pitchFamily="18" charset="0"/>
            </a:endParaRPr>
          </a:p>
        </p:txBody>
      </p:sp>
      <p:pic>
        <p:nvPicPr>
          <p:cNvPr id="18435" name="Picture 5" descr="4301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1371600"/>
            <a:ext cx="914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457200" y="95250"/>
            <a:ext cx="4718050" cy="12811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1" hangingPunct="1"/>
            <a:r>
              <a:rPr lang="ru-RU" altLang="ru-RU" sz="2000" b="1">
                <a:cs typeface="Times New Roman" panose="02020603050405020304" pitchFamily="18" charset="0"/>
              </a:rPr>
              <a:t>СОСТАВЛЕНИЕ ГРАФИЧЕСКОГО ПЛАНА РАССКАЗА НА ТЕМУ «ОСЕНЬ»</a:t>
            </a:r>
            <a:endParaRPr lang="ru-RU" altLang="ru-RU" sz="1100"/>
          </a:p>
          <a:p>
            <a:pPr indent="228600"/>
            <a:endParaRPr lang="ru-RU" altLang="ru-RU"/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867400" y="1143000"/>
            <a:ext cx="30003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685800" y="2782888"/>
            <a:ext cx="8001000" cy="40751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indent="228600" eaLnBrk="1" hangingPunct="1"/>
            <a:r>
              <a:rPr lang="ru-RU" altLang="ru-RU" sz="1400">
                <a:cs typeface="Times New Roman" panose="02020603050405020304" pitchFamily="18" charset="0"/>
              </a:rPr>
              <a:t>Солнце. (Солнце светит.)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Дождь. (Часто идут дожди.)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Листья. (Листья на деревьях меняют цвет.)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Ежик. (Животные готовятся к зиме.)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Птицы. (Птицы улетают в теплые края.)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Морковь, яблоко. (Люди собирают урожай овощей и фруктов.)</a:t>
            </a:r>
            <a:endParaRPr lang="ru-RU" altLang="ru-RU" sz="1100"/>
          </a:p>
          <a:p>
            <a:pPr indent="228600"/>
            <a:r>
              <a:rPr lang="ru-RU" altLang="ru-RU" sz="2000" b="1">
                <a:cs typeface="Times New Roman" panose="02020603050405020304" pitchFamily="18" charset="0"/>
              </a:rPr>
              <a:t>ОСЕНЬ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(Примерный рассказ по таблице)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Наступила осень. Солнышко светит ярко, но слабо согревает землю. Становится холодно. Часто идут дожди. Листья на деревьях меняют свой цвет на желтый, красный, оранжевый и багряный, поэтому осень и называют «золотой».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Животные готовятся к зиме: некоторые, как ежи и медведи, впадают в спячку. А другие, как белки и мышки, запасают на зиму корм. Все животные осенью линяют—меняют летний мех на теплый зимний.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Птицы собираются в стаи и улетают в теплые края.</a:t>
            </a:r>
            <a:endParaRPr lang="ru-RU" altLang="ru-RU" sz="1100"/>
          </a:p>
          <a:p>
            <a:pPr indent="228600"/>
            <a:r>
              <a:rPr lang="ru-RU" altLang="ru-RU" sz="1400">
                <a:cs typeface="Times New Roman" panose="02020603050405020304" pitchFamily="18" charset="0"/>
              </a:rPr>
              <a:t>Люди на полях и в садах собирают урожай овощей и фруктов.</a:t>
            </a:r>
            <a:endParaRPr lang="ru-RU" altLang="ru-RU" sz="1400">
              <a:cs typeface="Times New Roman" panose="02020603050405020304" pitchFamily="18" charset="0"/>
            </a:endParaRPr>
          </a:p>
          <a:p>
            <a:pPr indent="228600"/>
            <a:br>
              <a:rPr lang="ru-RU" altLang="ru-RU" sz="1400">
                <a:cs typeface="Times New Roman" panose="02020603050405020304" pitchFamily="18" charset="0"/>
              </a:rPr>
            </a:br>
            <a:endParaRPr lang="ru-RU" altLang="ru-RU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0" y="276225"/>
            <a:ext cx="9144000" cy="64087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marL="342900" indent="-342900" algn="just" eaLnBrk="1" hangingPunct="1"/>
            <a:r>
              <a:rPr lang="ru-RU" altLang="ru-RU" b="1" i="1">
                <a:latin typeface="Times New Roman" panose="02020603050405020304" pitchFamily="18" charset="0"/>
              </a:rPr>
              <a:t>Синквейн – прием технологии развития критического мышления, позволяющий в нескольких словах изложить учебный материал на определенную тему. («Синквейн» от французского слова «пять»). Это специфическое стихотворение без рифмы, состоящее из пяти строк, в которых обобщена информация по изученной теме. Эта технология универсальна. 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Дом – высокий, родной – укрывает, защищает, греет -  самое хорошее место в мире – люблю! 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Гимн – государственный, торжественный,  – славит, волнует, звучит – главная песня страны – Похвала! 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just" eaLnBrk="1" hangingPunct="1"/>
            <a:r>
              <a:rPr lang="ru-RU" altLang="ru-RU" b="1" i="1">
                <a:latin typeface="Times New Roman" panose="02020603050405020304" pitchFamily="18" charset="0"/>
              </a:rPr>
              <a:t>                                                             1. «Россия»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2.  Какая она для вас? (великая, прекрасная, единственная, удивительная, любимая, могучая, многострадальная, богатая)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3. Что она делает для вас и других людей? (гордится, заботится, надеется, приходит на помощь, придаёт силы, помогает, любит, ценит, верит)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4.  Афоризм, выражение, пословица или поговорка о России?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     Лучше нет родного края!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5.  Синоним, или, как по-другому можно назвать Россию?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 b="1" i="1">
                <a:latin typeface="Times New Roman" panose="02020603050405020304" pitchFamily="18" charset="0"/>
              </a:rPr>
              <a:t>     (страна, отчизна, отечество) Россия – Родина моя</a:t>
            </a:r>
            <a:endParaRPr lang="ru-RU" altLang="ru-RU" b="1" i="1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>
                <a:latin typeface="Times New Roman" panose="02020603050405020304" pitchFamily="18" charset="0"/>
              </a:rPr>
              <a:t>Примеры синквейнов-загадок:</a:t>
            </a:r>
            <a:endParaRPr lang="ru-RU" altLang="ru-RU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>
                <a:latin typeface="Times New Roman" panose="02020603050405020304" pitchFamily="18" charset="0"/>
              </a:rPr>
              <a:t>Непобедимая, смелая – защищает, стоит на страже, воюет – если она сильна – непобедима страна – горжусь! (армия)</a:t>
            </a:r>
            <a:endParaRPr lang="ru-RU" altLang="ru-RU">
              <a:latin typeface="Times New Roman" panose="02020603050405020304" pitchFamily="18" charset="0"/>
            </a:endParaRPr>
          </a:p>
          <a:p>
            <a:pPr marL="342900" indent="-342900" algn="ctr" eaLnBrk="1" hangingPunct="1"/>
            <a:r>
              <a:rPr lang="ru-RU" altLang="ru-RU">
                <a:latin typeface="Times New Roman" panose="02020603050405020304" pitchFamily="18" charset="0"/>
              </a:rPr>
              <a:t>мудрые, добрые – живут, помнят, стареют – шли в бой не жалея себя – страну заслонили собой! (ветераны) </a:t>
            </a:r>
            <a:endParaRPr lang="ru-RU" altLang="ru-RU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457200" y="2682875"/>
            <a:ext cx="8534400" cy="915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ru-RU" altLang="ru-RU">
                <a:latin typeface="Times New Roman" panose="02020603050405020304" pitchFamily="18" charset="0"/>
              </a:rPr>
              <a:t>Очень важно, что игра - это не только способ и средство обучения, это ещё и радость, и удовольствие для ребёнка. Все дети любят играть, и от взрослого зависит, на сколько эти игры будут содержательными и полезными.</a:t>
            </a:r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Развитие критического мышления у детей"/>
          <p:cNvPicPr>
            <a:picLocks noChangeAspect="1" noChangeArrowheads="1"/>
          </p:cNvPicPr>
          <p:nvPr>
            <p:ph type="body" idx="4294967295"/>
          </p:nvPr>
        </p:nvPicPr>
        <p:blipFill>
          <a:blip r:embed="rId1"/>
          <a:srcRect/>
          <a:stretch>
            <a:fillRect/>
          </a:stretch>
        </p:blipFill>
        <p:spPr>
          <a:xfrm>
            <a:off x="0" y="1600200"/>
            <a:ext cx="2879725" cy="4525963"/>
          </a:xfrm>
          <a:noFill/>
        </p:spPr>
      </p:pic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3048000" y="1447800"/>
            <a:ext cx="5410200" cy="2530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2000" i="1">
                <a:latin typeface="Times New Roman" panose="02020603050405020304" pitchFamily="18" charset="0"/>
              </a:rPr>
              <a:t>Дошкольное детство — совсем небольшой отрезок в жизни человека.</a:t>
            </a:r>
            <a:endParaRPr lang="ru-RU" altLang="ru-RU" sz="2000" i="1"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2000" i="1">
                <a:latin typeface="Times New Roman" panose="02020603050405020304" pitchFamily="18" charset="0"/>
              </a:rPr>
              <a:t> Но за это время ребенок приобретает значительно больше, </a:t>
            </a:r>
            <a:endParaRPr lang="ru-RU" altLang="ru-RU" sz="2000" i="1"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2000" i="1">
                <a:latin typeface="Times New Roman" panose="02020603050405020304" pitchFamily="18" charset="0"/>
              </a:rPr>
              <a:t>чем за всю последующую жизнь. Многие психологи и педагоги считают, </a:t>
            </a:r>
            <a:endParaRPr lang="ru-RU" altLang="ru-RU" sz="2000" i="1"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2000" i="1">
                <a:latin typeface="Times New Roman" panose="02020603050405020304" pitchFamily="18" charset="0"/>
              </a:rPr>
              <a:t>что самым важным является возраст с рождения и до трех лет.</a:t>
            </a:r>
            <a:endParaRPr lang="ru-RU" altLang="ru-RU" sz="2000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838200" y="1401763"/>
            <a:ext cx="7937500" cy="4968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Но почему же так важно развивать не просто "мышление", а именно "критическое мышление" у детей?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Чтобы ответить на этот вопрос, нужно определить, что значит критическое мышление. В современной психологии рассматривается несколько трактовок этого понятия, но общий смысл сводится к следующему.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Критическое мышление является сложным мыслительным процессом, который начинается с получения ребенком информации и заканчивается принятием обдуманного решения, формированием собственного отношения. Это способность ставить новые вопросы, вырабатывать аргументы в защиту своего мнения и делать выводы. Это способность не только интерпретировать и анализировать информацию. Критически мыслящий ребенок всегда сможет аргументировано доказать свою позицию. Он будет опираться на логику и на мнение собеседника, а значит сможет объяснить, почему он с ним согласен или не согласен.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br>
              <a:rPr lang="ru-RU" altLang="ru-RU" sz="4000" b="1" smtClean="0">
                <a:solidFill>
                  <a:schemeClr val="tx1"/>
                </a:solidFill>
              </a:rPr>
            </a:br>
            <a:r>
              <a:rPr lang="ru-RU" altLang="ru-RU" sz="40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>Как развивать критическое мышление?</a:t>
            </a:r>
            <a:br>
              <a:rPr lang="ru-RU" altLang="ru-RU" sz="400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altLang="ru-RU" sz="400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ru-RU" sz="1400" smtClean="0"/>
              <a:t>Критическое мышления является основным «фильтром», который позволяет приходить к самым логичным выводам во время решения любых задач. Поэтому в методику по развитию мышления у дошкольников необходимо обязательно включить этот фактор.</a:t>
            </a:r>
            <a:endParaRPr lang="ru-RU" altLang="ru-RU" sz="1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400" smtClean="0"/>
              <a:t>Приступать к развитию критического мышления необходимо с самого раннего возраста. Для этого необходимо еще в детском саду «навести порядок» в знаниях малыша. На сегодня детишкам необходимо в огромном объеме усваивать большое количество знаний и эти все познания «окружающего» хаотично путаются у них в голове. Для того чтобы развить этот вид мышления, необходимо применять задания в игровой форме. Малышу должно прийтись по вкусу отличать правильное от неправильного. Например, вы рассказываете ему сказку, предварительно предупредив ребенка, что если он заметит в ней что-то не правильное, пусть скажет, что так не бывает. Чем больше возраст ребенка, тем сложнее должна быть ситуация в сказке. С помощью такой непринужденной и веселой формы вы научите ребенка отличать возможное от невозможного и подтолкнете его к развитию критического осознания.</a:t>
            </a:r>
            <a:endParaRPr lang="ru-RU" altLang="ru-RU" sz="14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ru-RU" sz="1400" smtClean="0"/>
              <a:t>Помогают методики с использованием картинок. К примеру, на картинке изображено несуществующее животное, вы должны спросить у малыша, что здесь напутал художник. Помните, для дошкольников не составляет никакого труда отличать несущественное от существенного.</a:t>
            </a:r>
            <a:endParaRPr lang="ru-RU" altLang="ru-RU" sz="1400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838200" y="182563"/>
            <a:ext cx="7924800" cy="6492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Играя, ребёнок может не только закрепить ранее полученные знания, но и приобретать новые навыки, умения, развивать умственные способности. В этих целях используются специальные на умственное развитие ребёнка игры, насыщенные логическим содержанием. А.С.Макаренко прекрасно понимал, что одна игра, даже лучшая, не может обеспечить успеха в достижении воспитательных целей. Поэтому он стремился создать комплекс игр, считая эту задачу важнейшей в деле воспитания.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В современной педагогике дидактическая игра рассматривается, как эффективное средство развития ребёнка, развитие таких интеллектуальных психических процессов как внимание, память, мышление, воображение.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С помощью дидактической игры детей приучают самостоятельно мыслить, использовать полученные знания в различных условиях в соответствии с поставленной задачей. Многие игры ставят перед детьми задачу рационального использования имеющихся знаний в мыслительных операциях: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находить характерные признаки в предметах и явлениях окружающего мира;</a:t>
            </a:r>
            <a:endParaRPr lang="ru-RU" altLang="ru-RU" sz="20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2000">
                <a:latin typeface="Times New Roman" panose="02020603050405020304" pitchFamily="18" charset="0"/>
              </a:rPr>
              <a:t>сравнивать, группировать, классифицировать предметы по определенным признакам, делать правильные выводы.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42672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886200" y="633413"/>
            <a:ext cx="5257800" cy="58991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algn="ctr" eaLnBrk="1" hangingPunct="1"/>
            <a:r>
              <a:rPr lang="ru-RU" altLang="ru-RU" sz="1600">
                <a:latin typeface="Times New Roman" panose="02020603050405020304" pitchFamily="18" charset="0"/>
              </a:rPr>
              <a:t>Замечательные волшебные кубики помогут развить логику и мышление ребенка в игровой </a:t>
            </a:r>
            <a:r>
              <a:rPr lang="ru-RU" altLang="ru-RU" sz="1400">
                <a:latin typeface="Times New Roman" panose="02020603050405020304" pitchFamily="18" charset="0"/>
              </a:rPr>
              <a:t>форме. Ведь играть - это всегда приятнее. чем учиться!</a:t>
            </a:r>
            <a:endParaRPr lang="ru-RU" altLang="ru-RU" sz="14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400" b="1">
                <a:latin typeface="Times New Roman" panose="02020603050405020304" pitchFamily="18" charset="0"/>
              </a:rPr>
              <a:t>Блоки Дьенеша</a:t>
            </a:r>
            <a:r>
              <a:rPr lang="ru-RU" altLang="ru-RU" sz="1400">
                <a:latin typeface="Times New Roman" panose="02020603050405020304" pitchFamily="18" charset="0"/>
              </a:rPr>
              <a:t>  представляют собой набор из 48 логических блоков (из пластмассы), различающихся четырмя свойствами: формой – круглые, квадратные, треугольные, прямоугольные; цветом – красные, желтые, синие; размером – большие и маленькие; толщиной – толстые и тонкие. </a:t>
            </a:r>
            <a:endParaRPr lang="ru-RU" altLang="ru-RU" sz="14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400">
                <a:latin typeface="Times New Roman" panose="02020603050405020304" pitchFamily="18" charset="0"/>
              </a:rPr>
              <a:t>Играя с блоками Дьенеша, ребенок научится решать логические задачи на разбиение по свойствам. Выявлять в объектах разнообразные свойства, называть их, адекватно обозначать словом их отсутствие, абстрагировать и удерживать в памяти одно, одновременно два или три свойства, обобщать объекты по одному, двум или трем свойствам, с учетом наличия или отсутствия каждого.</a:t>
            </a:r>
            <a:endParaRPr lang="ru-RU" altLang="ru-RU" sz="14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400">
                <a:latin typeface="Times New Roman" panose="02020603050405020304" pitchFamily="18" charset="0"/>
              </a:rPr>
              <a:t>Т.е., если сказать проще, то сортировать по двум или одному общему свойству. Самым маленьким предлагается отделить от общей кучки, например, все круги, или все синие фигуры, или только синие круги и т.д.</a:t>
            </a:r>
            <a:endParaRPr lang="ru-RU" altLang="ru-RU" sz="14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400">
                <a:latin typeface="Times New Roman" panose="02020603050405020304" pitchFamily="18" charset="0"/>
              </a:rPr>
              <a:t>Детям постарше уже можно предложить выстроить цепочку из фигурок с одним или двумя общими свойствами. Например, начинаем с красного большого круга, далее кладется такой же круг только синий, далее - синий большой квадрат, далее - синий маленький квадрат и т.д.</a:t>
            </a:r>
            <a:endParaRPr lang="ru-RU" altLang="ru-RU" sz="140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400">
                <a:latin typeface="Times New Roman" panose="02020603050405020304" pitchFamily="18" charset="0"/>
              </a:rPr>
              <a:t>Затем можно закодировать свойства кубиков (блоков) опознавательными знаками, и предложить расшифровать картинку, подобрав нужные кубики.</a:t>
            </a:r>
            <a:endParaRPr lang="ru-RU" altLang="ru-RU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Развивающая игра – Логические цепочки">
            <a:hlinkClick r:id="rId1"/>
          </p:cNvPr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371600" y="228600"/>
            <a:ext cx="4495800" cy="588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0" y="38862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eaLnBrk="1" hangingPunct="1"/>
            <a:endParaRPr lang="ru-RU"/>
          </a:p>
        </p:txBody>
      </p:sp>
      <p:sp>
        <p:nvSpPr>
          <p:cNvPr id="9220" name="Rectangle 8"/>
          <p:cNvSpPr>
            <a:spLocks noChangeArrowheads="1"/>
          </p:cNvSpPr>
          <p:nvPr/>
        </p:nvSpPr>
        <p:spPr bwMode="auto">
          <a:xfrm>
            <a:off x="5867400" y="1998663"/>
            <a:ext cx="3276600" cy="2225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ru-RU" altLang="ru-RU" sz="2000" b="1">
                <a:latin typeface="Times New Roman" panose="02020603050405020304" pitchFamily="18" charset="0"/>
              </a:rPr>
              <a:t>Развивающая игра – Логические цепочки – включает разнообразные задания: половинки, задания на развитие мышления и логики у детей</a:t>
            </a:r>
            <a:r>
              <a:rPr lang="ru-RU" altLang="ru-RU" sz="2000">
                <a:latin typeface="Times New Roman" panose="02020603050405020304" pitchFamily="18" charset="0"/>
              </a:rPr>
              <a:t>.</a:t>
            </a:r>
            <a:endParaRPr lang="ru-RU" altLang="ru-RU"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Развивающая игра – Логические цепочки">
            <a:hlinkClick r:id="rId1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28600"/>
            <a:ext cx="4762500" cy="605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480854"/>
            <a:ext cx="9144000" cy="60312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>
            <a:spAutoFit/>
          </a:bodyPr>
          <a:lstStyle/>
          <a:p>
            <a:pPr marL="342900" indent="-342900" eaLnBrk="1" hangingPunct="1"/>
            <a:r>
              <a:rPr lang="ru-RU" altLang="ru-RU" sz="2000" b="1">
                <a:latin typeface="Times New Roman" panose="02020603050405020304" pitchFamily="18" charset="0"/>
              </a:rPr>
              <a:t>Игровые приемы ТРИЗ для </a:t>
            </a:r>
            <a:r>
              <a:rPr lang="ru-RU" altLang="ru-RU" sz="2400" b="1">
                <a:latin typeface="Times New Roman" panose="02020603050405020304" pitchFamily="18" charset="0"/>
              </a:rPr>
              <a:t>развития</a:t>
            </a:r>
            <a:r>
              <a:rPr lang="ru-RU" altLang="ru-RU" sz="2000" b="1">
                <a:latin typeface="Times New Roman" panose="02020603050405020304" pitchFamily="18" charset="0"/>
              </a:rPr>
              <a:t> и активизации словаря детей второй младшей группы.</a:t>
            </a:r>
            <a:r>
              <a:rPr lang="ru-RU" altLang="ru-RU" b="1">
                <a:latin typeface="Times New Roman" panose="02020603050405020304" pitchFamily="18" charset="0"/>
              </a:rPr>
              <a:t> </a:t>
            </a:r>
            <a:endParaRPr lang="ru-RU" altLang="ru-RU" b="1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ru-RU" altLang="ru-RU" b="1">
                <a:latin typeface="Times New Roman" panose="02020603050405020304" pitchFamily="18" charset="0"/>
              </a:rPr>
              <a:t>Схемы, рисунки, картинки, словесные игры по системе ТРИЗ направлены на развитие различных видов речевой активности, позволяют каждому ребёнку легко и свободно проявлять творческую одаренность, детям не бояться трудностей, нового, неизвестного, почувствовать собственную значимость для окружающих, удовольствие от самостоятельно выполненной работы и добиться практического результата. Золотое правило организации руководства деятельностью детей состоит в том, что ребёнку должно быть интересно и комфортно! Только при этом условии развитие всех сторон личности малыша будет гарантированным и полноценным. Стремясь развивать творческие способности в ребенке, педагогам и родителям можно воспользоваться полезными советами американского психолога Д.Треффингера: </a:t>
            </a:r>
            <a:endParaRPr lang="ru-RU" altLang="ru-RU" b="1">
              <a:latin typeface="Times New Roman" panose="02020603050405020304" pitchFamily="18" charset="0"/>
            </a:endParaRPr>
          </a:p>
          <a:p>
            <a:pPr marL="342900" indent="-342900" eaLnBrk="1" hangingPunct="1">
              <a:buFontTx/>
              <a:buAutoNum type="arabicPeriod"/>
            </a:pPr>
            <a:r>
              <a:rPr lang="ru-RU" altLang="ru-RU" b="1">
                <a:latin typeface="Times New Roman" panose="02020603050405020304" pitchFamily="18" charset="0"/>
              </a:rPr>
              <a:t>Не занимайтесь наставлениями, помогайте детям действовать независимо. </a:t>
            </a:r>
            <a:endParaRPr lang="ru-RU" altLang="ru-RU" b="1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ru-RU" altLang="ru-RU" b="1">
                <a:latin typeface="Times New Roman" panose="02020603050405020304" pitchFamily="18" charset="0"/>
              </a:rPr>
              <a:t>2. Не делайте скоропалительных допущений; на основе тщательного наблюдения и оценки определяйте сильные и слабые стороны детей. </a:t>
            </a:r>
            <a:endParaRPr lang="ru-RU" altLang="ru-RU" b="1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ru-RU" altLang="ru-RU" b="1">
                <a:latin typeface="Times New Roman" panose="02020603050405020304" pitchFamily="18" charset="0"/>
              </a:rPr>
              <a:t>3. Не сдерживайте инициативы детей и не делайте за них то, что они могут сделать самостоятельно. </a:t>
            </a:r>
            <a:endParaRPr lang="ru-RU" altLang="ru-RU" b="1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ru-RU" altLang="ru-RU" b="1">
                <a:latin typeface="Times New Roman" panose="02020603050405020304" pitchFamily="18" charset="0"/>
              </a:rPr>
              <a:t>4. Приучите детей к навыкам самостоятельного решения проблем, исследования и анализа ситуации.</a:t>
            </a:r>
            <a:endParaRPr lang="ru-RU" altLang="ru-RU" b="1">
              <a:latin typeface="Times New Roman" panose="02020603050405020304" pitchFamily="18" charset="0"/>
            </a:endParaRPr>
          </a:p>
          <a:p>
            <a:pPr marL="342900" indent="-342900" eaLnBrk="1" hangingPunct="1"/>
            <a:r>
              <a:rPr lang="ru-RU" altLang="ru-RU" b="1">
                <a:latin typeface="Times New Roman" panose="02020603050405020304" pitchFamily="18" charset="0"/>
              </a:rPr>
              <a:t> 5. Подходите ко всему творчески!	</a:t>
            </a:r>
            <a:endParaRPr lang="ru-RU" altLang="ru-RU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0</TotalTime>
  <Words>9983</Words>
  <Application>WPS Presentation</Application>
  <PresentationFormat>On-screen Show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Orange Waves</vt:lpstr>
      <vt:lpstr>Технология развития критического мышления</vt:lpstr>
      <vt:lpstr>PowerPoint 演示文稿</vt:lpstr>
      <vt:lpstr>PowerPoint 演示文稿</vt:lpstr>
      <vt:lpstr> Как развивать критическое мышление?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User</cp:lastModifiedBy>
  <cp:revision>3</cp:revision>
  <cp:lastPrinted>2113-01-01T00:00:00Z</cp:lastPrinted>
  <dcterms:created xsi:type="dcterms:W3CDTF">2113-01-01T00:00:00Z</dcterms:created>
  <dcterms:modified xsi:type="dcterms:W3CDTF">2025-11-28T02:48:39Z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E8E829D519E44FFE94AE164CBE70E089_12</vt:lpwstr>
  </property>
  <property fmtid="{D5CDD505-2E9C-101B-9397-08002B2CF9AE}" pid="4" name="KSOProductBuildVer">
    <vt:lpwstr>1049-12.2.0.23155</vt:lpwstr>
  </property>
</Properties>
</file>