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2" r:id="rId9"/>
    <p:sldId id="282" r:id="rId10"/>
    <p:sldId id="286" r:id="rId11"/>
    <p:sldId id="287" r:id="rId12"/>
    <p:sldId id="288" r:id="rId13"/>
    <p:sldId id="289" r:id="rId14"/>
    <p:sldId id="290" r:id="rId15"/>
    <p:sldId id="299" r:id="rId16"/>
    <p:sldId id="292" r:id="rId17"/>
    <p:sldId id="293" r:id="rId18"/>
    <p:sldId id="294" r:id="rId19"/>
    <p:sldId id="295" r:id="rId20"/>
    <p:sldId id="296" r:id="rId21"/>
    <p:sldId id="300" r:id="rId22"/>
    <p:sldId id="301" r:id="rId23"/>
    <p:sldId id="302" r:id="rId24"/>
    <p:sldId id="304" r:id="rId25"/>
    <p:sldId id="303" r:id="rId26"/>
    <p:sldId id="305" r:id="rId27"/>
    <p:sldId id="298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BD11"/>
    <a:srgbClr val="0FB19E"/>
    <a:srgbClr val="0EB287"/>
    <a:srgbClr val="1AA6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235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231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125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7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8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9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239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10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General</c:formatCode>
                <c:ptCount val="1"/>
                <c:pt idx="0">
                  <c:v>237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11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Лист1!$L$2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12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Лист1!$M$2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13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Лист1!$N$2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14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Лист1!$O$2</c:f>
              <c:numCache>
                <c:formatCode>General</c:formatCode>
                <c:ptCount val="1"/>
                <c:pt idx="0">
                  <c:v>241</c:v>
                </c:pt>
              </c:numCache>
            </c:numRef>
          </c:val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15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Лист1!$P$2</c:f>
              <c:numCache>
                <c:formatCode>General</c:formatCode>
                <c:ptCount val="1"/>
                <c:pt idx="0">
                  <c:v>239</c:v>
                </c:pt>
              </c:numCache>
            </c:numRef>
          </c:val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16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Лист1!$Q$2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dLbls/>
        <c:shape val="box"/>
        <c:axId val="79462400"/>
        <c:axId val="79463936"/>
        <c:axId val="0"/>
      </c:bar3DChart>
      <c:catAx>
        <c:axId val="79462400"/>
        <c:scaling>
          <c:orientation val="minMax"/>
        </c:scaling>
        <c:axPos val="b"/>
        <c:numFmt formatCode="General" sourceLinked="1"/>
        <c:majorTickMark val="none"/>
        <c:tickLblPos val="nextTo"/>
        <c:crossAx val="79463936"/>
        <c:crosses val="autoZero"/>
        <c:auto val="1"/>
        <c:lblAlgn val="ctr"/>
        <c:lblOffset val="100"/>
      </c:catAx>
      <c:valAx>
        <c:axId val="79463936"/>
        <c:scaling>
          <c:orientation val="minMax"/>
          <c:max val="450"/>
          <c:min val="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pPr>
            <a:endParaRPr lang="ru-RU"/>
          </a:p>
        </c:txPr>
        <c:crossAx val="794624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235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220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7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236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8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239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9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269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10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General</c:formatCode>
                <c:ptCount val="1"/>
                <c:pt idx="0">
                  <c:v>315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11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Лист1!$L$2</c:f>
              <c:numCache>
                <c:formatCode>General</c:formatCode>
                <c:ptCount val="1"/>
                <c:pt idx="0">
                  <c:v>245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12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Лист1!$M$2</c:f>
              <c:numCache>
                <c:formatCode>General</c:formatCode>
                <c:ptCount val="1"/>
                <c:pt idx="0">
                  <c:v>241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13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Лист1!$N$2</c:f>
              <c:numCache>
                <c:formatCode>General</c:formatCode>
                <c:ptCount val="1"/>
                <c:pt idx="0">
                  <c:v>199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14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Лист1!$O$2</c:f>
              <c:numCache>
                <c:formatCode>General</c:formatCode>
                <c:ptCount val="1"/>
                <c:pt idx="0">
                  <c:v>323</c:v>
                </c:pt>
              </c:numCache>
            </c:numRef>
          </c:val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15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Лист1!$P$2</c:f>
              <c:numCache>
                <c:formatCode>General</c:formatCode>
                <c:ptCount val="1"/>
                <c:pt idx="0">
                  <c:v>251</c:v>
                </c:pt>
              </c:numCache>
            </c:numRef>
          </c:val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16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Лист1!$Q$2</c:f>
              <c:numCache>
                <c:formatCode>General</c:formatCode>
                <c:ptCount val="1"/>
                <c:pt idx="0">
                  <c:v>347</c:v>
                </c:pt>
              </c:numCache>
            </c:numRef>
          </c:val>
        </c:ser>
        <c:dLbls/>
        <c:shape val="box"/>
        <c:axId val="79759616"/>
        <c:axId val="79769600"/>
        <c:axId val="0"/>
      </c:bar3DChart>
      <c:catAx>
        <c:axId val="79759616"/>
        <c:scaling>
          <c:orientation val="minMax"/>
        </c:scaling>
        <c:axPos val="b"/>
        <c:numFmt formatCode="General" sourceLinked="1"/>
        <c:majorTickMark val="none"/>
        <c:tickLblPos val="low"/>
        <c:crossAx val="79769600"/>
        <c:crosses val="autoZero"/>
        <c:lblAlgn val="ctr"/>
        <c:lblOffset val="100"/>
        <c:tickLblSkip val="1"/>
      </c:catAx>
      <c:valAx>
        <c:axId val="79769600"/>
        <c:scaling>
          <c:orientation val="minMax"/>
          <c:max val="450"/>
          <c:min val="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pPr>
            <a:endParaRPr lang="ru-RU"/>
          </a:p>
        </c:txPr>
        <c:crossAx val="797596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начало учебного года</a:t>
            </a:r>
            <a:endParaRPr lang="ru-RU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8719705012200297"/>
                  <c:y val="4.4007305421348869E-2"/>
                </c:manualLayout>
              </c:layout>
              <c:showCatName val="1"/>
              <c:showPercent val="1"/>
            </c:dLbl>
            <c:spPr>
              <a:scene3d>
                <a:camera prst="orthographicFront"/>
                <a:lightRig rig="threePt" dir="t"/>
              </a:scene3d>
              <a:sp3d/>
            </c:spPr>
            <c:txPr>
              <a:bodyPr/>
              <a:lstStyle/>
              <a:p>
                <a:pPr>
                  <a:defRPr sz="2400" b="1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152400" dist="38100" dir="2700000" sx="108000" sy="108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конец учебного года</a:t>
            </a:r>
            <a:endParaRPr lang="ru-RU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scene3d>
                <a:camera prst="orthographicFront"/>
                <a:lightRig rig="threePt" dir="t"/>
              </a:scene3d>
              <a:sp3d/>
            </c:spPr>
            <c:txPr>
              <a:bodyPr/>
              <a:lstStyle/>
              <a:p>
                <a:pPr>
                  <a:defRPr sz="2400" b="1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152400" dist="38100" sx="108000" sy="108000" algn="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defRPr>
                </a:pPr>
                <a:endParaRPr lang="ru-RU"/>
              </a:p>
            </c:txPr>
            <c:showPercent val="1"/>
            <c:showLeaderLines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18</c:v>
                </c:pt>
                <c:pt idx="2">
                  <c:v>32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view3D>
      <c:rotX val="30"/>
      <c:perspective val="20"/>
    </c:view3D>
    <c:plotArea>
      <c:layout>
        <c:manualLayout>
          <c:layoutTarget val="inner"/>
          <c:xMode val="edge"/>
          <c:yMode val="edge"/>
          <c:x val="7.7159572327454448E-2"/>
          <c:y val="1.9561386352855016E-2"/>
          <c:w val="0.53460495760799231"/>
          <c:h val="0.802334653827908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explosion val="10"/>
          <c:dPt>
            <c:idx val="0"/>
            <c:spPr>
              <a:effectLst>
                <a:outerShdw blurRad="165100" dist="1422400" dir="11100000" sx="158000" sy="158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Заинтерисованные</c:v>
                </c:pt>
                <c:pt idx="1">
                  <c:v>Нетральные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1798288548447613"/>
          <c:y val="0.73064381392677913"/>
          <c:w val="0.41467663517856851"/>
          <c:h val="0.17948860657306689"/>
        </c:manualLayout>
      </c:layout>
      <c:txPr>
        <a:bodyPr/>
        <a:lstStyle/>
        <a:p>
          <a:pPr>
            <a:defRPr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defRPr>
          </a:pPr>
          <a:endParaRPr lang="ru-RU"/>
        </a:p>
      </c:txPr>
    </c:legend>
    <c:plotVisOnly val="1"/>
  </c:chart>
  <c:spPr>
    <a:noFill/>
    <a:ln>
      <a:noFill/>
      <a:round/>
    </a:ln>
  </c:spPr>
  <c:txPr>
    <a:bodyPr/>
    <a:lstStyle/>
    <a:p>
      <a:pPr>
        <a:defRPr sz="2000" b="1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E69E2-9599-4502-AFB6-6D3556C24806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E83CD26-A7D0-45FB-BE78-AC499BC314B2}">
      <dgm:prSet/>
      <dgm:spPr/>
      <dgm:t>
        <a:bodyPr/>
        <a:lstStyle/>
        <a:p>
          <a:pPr algn="l" rtl="0"/>
          <a:r>
            <a:rPr lang="ru-RU" b="0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всестороннее развитие личности ребенка, его дарований и творческих способностей, развитие любознательности как основы познавательной активности будущего школьника;</a:t>
          </a:r>
          <a:endParaRPr lang="ru-RU" b="0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930A06-C550-4233-A877-A3D58060B0CE}" type="parTrans" cxnId="{799B81FD-0366-4AD0-B657-E66C07638D9B}">
      <dgm:prSet/>
      <dgm:spPr/>
      <dgm:t>
        <a:bodyPr/>
        <a:lstStyle/>
        <a:p>
          <a:pPr algn="l"/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87FE9D-76E3-4164-9169-5B398B1C6FFA}" type="sibTrans" cxnId="{799B81FD-0366-4AD0-B657-E66C07638D9B}">
      <dgm:prSet/>
      <dgm:spPr/>
      <dgm:t>
        <a:bodyPr/>
        <a:lstStyle/>
        <a:p>
          <a:pPr algn="l"/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82D188-96EF-4393-B21E-96ED8BAD29E4}">
      <dgm:prSet/>
      <dgm:spPr/>
      <dgm:t>
        <a:bodyPr/>
        <a:lstStyle/>
        <a:p>
          <a:pPr algn="l" rtl="0"/>
          <a:r>
            <a:rPr lang="ru-RU" b="0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формировать познавательный интерес и способности детей к творчеству через введение их в мир проблемных ситуаций и изобретательских задач, упражняя в решении их, используя элементы ТРИЗ;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BDE39C-224E-41B8-96EF-4C5147F57001}" type="parTrans" cxnId="{4AC686AF-AE25-41EE-A696-8EDA8EFB0B45}">
      <dgm:prSet/>
      <dgm:spPr/>
      <dgm:t>
        <a:bodyPr/>
        <a:lstStyle/>
        <a:p>
          <a:pPr algn="l"/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A0637C-2EAD-4699-92A2-006E3F2043EE}" type="sibTrans" cxnId="{4AC686AF-AE25-41EE-A696-8EDA8EFB0B45}">
      <dgm:prSet/>
      <dgm:spPr/>
      <dgm:t>
        <a:bodyPr/>
        <a:lstStyle/>
        <a:p>
          <a:pPr algn="l"/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C54F93-EC1E-4E4F-83A2-5F9759ADC8E4}">
      <dgm:prSet/>
      <dgm:spPr/>
      <dgm:t>
        <a:bodyPr/>
        <a:lstStyle/>
        <a:p>
          <a:pPr algn="l" rtl="0"/>
          <a:r>
            <a:rPr lang="ru-RU" b="0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развивать навыки системного, поискового, изобретательского мышления через рассматривание событий, предметов, явлений, веществ в их  развитии, изменении, применении;</a:t>
          </a:r>
          <a:endParaRPr lang="ru-RU" b="0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C88058-8DF4-4D50-87F8-9E347FCD273A}" type="parTrans" cxnId="{A01C3D87-0BDD-4F4C-A3DA-6152199B2811}">
      <dgm:prSet/>
      <dgm:spPr/>
      <dgm:t>
        <a:bodyPr/>
        <a:lstStyle/>
        <a:p>
          <a:pPr algn="l"/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9ADC73-43DE-4CC0-A72B-E1C4C3E3F5E1}" type="sibTrans" cxnId="{A01C3D87-0BDD-4F4C-A3DA-6152199B2811}">
      <dgm:prSet/>
      <dgm:spPr/>
      <dgm:t>
        <a:bodyPr/>
        <a:lstStyle/>
        <a:p>
          <a:pPr algn="l"/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75483F-B1BA-43CC-AA47-2B819523C62E}">
      <dgm:prSet/>
      <dgm:spPr/>
      <dgm:t>
        <a:bodyPr/>
        <a:lstStyle/>
        <a:p>
          <a:pPr algn="l" rtl="0"/>
          <a:r>
            <a:rPr lang="ru-RU" b="0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развивать творческое воображение через специальные игры, упражнения, тренинги, операторы, приемы фантазирования;</a:t>
          </a:r>
          <a:endParaRPr lang="ru-RU" b="0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F421EF-8466-4650-A625-AA93A1011B5D}" type="parTrans" cxnId="{0635266C-50D6-435C-84E1-4DD1A5E0B5BA}">
      <dgm:prSet/>
      <dgm:spPr/>
      <dgm:t>
        <a:bodyPr/>
        <a:lstStyle/>
        <a:p>
          <a:pPr algn="l"/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52059E-9E88-42AB-8991-216101F1B9CD}" type="sibTrans" cxnId="{0635266C-50D6-435C-84E1-4DD1A5E0B5BA}">
      <dgm:prSet/>
      <dgm:spPr/>
      <dgm:t>
        <a:bodyPr/>
        <a:lstStyle/>
        <a:p>
          <a:pPr algn="l"/>
          <a:endParaRPr lang="ru-RU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DE1B69-96E0-4E0E-9727-B7A2552CC227}" type="pres">
      <dgm:prSet presAssocID="{B31E69E2-9599-4502-AFB6-6D3556C248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020345-4C17-4CEC-BFC1-C5B1AC3F5857}" type="pres">
      <dgm:prSet presAssocID="{3E83CD26-A7D0-45FB-BE78-AC499BC314B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65E9C-1337-484D-BDB4-944CB8990E00}" type="pres">
      <dgm:prSet presAssocID="{6787FE9D-76E3-4164-9169-5B398B1C6FFA}" presName="spacer" presStyleCnt="0"/>
      <dgm:spPr/>
    </dgm:pt>
    <dgm:pt modelId="{ACC60275-C66F-4D02-98B2-45F955742B8E}" type="pres">
      <dgm:prSet presAssocID="{F582D188-96EF-4393-B21E-96ED8BAD29E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6EA86-5C8A-4AAE-BC1A-1DD2E697500A}" type="pres">
      <dgm:prSet presAssocID="{B3A0637C-2EAD-4699-92A2-006E3F2043EE}" presName="spacer" presStyleCnt="0"/>
      <dgm:spPr/>
    </dgm:pt>
    <dgm:pt modelId="{A0DEC5C0-1287-4A50-8248-9D13F4B0A52C}" type="pres">
      <dgm:prSet presAssocID="{E5C54F93-EC1E-4E4F-83A2-5F9759ADC8E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AF108-A9D3-46E7-AC2B-C8D27EF9BA28}" type="pres">
      <dgm:prSet presAssocID="{BF9ADC73-43DE-4CC0-A72B-E1C4C3E3F5E1}" presName="spacer" presStyleCnt="0"/>
      <dgm:spPr/>
    </dgm:pt>
    <dgm:pt modelId="{B2890CA4-ABD6-46DD-9C2F-AA94C53CE80D}" type="pres">
      <dgm:prSet presAssocID="{DB75483F-B1BA-43CC-AA47-2B819523C62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1C6B76-7F7D-4DCD-B301-DB8419DABE5E}" type="presOf" srcId="{B31E69E2-9599-4502-AFB6-6D3556C24806}" destId="{40DE1B69-96E0-4E0E-9727-B7A2552CC227}" srcOrd="0" destOrd="0" presId="urn:microsoft.com/office/officeart/2005/8/layout/vList2"/>
    <dgm:cxn modelId="{F3B61306-942D-4CF4-9DF5-EAC635356087}" type="presOf" srcId="{DB75483F-B1BA-43CC-AA47-2B819523C62E}" destId="{B2890CA4-ABD6-46DD-9C2F-AA94C53CE80D}" srcOrd="0" destOrd="0" presId="urn:microsoft.com/office/officeart/2005/8/layout/vList2"/>
    <dgm:cxn modelId="{0635266C-50D6-435C-84E1-4DD1A5E0B5BA}" srcId="{B31E69E2-9599-4502-AFB6-6D3556C24806}" destId="{DB75483F-B1BA-43CC-AA47-2B819523C62E}" srcOrd="3" destOrd="0" parTransId="{0BF421EF-8466-4650-A625-AA93A1011B5D}" sibTransId="{C152059E-9E88-42AB-8991-216101F1B9CD}"/>
    <dgm:cxn modelId="{4AC686AF-AE25-41EE-A696-8EDA8EFB0B45}" srcId="{B31E69E2-9599-4502-AFB6-6D3556C24806}" destId="{F582D188-96EF-4393-B21E-96ED8BAD29E4}" srcOrd="1" destOrd="0" parTransId="{3BBDE39C-224E-41B8-96EF-4C5147F57001}" sibTransId="{B3A0637C-2EAD-4699-92A2-006E3F2043EE}"/>
    <dgm:cxn modelId="{799B81FD-0366-4AD0-B657-E66C07638D9B}" srcId="{B31E69E2-9599-4502-AFB6-6D3556C24806}" destId="{3E83CD26-A7D0-45FB-BE78-AC499BC314B2}" srcOrd="0" destOrd="0" parTransId="{BA930A06-C550-4233-A877-A3D58060B0CE}" sibTransId="{6787FE9D-76E3-4164-9169-5B398B1C6FFA}"/>
    <dgm:cxn modelId="{70C3C72A-5610-4CF3-BD2C-0C3082269C7F}" type="presOf" srcId="{F582D188-96EF-4393-B21E-96ED8BAD29E4}" destId="{ACC60275-C66F-4D02-98B2-45F955742B8E}" srcOrd="0" destOrd="0" presId="urn:microsoft.com/office/officeart/2005/8/layout/vList2"/>
    <dgm:cxn modelId="{A01C3D87-0BDD-4F4C-A3DA-6152199B2811}" srcId="{B31E69E2-9599-4502-AFB6-6D3556C24806}" destId="{E5C54F93-EC1E-4E4F-83A2-5F9759ADC8E4}" srcOrd="2" destOrd="0" parTransId="{73C88058-8DF4-4D50-87F8-9E347FCD273A}" sibTransId="{BF9ADC73-43DE-4CC0-A72B-E1C4C3E3F5E1}"/>
    <dgm:cxn modelId="{418679E9-518D-4FEE-B850-87650FC94E1C}" type="presOf" srcId="{E5C54F93-EC1E-4E4F-83A2-5F9759ADC8E4}" destId="{A0DEC5C0-1287-4A50-8248-9D13F4B0A52C}" srcOrd="0" destOrd="0" presId="urn:microsoft.com/office/officeart/2005/8/layout/vList2"/>
    <dgm:cxn modelId="{A8927BC3-E4E3-4DC7-9968-946AB6EDA453}" type="presOf" srcId="{3E83CD26-A7D0-45FB-BE78-AC499BC314B2}" destId="{10020345-4C17-4CEC-BFC1-C5B1AC3F5857}" srcOrd="0" destOrd="0" presId="urn:microsoft.com/office/officeart/2005/8/layout/vList2"/>
    <dgm:cxn modelId="{2D35A81E-2C32-4EA1-B217-DD7D8E6F1D5C}" type="presParOf" srcId="{40DE1B69-96E0-4E0E-9727-B7A2552CC227}" destId="{10020345-4C17-4CEC-BFC1-C5B1AC3F5857}" srcOrd="0" destOrd="0" presId="urn:microsoft.com/office/officeart/2005/8/layout/vList2"/>
    <dgm:cxn modelId="{2921779A-09BF-4122-BE20-1E2504949A4A}" type="presParOf" srcId="{40DE1B69-96E0-4E0E-9727-B7A2552CC227}" destId="{98965E9C-1337-484D-BDB4-944CB8990E00}" srcOrd="1" destOrd="0" presId="urn:microsoft.com/office/officeart/2005/8/layout/vList2"/>
    <dgm:cxn modelId="{D5A5B8BC-F25D-43DF-82D7-1BD588C98EE4}" type="presParOf" srcId="{40DE1B69-96E0-4E0E-9727-B7A2552CC227}" destId="{ACC60275-C66F-4D02-98B2-45F955742B8E}" srcOrd="2" destOrd="0" presId="urn:microsoft.com/office/officeart/2005/8/layout/vList2"/>
    <dgm:cxn modelId="{FBDE8707-BAD0-4160-94AE-0C0CA899A8B7}" type="presParOf" srcId="{40DE1B69-96E0-4E0E-9727-B7A2552CC227}" destId="{E116EA86-5C8A-4AAE-BC1A-1DD2E697500A}" srcOrd="3" destOrd="0" presId="urn:microsoft.com/office/officeart/2005/8/layout/vList2"/>
    <dgm:cxn modelId="{CAE3EDE9-0E5E-4CEB-9A0B-6AE8AA15950A}" type="presParOf" srcId="{40DE1B69-96E0-4E0E-9727-B7A2552CC227}" destId="{A0DEC5C0-1287-4A50-8248-9D13F4B0A52C}" srcOrd="4" destOrd="0" presId="urn:microsoft.com/office/officeart/2005/8/layout/vList2"/>
    <dgm:cxn modelId="{399011EF-B735-4EA8-A508-2AB19858D279}" type="presParOf" srcId="{40DE1B69-96E0-4E0E-9727-B7A2552CC227}" destId="{219AF108-A9D3-46E7-AC2B-C8D27EF9BA28}" srcOrd="5" destOrd="0" presId="urn:microsoft.com/office/officeart/2005/8/layout/vList2"/>
    <dgm:cxn modelId="{090432BA-E365-4CD8-9D7C-5BBE449F65B3}" type="presParOf" srcId="{40DE1B69-96E0-4E0E-9727-B7A2552CC227}" destId="{B2890CA4-ABD6-46DD-9C2F-AA94C53CE80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AF9A6B-39E3-4A79-AB58-A9268275DF5B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2B52B63F-8DFA-4F09-9A84-F7A8EEB0A5FE}">
      <dgm:prSet/>
      <dgm:spPr/>
      <dgm:t>
        <a:bodyPr/>
        <a:lstStyle/>
        <a:p>
          <a:pPr algn="l"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воспитывать культуру общения и навыки сотрудничества со сверстниками и взрослыми через коллективную творческую деятельность;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690843-85D2-4A02-B28D-4F812550031F}" type="parTrans" cxnId="{E937C57B-9BD8-4182-9944-9FD44174D9AF}">
      <dgm:prSet/>
      <dgm:spPr/>
      <dgm:t>
        <a:bodyPr/>
        <a:lstStyle/>
        <a:p>
          <a:pPr algn="l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83DB83-5161-44CE-86CB-9D48815F5301}" type="sibTrans" cxnId="{E937C57B-9BD8-4182-9944-9FD44174D9AF}">
      <dgm:prSet/>
      <dgm:spPr/>
      <dgm:t>
        <a:bodyPr/>
        <a:lstStyle/>
        <a:p>
          <a:pPr algn="l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631F27-7147-4F51-ADF6-64D2485409CF}">
      <dgm:prSet/>
      <dgm:spPr/>
      <dgm:t>
        <a:bodyPr/>
        <a:lstStyle/>
        <a:p>
          <a:pPr algn="l"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поддерживать уверенность детей в своих силах и способностях, создавать условия для их актуализации;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5ECE3-F8E9-4E61-8389-6E0C454B1743}" type="parTrans" cxnId="{EF0EB976-3F37-4694-A712-4C60B9FD4ADA}">
      <dgm:prSet/>
      <dgm:spPr/>
      <dgm:t>
        <a:bodyPr/>
        <a:lstStyle/>
        <a:p>
          <a:pPr algn="l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DCEE63-31F7-4052-BBB7-A6988EE94992}" type="sibTrans" cxnId="{EF0EB976-3F37-4694-A712-4C60B9FD4ADA}">
      <dgm:prSet/>
      <dgm:spPr/>
      <dgm:t>
        <a:bodyPr/>
        <a:lstStyle/>
        <a:p>
          <a:pPr algn="l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114A49-1789-459C-8B4F-EDC83AC312CD}">
      <dgm:prSet/>
      <dgm:spPr/>
      <dgm:t>
        <a:bodyPr/>
        <a:lstStyle/>
        <a:p>
          <a:pPr algn="l"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создавать условия для раннего выявления интересов и способностей детей с последующим их развитием в кружках и студиях;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4C3585-DDA4-4104-B20F-E643B40FDF43}" type="parTrans" cxnId="{BD2C8941-237B-4E24-98F3-852FCD96B9E1}">
      <dgm:prSet/>
      <dgm:spPr/>
      <dgm:t>
        <a:bodyPr/>
        <a:lstStyle/>
        <a:p>
          <a:pPr algn="l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D0FB8B-702A-4600-A625-C63DB2A2E99F}" type="sibTrans" cxnId="{BD2C8941-237B-4E24-98F3-852FCD96B9E1}">
      <dgm:prSet/>
      <dgm:spPr/>
      <dgm:t>
        <a:bodyPr/>
        <a:lstStyle/>
        <a:p>
          <a:pPr algn="l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4F7587-8AA2-43DB-92A9-D4826385A34D}">
      <dgm:prSet/>
      <dgm:spPr/>
      <dgm:t>
        <a:bodyPr/>
        <a:lstStyle/>
        <a:p>
          <a:pPr algn="l"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разработать психолого-педагогическое и методическое обеспечение программы (учебные планы, картотеки педагогических приемов, сборники творческих заданий, задач, проблемных ситуаций и др.)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7670F3-0090-4639-9628-886704D1ABB4}" type="parTrans" cxnId="{ECEB3BF2-DC94-4739-8F3E-DFC73481350F}">
      <dgm:prSet/>
      <dgm:spPr/>
      <dgm:t>
        <a:bodyPr/>
        <a:lstStyle/>
        <a:p>
          <a:pPr algn="l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10D73-690C-454E-AFB1-0CBEBD012398}" type="sibTrans" cxnId="{ECEB3BF2-DC94-4739-8F3E-DFC73481350F}">
      <dgm:prSet/>
      <dgm:spPr/>
      <dgm:t>
        <a:bodyPr/>
        <a:lstStyle/>
        <a:p>
          <a:pPr algn="l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970D10-0CA1-4DF4-8A25-B9E00EFE5FA5}">
      <dgm:prSet/>
      <dgm:spPr/>
      <dgm:t>
        <a:bodyPr/>
        <a:lstStyle/>
        <a:p>
          <a:pPr algn="l"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совершенствовать комфортность социально-бытовой и предметно-пространственной развивающей среды.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D7B377-D858-4127-9476-90422DCC873C}" type="parTrans" cxnId="{E38FD76E-2C1E-493E-AF42-894FF39D083E}">
      <dgm:prSet/>
      <dgm:spPr/>
      <dgm:t>
        <a:bodyPr/>
        <a:lstStyle/>
        <a:p>
          <a:pPr algn="l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C6B532-D050-4906-A314-AD93F21B2BF6}" type="sibTrans" cxnId="{E38FD76E-2C1E-493E-AF42-894FF39D083E}">
      <dgm:prSet/>
      <dgm:spPr/>
      <dgm:t>
        <a:bodyPr/>
        <a:lstStyle/>
        <a:p>
          <a:pPr algn="l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ADB729-6B32-4CB3-AB04-6AC9715E45CB}" type="pres">
      <dgm:prSet presAssocID="{43AF9A6B-39E3-4A79-AB58-A9268275DF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478BF1-07F8-46CE-95F4-9393CC1BFA53}" type="pres">
      <dgm:prSet presAssocID="{2B52B63F-8DFA-4F09-9A84-F7A8EEB0A5F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0BCDF-1D20-4C61-8220-92B3CA008FD8}" type="pres">
      <dgm:prSet presAssocID="{BD83DB83-5161-44CE-86CB-9D48815F5301}" presName="spacer" presStyleCnt="0"/>
      <dgm:spPr/>
    </dgm:pt>
    <dgm:pt modelId="{ECE9FDD2-951A-4AE5-8ADB-4F8D74174330}" type="pres">
      <dgm:prSet presAssocID="{5D631F27-7147-4F51-ADF6-64D2485409C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56AA3-3FDA-4337-9242-841334420649}" type="pres">
      <dgm:prSet presAssocID="{CFDCEE63-31F7-4052-BBB7-A6988EE94992}" presName="spacer" presStyleCnt="0"/>
      <dgm:spPr/>
    </dgm:pt>
    <dgm:pt modelId="{F96257E9-C617-44EC-9A91-3D650C0988DC}" type="pres">
      <dgm:prSet presAssocID="{98114A49-1789-459C-8B4F-EDC83AC312C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FD07D-0CCC-43BB-96D6-AD3597A0A80E}" type="pres">
      <dgm:prSet presAssocID="{E8D0FB8B-702A-4600-A625-C63DB2A2E99F}" presName="spacer" presStyleCnt="0"/>
      <dgm:spPr/>
    </dgm:pt>
    <dgm:pt modelId="{8C6815F3-8DB1-4F1B-88F1-DCF085E253A3}" type="pres">
      <dgm:prSet presAssocID="{B24F7587-8AA2-43DB-92A9-D4826385A34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FA70A-B999-4DA4-B758-E25ED1800FEF}" type="pres">
      <dgm:prSet presAssocID="{07D10D73-690C-454E-AFB1-0CBEBD012398}" presName="spacer" presStyleCnt="0"/>
      <dgm:spPr/>
    </dgm:pt>
    <dgm:pt modelId="{CC3320BB-A8BC-4CF9-9CB0-AABE4E5D8209}" type="pres">
      <dgm:prSet presAssocID="{F0970D10-0CA1-4DF4-8A25-B9E00EFE5FA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7C57B-9BD8-4182-9944-9FD44174D9AF}" srcId="{43AF9A6B-39E3-4A79-AB58-A9268275DF5B}" destId="{2B52B63F-8DFA-4F09-9A84-F7A8EEB0A5FE}" srcOrd="0" destOrd="0" parTransId="{69690843-85D2-4A02-B28D-4F812550031F}" sibTransId="{BD83DB83-5161-44CE-86CB-9D48815F5301}"/>
    <dgm:cxn modelId="{ECEB3BF2-DC94-4739-8F3E-DFC73481350F}" srcId="{43AF9A6B-39E3-4A79-AB58-A9268275DF5B}" destId="{B24F7587-8AA2-43DB-92A9-D4826385A34D}" srcOrd="3" destOrd="0" parTransId="{157670F3-0090-4639-9628-886704D1ABB4}" sibTransId="{07D10D73-690C-454E-AFB1-0CBEBD012398}"/>
    <dgm:cxn modelId="{E38FD76E-2C1E-493E-AF42-894FF39D083E}" srcId="{43AF9A6B-39E3-4A79-AB58-A9268275DF5B}" destId="{F0970D10-0CA1-4DF4-8A25-B9E00EFE5FA5}" srcOrd="4" destOrd="0" parTransId="{3FD7B377-D858-4127-9476-90422DCC873C}" sibTransId="{B0C6B532-D050-4906-A314-AD93F21B2BF6}"/>
    <dgm:cxn modelId="{40E0C2BC-FC2A-4FB7-B63D-213E4A75730A}" type="presOf" srcId="{5D631F27-7147-4F51-ADF6-64D2485409CF}" destId="{ECE9FDD2-951A-4AE5-8ADB-4F8D74174330}" srcOrd="0" destOrd="0" presId="urn:microsoft.com/office/officeart/2005/8/layout/vList2"/>
    <dgm:cxn modelId="{EF0EB976-3F37-4694-A712-4C60B9FD4ADA}" srcId="{43AF9A6B-39E3-4A79-AB58-A9268275DF5B}" destId="{5D631F27-7147-4F51-ADF6-64D2485409CF}" srcOrd="1" destOrd="0" parTransId="{B275ECE3-F8E9-4E61-8389-6E0C454B1743}" sibTransId="{CFDCEE63-31F7-4052-BBB7-A6988EE94992}"/>
    <dgm:cxn modelId="{494E65E9-BFD2-4DC4-950C-02CD702CE26D}" type="presOf" srcId="{2B52B63F-8DFA-4F09-9A84-F7A8EEB0A5FE}" destId="{F4478BF1-07F8-46CE-95F4-9393CC1BFA53}" srcOrd="0" destOrd="0" presId="urn:microsoft.com/office/officeart/2005/8/layout/vList2"/>
    <dgm:cxn modelId="{5EB9309A-D401-4A24-A202-9D2B8064B308}" type="presOf" srcId="{98114A49-1789-459C-8B4F-EDC83AC312CD}" destId="{F96257E9-C617-44EC-9A91-3D650C0988DC}" srcOrd="0" destOrd="0" presId="urn:microsoft.com/office/officeart/2005/8/layout/vList2"/>
    <dgm:cxn modelId="{C5A25EB3-D18F-41A3-895C-D223D5F2A9C6}" type="presOf" srcId="{F0970D10-0CA1-4DF4-8A25-B9E00EFE5FA5}" destId="{CC3320BB-A8BC-4CF9-9CB0-AABE4E5D8209}" srcOrd="0" destOrd="0" presId="urn:microsoft.com/office/officeart/2005/8/layout/vList2"/>
    <dgm:cxn modelId="{ADC84987-A684-42D7-85D6-CDB070866CCB}" type="presOf" srcId="{43AF9A6B-39E3-4A79-AB58-A9268275DF5B}" destId="{BFADB729-6B32-4CB3-AB04-6AC9715E45CB}" srcOrd="0" destOrd="0" presId="urn:microsoft.com/office/officeart/2005/8/layout/vList2"/>
    <dgm:cxn modelId="{BD2C8941-237B-4E24-98F3-852FCD96B9E1}" srcId="{43AF9A6B-39E3-4A79-AB58-A9268275DF5B}" destId="{98114A49-1789-459C-8B4F-EDC83AC312CD}" srcOrd="2" destOrd="0" parTransId="{B94C3585-DDA4-4104-B20F-E643B40FDF43}" sibTransId="{E8D0FB8B-702A-4600-A625-C63DB2A2E99F}"/>
    <dgm:cxn modelId="{E26F0399-73B2-4B7C-9AA7-246F1C751AEF}" type="presOf" srcId="{B24F7587-8AA2-43DB-92A9-D4826385A34D}" destId="{8C6815F3-8DB1-4F1B-88F1-DCF085E253A3}" srcOrd="0" destOrd="0" presId="urn:microsoft.com/office/officeart/2005/8/layout/vList2"/>
    <dgm:cxn modelId="{C8B6F18C-CC9D-44E7-8EDB-6C4B85B44425}" type="presParOf" srcId="{BFADB729-6B32-4CB3-AB04-6AC9715E45CB}" destId="{F4478BF1-07F8-46CE-95F4-9393CC1BFA53}" srcOrd="0" destOrd="0" presId="urn:microsoft.com/office/officeart/2005/8/layout/vList2"/>
    <dgm:cxn modelId="{E5C80066-D190-44D6-AD8B-5A1581D88B25}" type="presParOf" srcId="{BFADB729-6B32-4CB3-AB04-6AC9715E45CB}" destId="{2730BCDF-1D20-4C61-8220-92B3CA008FD8}" srcOrd="1" destOrd="0" presId="urn:microsoft.com/office/officeart/2005/8/layout/vList2"/>
    <dgm:cxn modelId="{95316399-BAE3-4AEA-8CAC-BEB5DF56701F}" type="presParOf" srcId="{BFADB729-6B32-4CB3-AB04-6AC9715E45CB}" destId="{ECE9FDD2-951A-4AE5-8ADB-4F8D74174330}" srcOrd="2" destOrd="0" presId="urn:microsoft.com/office/officeart/2005/8/layout/vList2"/>
    <dgm:cxn modelId="{27F2EA74-6E75-4F4D-AD85-33EF71A968B1}" type="presParOf" srcId="{BFADB729-6B32-4CB3-AB04-6AC9715E45CB}" destId="{0AA56AA3-3FDA-4337-9242-841334420649}" srcOrd="3" destOrd="0" presId="urn:microsoft.com/office/officeart/2005/8/layout/vList2"/>
    <dgm:cxn modelId="{A2F34CBD-0FF8-4B53-B287-633DFF7EC81C}" type="presParOf" srcId="{BFADB729-6B32-4CB3-AB04-6AC9715E45CB}" destId="{F96257E9-C617-44EC-9A91-3D650C0988DC}" srcOrd="4" destOrd="0" presId="urn:microsoft.com/office/officeart/2005/8/layout/vList2"/>
    <dgm:cxn modelId="{E614B22A-D675-4E11-8910-D70B2D2D17E7}" type="presParOf" srcId="{BFADB729-6B32-4CB3-AB04-6AC9715E45CB}" destId="{24AFD07D-0CCC-43BB-96D6-AD3597A0A80E}" srcOrd="5" destOrd="0" presId="urn:microsoft.com/office/officeart/2005/8/layout/vList2"/>
    <dgm:cxn modelId="{44BFA1B6-3B5A-453F-91B6-E430F0C73EC8}" type="presParOf" srcId="{BFADB729-6B32-4CB3-AB04-6AC9715E45CB}" destId="{8C6815F3-8DB1-4F1B-88F1-DCF085E253A3}" srcOrd="6" destOrd="0" presId="urn:microsoft.com/office/officeart/2005/8/layout/vList2"/>
    <dgm:cxn modelId="{D6FE26CA-D41E-41EF-8F5D-E0D88E45460D}" type="presParOf" srcId="{BFADB729-6B32-4CB3-AB04-6AC9715E45CB}" destId="{3CBFA70A-B999-4DA4-B758-E25ED1800FEF}" srcOrd="7" destOrd="0" presId="urn:microsoft.com/office/officeart/2005/8/layout/vList2"/>
    <dgm:cxn modelId="{370A1E2A-8536-47D3-A80A-E0EF96098978}" type="presParOf" srcId="{BFADB729-6B32-4CB3-AB04-6AC9715E45CB}" destId="{CC3320BB-A8BC-4CF9-9CB0-AABE4E5D820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8D10FE-EEE3-4446-BE86-AF94ECD4AC41}" type="doc">
      <dgm:prSet loTypeId="urn:microsoft.com/office/officeart/2005/8/layout/arrow2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48AEB70-FE2F-4F4C-ABD3-2F5905D2E5A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l" rtl="0"/>
          <a:r>
            <a:rPr lang="ru-RU" sz="1600" b="1" i="0" baseline="0" dirty="0" smtClean="0">
              <a:solidFill>
                <a:schemeClr val="accent3">
                  <a:lumMod val="50000"/>
                </a:schemeClr>
              </a:solidFill>
              <a:effectLst/>
            </a:rPr>
            <a:t>1. Анализ литературы по теме технологии ТРИЗ В ДОУ.</a:t>
          </a:r>
          <a:endParaRPr lang="ru-RU" sz="1600" b="1" i="0" baseline="0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3D483E35-1CE1-4800-85F9-14D5E95C001F}" type="parTrans" cxnId="{490D6AE9-FA8E-4D7D-8D52-8DB9C358DDC7}">
      <dgm:prSet/>
      <dgm:spPr/>
      <dgm:t>
        <a:bodyPr/>
        <a:lstStyle/>
        <a:p>
          <a:endParaRPr lang="ru-RU"/>
        </a:p>
      </dgm:t>
    </dgm:pt>
    <dgm:pt modelId="{B0BD1DC2-A7D2-4C02-9601-B843C4A77281}" type="sibTrans" cxnId="{490D6AE9-FA8E-4D7D-8D52-8DB9C358DDC7}">
      <dgm:prSet/>
      <dgm:spPr/>
      <dgm:t>
        <a:bodyPr/>
        <a:lstStyle/>
        <a:p>
          <a:endParaRPr lang="ru-RU"/>
        </a:p>
      </dgm:t>
    </dgm:pt>
    <dgm:pt modelId="{D2BE86E9-234F-4DC5-BDEC-4A2EE472F52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0"/>
          <a:r>
            <a:rPr lang="ru-RU" sz="1600" b="1" i="0" baseline="0" dirty="0" smtClean="0">
              <a:solidFill>
                <a:schemeClr val="accent3">
                  <a:lumMod val="50000"/>
                </a:schemeClr>
              </a:solidFill>
            </a:rPr>
            <a:t>2. Составление  календарного и перспективного , планирования  </a:t>
          </a:r>
          <a:r>
            <a:rPr lang="ru-RU" sz="1600" b="1" i="0" baseline="0" dirty="0" err="1" smtClean="0">
              <a:solidFill>
                <a:schemeClr val="accent3">
                  <a:lumMod val="50000"/>
                </a:schemeClr>
              </a:solidFill>
            </a:rPr>
            <a:t>воспитательно</a:t>
          </a:r>
          <a:r>
            <a:rPr lang="ru-RU" sz="1600" b="1" i="0" baseline="0" dirty="0" smtClean="0">
              <a:solidFill>
                <a:schemeClr val="accent3">
                  <a:lumMod val="50000"/>
                </a:schemeClr>
              </a:solidFill>
            </a:rPr>
            <a:t> – образовательного процесса с использованием инструментария проблемно – игрового обучения.</a:t>
          </a:r>
          <a:endParaRPr lang="ru-RU" sz="1600" b="1" i="0" baseline="0" dirty="0">
            <a:solidFill>
              <a:schemeClr val="accent3">
                <a:lumMod val="50000"/>
              </a:schemeClr>
            </a:solidFill>
          </a:endParaRPr>
        </a:p>
      </dgm:t>
    </dgm:pt>
    <dgm:pt modelId="{06BA818D-A440-4124-97B2-08CBAB5F2F54}" type="parTrans" cxnId="{DCF99C3A-2449-422A-9C50-84BAC4FC5868}">
      <dgm:prSet/>
      <dgm:spPr/>
      <dgm:t>
        <a:bodyPr/>
        <a:lstStyle/>
        <a:p>
          <a:endParaRPr lang="ru-RU"/>
        </a:p>
      </dgm:t>
    </dgm:pt>
    <dgm:pt modelId="{D8A45B56-E9D9-4FA7-9B54-E1529A74DEA9}" type="sibTrans" cxnId="{DCF99C3A-2449-422A-9C50-84BAC4FC5868}">
      <dgm:prSet/>
      <dgm:spPr/>
      <dgm:t>
        <a:bodyPr/>
        <a:lstStyle/>
        <a:p>
          <a:endParaRPr lang="ru-RU"/>
        </a:p>
      </dgm:t>
    </dgm:pt>
    <dgm:pt modelId="{24F4BEE5-632F-46EB-A9D6-DB9AC544DB3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0"/>
          <a:r>
            <a:rPr lang="ru-RU" sz="1600" b="1" i="0" baseline="0" dirty="0" smtClean="0">
              <a:solidFill>
                <a:schemeClr val="accent3">
                  <a:lumMod val="50000"/>
                </a:schemeClr>
              </a:solidFill>
            </a:rPr>
            <a:t>3. Составление  тематического плана  с использованием инструментария проблемно – игрового обучения.</a:t>
          </a:r>
          <a:endParaRPr lang="ru-RU" sz="1600" b="1" i="0" baseline="0" dirty="0">
            <a:solidFill>
              <a:schemeClr val="accent3">
                <a:lumMod val="50000"/>
              </a:schemeClr>
            </a:solidFill>
          </a:endParaRPr>
        </a:p>
      </dgm:t>
    </dgm:pt>
    <dgm:pt modelId="{5DD9F3E8-16C0-4D9C-A528-EA133041C0E9}" type="parTrans" cxnId="{F5B761EE-6991-4153-B8D4-A30CD439644E}">
      <dgm:prSet/>
      <dgm:spPr/>
      <dgm:t>
        <a:bodyPr/>
        <a:lstStyle/>
        <a:p>
          <a:endParaRPr lang="ru-RU"/>
        </a:p>
      </dgm:t>
    </dgm:pt>
    <dgm:pt modelId="{55E150BE-982C-43F3-A964-CE331D4B37C5}" type="sibTrans" cxnId="{F5B761EE-6991-4153-B8D4-A30CD439644E}">
      <dgm:prSet/>
      <dgm:spPr/>
      <dgm:t>
        <a:bodyPr/>
        <a:lstStyle/>
        <a:p>
          <a:endParaRPr lang="ru-RU"/>
        </a:p>
      </dgm:t>
    </dgm:pt>
    <dgm:pt modelId="{284F3617-09C6-4B8B-B8CB-68074DEB00C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marL="0" indent="0" rtl="0">
            <a:spcAft>
              <a:spcPts val="0"/>
            </a:spcAft>
          </a:pPr>
          <a:r>
            <a:rPr lang="ru-RU" sz="1600" b="1" i="0" baseline="0" dirty="0" smtClean="0">
              <a:solidFill>
                <a:schemeClr val="accent3">
                  <a:lumMod val="50000"/>
                </a:schemeClr>
              </a:solidFill>
            </a:rPr>
            <a:t>4.Насышение предметно – развивающей среды дидактическими пособиями, материалами по ТРИЗ – технологии.</a:t>
          </a:r>
          <a:endParaRPr lang="ru-RU" sz="1600" b="1" i="0" baseline="0" dirty="0">
            <a:solidFill>
              <a:schemeClr val="accent3">
                <a:lumMod val="50000"/>
              </a:schemeClr>
            </a:solidFill>
          </a:endParaRPr>
        </a:p>
      </dgm:t>
    </dgm:pt>
    <dgm:pt modelId="{68F7815E-26C5-4C77-A166-43F6A4AE7617}" type="parTrans" cxnId="{E38BB300-A916-47E9-8E3A-051E7554B475}">
      <dgm:prSet/>
      <dgm:spPr/>
      <dgm:t>
        <a:bodyPr/>
        <a:lstStyle/>
        <a:p>
          <a:endParaRPr lang="ru-RU"/>
        </a:p>
      </dgm:t>
    </dgm:pt>
    <dgm:pt modelId="{C7A7FFFB-85D8-4509-868F-6B987716B0FC}" type="sibTrans" cxnId="{E38BB300-A916-47E9-8E3A-051E7554B475}">
      <dgm:prSet/>
      <dgm:spPr/>
      <dgm:t>
        <a:bodyPr/>
        <a:lstStyle/>
        <a:p>
          <a:endParaRPr lang="ru-RU"/>
        </a:p>
      </dgm:t>
    </dgm:pt>
    <dgm:pt modelId="{87C54583-9FA5-4C80-B8DB-D8DCECCDC00F}" type="pres">
      <dgm:prSet presAssocID="{4B8D10FE-EEE3-4446-BE86-AF94ECD4AC4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1CC82F-5F12-4DB8-8CE7-C65DA2C3E477}" type="pres">
      <dgm:prSet presAssocID="{4B8D10FE-EEE3-4446-BE86-AF94ECD4AC41}" presName="arrow" presStyleLbl="bgShp" presStyleIdx="0" presStyleCnt="1" custLinFactNeighborX="-4841" custLinFactNeighborY="-3549"/>
      <dgm:spPr/>
    </dgm:pt>
    <dgm:pt modelId="{D3366183-2AB4-4310-AA1D-5508DFCFB7D6}" type="pres">
      <dgm:prSet presAssocID="{4B8D10FE-EEE3-4446-BE86-AF94ECD4AC41}" presName="arrowDiagram4" presStyleCnt="0"/>
      <dgm:spPr/>
    </dgm:pt>
    <dgm:pt modelId="{43799109-717B-4F62-9710-C9AED90C7EF2}" type="pres">
      <dgm:prSet presAssocID="{948AEB70-FE2F-4F4C-ABD3-2F5905D2E5AB}" presName="bullet4a" presStyleLbl="node1" presStyleIdx="0" presStyleCnt="4" custLinFactX="-200000" custLinFactY="100000" custLinFactNeighborX="-254537" custLinFactNeighborY="111130"/>
      <dgm:spPr/>
    </dgm:pt>
    <dgm:pt modelId="{CF2B55F8-0006-47AA-BA04-0B14B59B1220}" type="pres">
      <dgm:prSet presAssocID="{948AEB70-FE2F-4F4C-ABD3-2F5905D2E5AB}" presName="textBox4a" presStyleLbl="revTx" presStyleIdx="0" presStyleCnt="4" custScaleX="462618" custScaleY="18407" custLinFactX="27263" custLinFactNeighborX="100000" custLinFactNeighborY="10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8B613-581C-4C4B-AFB6-7514AC97478E}" type="pres">
      <dgm:prSet presAssocID="{D2BE86E9-234F-4DC5-BDEC-4A2EE472F528}" presName="bullet4b" presStyleLbl="node1" presStyleIdx="1" presStyleCnt="4" custLinFactX="-200000" custLinFactY="69841" custLinFactNeighborX="-219459" custLinFactNeighborY="100000"/>
      <dgm:spPr/>
    </dgm:pt>
    <dgm:pt modelId="{3BB88E86-7BA1-442C-9003-56A48BF3C040}" type="pres">
      <dgm:prSet presAssocID="{D2BE86E9-234F-4DC5-BDEC-4A2EE472F528}" presName="textBox4b" presStyleLbl="revTx" presStyleIdx="1" presStyleCnt="4" custScaleX="336830" custScaleY="27305" custLinFactNeighborX="31954" custLinFactNeighborY="2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69987-4D8C-4FEF-A716-0477773BED63}" type="pres">
      <dgm:prSet presAssocID="{24F4BEE5-632F-46EB-A9D6-DB9AC544DB3E}" presName="bullet4c" presStyleLbl="node1" presStyleIdx="2" presStyleCnt="4" custLinFactX="-200000" custLinFactY="37147" custLinFactNeighborX="-285208" custLinFactNeighborY="100000"/>
      <dgm:spPr/>
    </dgm:pt>
    <dgm:pt modelId="{3EC0D7D0-A659-45A5-91F8-A4DBD2EBD23A}" type="pres">
      <dgm:prSet presAssocID="{24F4BEE5-632F-46EB-A9D6-DB9AC544DB3E}" presName="textBox4c" presStyleLbl="revTx" presStyleIdx="2" presStyleCnt="4" custScaleX="286002" custScaleY="17095" custLinFactNeighborX="-44343" custLinFactNeighborY="-9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B57AE-73ED-40C6-882C-9D4E41DA4996}" type="pres">
      <dgm:prSet presAssocID="{284F3617-09C6-4B8B-B8CB-68074DEB00CE}" presName="bullet4d" presStyleLbl="node1" presStyleIdx="3" presStyleCnt="4" custLinFactX="-178976" custLinFactNeighborX="-200000" custLinFactNeighborY="46922"/>
      <dgm:spPr/>
    </dgm:pt>
    <dgm:pt modelId="{09C09A72-659D-4014-86BC-12E42F709CAA}" type="pres">
      <dgm:prSet presAssocID="{284F3617-09C6-4B8B-B8CB-68074DEB00CE}" presName="textBox4d" presStyleLbl="revTx" presStyleIdx="3" presStyleCnt="4" custScaleX="217821" custScaleY="20141" custLinFactX="-24321" custLinFactNeighborX="-100000" custLinFactNeighborY="-22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F9DFC4-8340-403F-BC81-F3228F87C59E}" type="presOf" srcId="{D2BE86E9-234F-4DC5-BDEC-4A2EE472F528}" destId="{3BB88E86-7BA1-442C-9003-56A48BF3C040}" srcOrd="0" destOrd="0" presId="urn:microsoft.com/office/officeart/2005/8/layout/arrow2"/>
    <dgm:cxn modelId="{F5B761EE-6991-4153-B8D4-A30CD439644E}" srcId="{4B8D10FE-EEE3-4446-BE86-AF94ECD4AC41}" destId="{24F4BEE5-632F-46EB-A9D6-DB9AC544DB3E}" srcOrd="2" destOrd="0" parTransId="{5DD9F3E8-16C0-4D9C-A528-EA133041C0E9}" sibTransId="{55E150BE-982C-43F3-A964-CE331D4B37C5}"/>
    <dgm:cxn modelId="{E38BB300-A916-47E9-8E3A-051E7554B475}" srcId="{4B8D10FE-EEE3-4446-BE86-AF94ECD4AC41}" destId="{284F3617-09C6-4B8B-B8CB-68074DEB00CE}" srcOrd="3" destOrd="0" parTransId="{68F7815E-26C5-4C77-A166-43F6A4AE7617}" sibTransId="{C7A7FFFB-85D8-4509-868F-6B987716B0FC}"/>
    <dgm:cxn modelId="{9B06F0C6-35BC-4A4F-B3B1-57AFB1F3389A}" type="presOf" srcId="{284F3617-09C6-4B8B-B8CB-68074DEB00CE}" destId="{09C09A72-659D-4014-86BC-12E42F709CAA}" srcOrd="0" destOrd="0" presId="urn:microsoft.com/office/officeart/2005/8/layout/arrow2"/>
    <dgm:cxn modelId="{032EF0F1-FF91-4513-B3AD-A3A40A638D84}" type="presOf" srcId="{24F4BEE5-632F-46EB-A9D6-DB9AC544DB3E}" destId="{3EC0D7D0-A659-45A5-91F8-A4DBD2EBD23A}" srcOrd="0" destOrd="0" presId="urn:microsoft.com/office/officeart/2005/8/layout/arrow2"/>
    <dgm:cxn modelId="{DCF99C3A-2449-422A-9C50-84BAC4FC5868}" srcId="{4B8D10FE-EEE3-4446-BE86-AF94ECD4AC41}" destId="{D2BE86E9-234F-4DC5-BDEC-4A2EE472F528}" srcOrd="1" destOrd="0" parTransId="{06BA818D-A440-4124-97B2-08CBAB5F2F54}" sibTransId="{D8A45B56-E9D9-4FA7-9B54-E1529A74DEA9}"/>
    <dgm:cxn modelId="{490D6AE9-FA8E-4D7D-8D52-8DB9C358DDC7}" srcId="{4B8D10FE-EEE3-4446-BE86-AF94ECD4AC41}" destId="{948AEB70-FE2F-4F4C-ABD3-2F5905D2E5AB}" srcOrd="0" destOrd="0" parTransId="{3D483E35-1CE1-4800-85F9-14D5E95C001F}" sibTransId="{B0BD1DC2-A7D2-4C02-9601-B843C4A77281}"/>
    <dgm:cxn modelId="{E23947D0-6226-4EBE-BB72-316DDCAB61AA}" type="presOf" srcId="{4B8D10FE-EEE3-4446-BE86-AF94ECD4AC41}" destId="{87C54583-9FA5-4C80-B8DB-D8DCECCDC00F}" srcOrd="0" destOrd="0" presId="urn:microsoft.com/office/officeart/2005/8/layout/arrow2"/>
    <dgm:cxn modelId="{4EBAC24C-7C47-4008-A30F-E1785D14F771}" type="presOf" srcId="{948AEB70-FE2F-4F4C-ABD3-2F5905D2E5AB}" destId="{CF2B55F8-0006-47AA-BA04-0B14B59B1220}" srcOrd="0" destOrd="0" presId="urn:microsoft.com/office/officeart/2005/8/layout/arrow2"/>
    <dgm:cxn modelId="{3425637E-8316-415E-8184-F357BF998681}" type="presParOf" srcId="{87C54583-9FA5-4C80-B8DB-D8DCECCDC00F}" destId="{691CC82F-5F12-4DB8-8CE7-C65DA2C3E477}" srcOrd="0" destOrd="0" presId="urn:microsoft.com/office/officeart/2005/8/layout/arrow2"/>
    <dgm:cxn modelId="{24EB9987-612A-4701-9BD9-066405CD5FB5}" type="presParOf" srcId="{87C54583-9FA5-4C80-B8DB-D8DCECCDC00F}" destId="{D3366183-2AB4-4310-AA1D-5508DFCFB7D6}" srcOrd="1" destOrd="0" presId="urn:microsoft.com/office/officeart/2005/8/layout/arrow2"/>
    <dgm:cxn modelId="{417274CB-CAED-409C-8337-CD8472D92DC8}" type="presParOf" srcId="{D3366183-2AB4-4310-AA1D-5508DFCFB7D6}" destId="{43799109-717B-4F62-9710-C9AED90C7EF2}" srcOrd="0" destOrd="0" presId="urn:microsoft.com/office/officeart/2005/8/layout/arrow2"/>
    <dgm:cxn modelId="{96F5CF00-ECF5-46F1-BDA2-B9B29DD6EC75}" type="presParOf" srcId="{D3366183-2AB4-4310-AA1D-5508DFCFB7D6}" destId="{CF2B55F8-0006-47AA-BA04-0B14B59B1220}" srcOrd="1" destOrd="0" presId="urn:microsoft.com/office/officeart/2005/8/layout/arrow2"/>
    <dgm:cxn modelId="{D7203EEC-3C95-4E67-8CFE-A279DBBDCE42}" type="presParOf" srcId="{D3366183-2AB4-4310-AA1D-5508DFCFB7D6}" destId="{0A68B613-581C-4C4B-AFB6-7514AC97478E}" srcOrd="2" destOrd="0" presId="urn:microsoft.com/office/officeart/2005/8/layout/arrow2"/>
    <dgm:cxn modelId="{41845A8A-8ED7-44C6-A4D0-5D33A470CA03}" type="presParOf" srcId="{D3366183-2AB4-4310-AA1D-5508DFCFB7D6}" destId="{3BB88E86-7BA1-442C-9003-56A48BF3C040}" srcOrd="3" destOrd="0" presId="urn:microsoft.com/office/officeart/2005/8/layout/arrow2"/>
    <dgm:cxn modelId="{676E7045-8E93-4671-8486-039B2BBE6C40}" type="presParOf" srcId="{D3366183-2AB4-4310-AA1D-5508DFCFB7D6}" destId="{B2769987-4D8C-4FEF-A716-0477773BED63}" srcOrd="4" destOrd="0" presId="urn:microsoft.com/office/officeart/2005/8/layout/arrow2"/>
    <dgm:cxn modelId="{1911E762-E422-4FD0-971B-EB4B7F7EBA50}" type="presParOf" srcId="{D3366183-2AB4-4310-AA1D-5508DFCFB7D6}" destId="{3EC0D7D0-A659-45A5-91F8-A4DBD2EBD23A}" srcOrd="5" destOrd="0" presId="urn:microsoft.com/office/officeart/2005/8/layout/arrow2"/>
    <dgm:cxn modelId="{0E41ED53-3242-4AB6-9168-688DDFCA147F}" type="presParOf" srcId="{D3366183-2AB4-4310-AA1D-5508DFCFB7D6}" destId="{70BB57AE-73ED-40C6-882C-9D4E41DA4996}" srcOrd="6" destOrd="0" presId="urn:microsoft.com/office/officeart/2005/8/layout/arrow2"/>
    <dgm:cxn modelId="{0041527B-179E-4A87-A6D3-696566C0BF64}" type="presParOf" srcId="{D3366183-2AB4-4310-AA1D-5508DFCFB7D6}" destId="{09C09A72-659D-4014-86BC-12E42F709CA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DF5A21-6A70-4431-B468-24B4A0CF1932}" type="doc">
      <dgm:prSet loTypeId="urn:microsoft.com/office/officeart/2005/8/layout/arrow2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81E4AB1-4D9D-462C-9217-B6B3779B644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0"/>
          <a:r>
            <a:rPr lang="ru-RU" sz="1600" b="1" i="0" baseline="0" dirty="0" smtClean="0">
              <a:solidFill>
                <a:schemeClr val="accent3">
                  <a:lumMod val="50000"/>
                </a:schemeClr>
              </a:solidFill>
            </a:rPr>
            <a:t>1.Информационный бюллетень для  родителей «Учим,  играя »             (по технологии ТРИЗ.)</a:t>
          </a:r>
          <a:endParaRPr lang="ru-RU" sz="1600" b="1" i="0" baseline="0" dirty="0">
            <a:solidFill>
              <a:schemeClr val="accent3">
                <a:lumMod val="50000"/>
              </a:schemeClr>
            </a:solidFill>
          </a:endParaRPr>
        </a:p>
      </dgm:t>
    </dgm:pt>
    <dgm:pt modelId="{41F75BFB-E3F7-47A3-AF95-FBBAB4A75E66}" type="parTrans" cxnId="{071BF298-A3A5-48AF-BBAC-1D748097BEB9}">
      <dgm:prSet/>
      <dgm:spPr/>
      <dgm:t>
        <a:bodyPr/>
        <a:lstStyle/>
        <a:p>
          <a:endParaRPr lang="ru-RU"/>
        </a:p>
      </dgm:t>
    </dgm:pt>
    <dgm:pt modelId="{A9AE076A-B08E-403E-9A33-09A515B01295}" type="sibTrans" cxnId="{071BF298-A3A5-48AF-BBAC-1D748097BEB9}">
      <dgm:prSet/>
      <dgm:spPr/>
      <dgm:t>
        <a:bodyPr/>
        <a:lstStyle/>
        <a:p>
          <a:endParaRPr lang="ru-RU"/>
        </a:p>
      </dgm:t>
    </dgm:pt>
    <dgm:pt modelId="{9BA46F76-9996-4ADE-AC8B-74E86A27EF5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0"/>
          <a:r>
            <a:rPr lang="ru-RU" sz="1600" b="1" i="0" baseline="0" dirty="0" smtClean="0">
              <a:solidFill>
                <a:schemeClr val="accent3">
                  <a:lumMod val="50000"/>
                </a:schemeClr>
              </a:solidFill>
            </a:rPr>
            <a:t>2. Беседы, консультации, анкетирование родителей с целью информирования и выявления заинтересованности.</a:t>
          </a:r>
          <a:endParaRPr lang="ru-RU" sz="1600" b="1" i="0" baseline="0" dirty="0">
            <a:solidFill>
              <a:schemeClr val="accent3">
                <a:lumMod val="50000"/>
              </a:schemeClr>
            </a:solidFill>
          </a:endParaRPr>
        </a:p>
      </dgm:t>
    </dgm:pt>
    <dgm:pt modelId="{F09A2B0D-A231-41CF-B08A-54F7D693F703}" type="parTrans" cxnId="{3070FB53-7CAE-4DC7-8842-A7F038D6D7D9}">
      <dgm:prSet/>
      <dgm:spPr/>
      <dgm:t>
        <a:bodyPr/>
        <a:lstStyle/>
        <a:p>
          <a:endParaRPr lang="ru-RU"/>
        </a:p>
      </dgm:t>
    </dgm:pt>
    <dgm:pt modelId="{C0D7F7AD-C8AF-4A58-8F5D-530BFBD3A4F6}" type="sibTrans" cxnId="{3070FB53-7CAE-4DC7-8842-A7F038D6D7D9}">
      <dgm:prSet/>
      <dgm:spPr/>
      <dgm:t>
        <a:bodyPr/>
        <a:lstStyle/>
        <a:p>
          <a:endParaRPr lang="ru-RU"/>
        </a:p>
      </dgm:t>
    </dgm:pt>
    <dgm:pt modelId="{5C6B0F69-8855-427C-AA8B-3D57F378D883}" type="pres">
      <dgm:prSet presAssocID="{B8DF5A21-6A70-4431-B468-24B4A0CF193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84FA75-46AD-481C-9168-E5F9082000B1}" type="pres">
      <dgm:prSet presAssocID="{B8DF5A21-6A70-4431-B468-24B4A0CF1932}" presName="arrow" presStyleLbl="bgShp" presStyleIdx="0" presStyleCnt="1" custLinFactNeighborX="-455" custLinFactNeighborY="-2023"/>
      <dgm:spPr/>
    </dgm:pt>
    <dgm:pt modelId="{A7BE066B-EA4A-4D31-82D0-39A68E3CD3C7}" type="pres">
      <dgm:prSet presAssocID="{B8DF5A21-6A70-4431-B468-24B4A0CF1932}" presName="arrowDiagram2" presStyleCnt="0"/>
      <dgm:spPr/>
    </dgm:pt>
    <dgm:pt modelId="{48D0F1FE-8015-4D8D-BC38-8DD39A86D760}" type="pres">
      <dgm:prSet presAssocID="{F81E4AB1-4D9D-462C-9217-B6B3779B644B}" presName="bullet2a" presStyleLbl="node1" presStyleIdx="0" presStyleCnt="2" custScaleX="142615" custScaleY="138703" custLinFactX="-4882" custLinFactNeighborX="-100000" custLinFactNeighborY="44999"/>
      <dgm:spPr/>
    </dgm:pt>
    <dgm:pt modelId="{82591BED-C79C-44D3-A41B-97E8B579C990}" type="pres">
      <dgm:prSet presAssocID="{F81E4AB1-4D9D-462C-9217-B6B3779B644B}" presName="textBox2a" presStyleLbl="revTx" presStyleIdx="0" presStyleCnt="2" custScaleX="210150" custScaleY="23767" custLinFactNeighborX="11870" custLinFactNeighborY="-5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8779E-A774-41B6-9775-84E17917F950}" type="pres">
      <dgm:prSet presAssocID="{9BA46F76-9996-4ADE-AC8B-74E86A27EF58}" presName="bullet2b" presStyleLbl="node1" presStyleIdx="1" presStyleCnt="2" custLinFactNeighborX="-86118" custLinFactNeighborY="4965"/>
      <dgm:spPr/>
    </dgm:pt>
    <dgm:pt modelId="{7C9DDDBF-D387-4E6D-8CB0-E4320D1CEDA3}" type="pres">
      <dgm:prSet presAssocID="{9BA46F76-9996-4ADE-AC8B-74E86A27EF58}" presName="textBox2b" presStyleLbl="revTx" presStyleIdx="1" presStyleCnt="2" custScaleX="143612" custScaleY="25511" custLinFactNeighborX="-57283" custLinFactNeighborY="-20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8E1849-EB21-4908-B2A3-CD3CA602D83F}" type="presOf" srcId="{F81E4AB1-4D9D-462C-9217-B6B3779B644B}" destId="{82591BED-C79C-44D3-A41B-97E8B579C990}" srcOrd="0" destOrd="0" presId="urn:microsoft.com/office/officeart/2005/8/layout/arrow2"/>
    <dgm:cxn modelId="{3070FB53-7CAE-4DC7-8842-A7F038D6D7D9}" srcId="{B8DF5A21-6A70-4431-B468-24B4A0CF1932}" destId="{9BA46F76-9996-4ADE-AC8B-74E86A27EF58}" srcOrd="1" destOrd="0" parTransId="{F09A2B0D-A231-41CF-B08A-54F7D693F703}" sibTransId="{C0D7F7AD-C8AF-4A58-8F5D-530BFBD3A4F6}"/>
    <dgm:cxn modelId="{F327A4B2-E787-4C61-9B12-DCA9F6EDC30F}" type="presOf" srcId="{9BA46F76-9996-4ADE-AC8B-74E86A27EF58}" destId="{7C9DDDBF-D387-4E6D-8CB0-E4320D1CEDA3}" srcOrd="0" destOrd="0" presId="urn:microsoft.com/office/officeart/2005/8/layout/arrow2"/>
    <dgm:cxn modelId="{977CB5A7-6E6C-4031-B41B-6786BE982249}" type="presOf" srcId="{B8DF5A21-6A70-4431-B468-24B4A0CF1932}" destId="{5C6B0F69-8855-427C-AA8B-3D57F378D883}" srcOrd="0" destOrd="0" presId="urn:microsoft.com/office/officeart/2005/8/layout/arrow2"/>
    <dgm:cxn modelId="{071BF298-A3A5-48AF-BBAC-1D748097BEB9}" srcId="{B8DF5A21-6A70-4431-B468-24B4A0CF1932}" destId="{F81E4AB1-4D9D-462C-9217-B6B3779B644B}" srcOrd="0" destOrd="0" parTransId="{41F75BFB-E3F7-47A3-AF95-FBBAB4A75E66}" sibTransId="{A9AE076A-B08E-403E-9A33-09A515B01295}"/>
    <dgm:cxn modelId="{8EB68EB4-2E95-410E-9805-97750DBC4E3A}" type="presParOf" srcId="{5C6B0F69-8855-427C-AA8B-3D57F378D883}" destId="{8584FA75-46AD-481C-9168-E5F9082000B1}" srcOrd="0" destOrd="0" presId="urn:microsoft.com/office/officeart/2005/8/layout/arrow2"/>
    <dgm:cxn modelId="{6BFB51E9-2F6F-499B-81CE-87655A4FD104}" type="presParOf" srcId="{5C6B0F69-8855-427C-AA8B-3D57F378D883}" destId="{A7BE066B-EA4A-4D31-82D0-39A68E3CD3C7}" srcOrd="1" destOrd="0" presId="urn:microsoft.com/office/officeart/2005/8/layout/arrow2"/>
    <dgm:cxn modelId="{A3C86F0D-B61E-4ECC-83E8-B590F9F898F4}" type="presParOf" srcId="{A7BE066B-EA4A-4D31-82D0-39A68E3CD3C7}" destId="{48D0F1FE-8015-4D8D-BC38-8DD39A86D760}" srcOrd="0" destOrd="0" presId="urn:microsoft.com/office/officeart/2005/8/layout/arrow2"/>
    <dgm:cxn modelId="{F705931D-9DDB-431C-88E3-979959819FB2}" type="presParOf" srcId="{A7BE066B-EA4A-4D31-82D0-39A68E3CD3C7}" destId="{82591BED-C79C-44D3-A41B-97E8B579C990}" srcOrd="1" destOrd="0" presId="urn:microsoft.com/office/officeart/2005/8/layout/arrow2"/>
    <dgm:cxn modelId="{BCBB4B31-8781-44A4-9523-1629BCA6C9EB}" type="presParOf" srcId="{A7BE066B-EA4A-4D31-82D0-39A68E3CD3C7}" destId="{40C8779E-A774-41B6-9775-84E17917F950}" srcOrd="2" destOrd="0" presId="urn:microsoft.com/office/officeart/2005/8/layout/arrow2"/>
    <dgm:cxn modelId="{C7C03B1D-0591-4E11-8EE5-2590E24CEA82}" type="presParOf" srcId="{A7BE066B-EA4A-4D31-82D0-39A68E3CD3C7}" destId="{7C9DDDBF-D387-4E6D-8CB0-E4320D1CEDA3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13F111-6AF4-431A-804F-97621E2F5BF5}" type="doc">
      <dgm:prSet loTypeId="urn:microsoft.com/office/officeart/2005/8/layout/arrow2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3229CC4-97D0-44B3-8DCB-8D8BA4E5FA64}">
      <dgm:prSet custT="1"/>
      <dgm:spPr/>
      <dgm:t>
        <a:bodyPr/>
        <a:lstStyle/>
        <a:p>
          <a:pPr rtl="0"/>
          <a:endParaRPr lang="ru-RU" sz="2400" b="1" i="0" cap="none" spc="0" baseline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D3E459A-AB85-4802-A52E-26E925731B34}" type="sibTrans" cxnId="{944AF31D-6736-41A7-B7A1-701CF067AA1A}">
      <dgm:prSet/>
      <dgm:spPr/>
      <dgm:t>
        <a:bodyPr/>
        <a:lstStyle/>
        <a:p>
          <a:endParaRPr lang="ru-RU" sz="105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9293A31-9452-41A9-BC4C-3CD1AD28B65D}" type="parTrans" cxnId="{944AF31D-6736-41A7-B7A1-701CF067AA1A}">
      <dgm:prSet/>
      <dgm:spPr/>
      <dgm:t>
        <a:bodyPr/>
        <a:lstStyle/>
        <a:p>
          <a:endParaRPr lang="ru-RU" sz="105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3E9127F-212D-4992-AE14-5857222E2E19}" type="pres">
      <dgm:prSet presAssocID="{6C13F111-6AF4-431A-804F-97621E2F5BF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CA796E-9E5B-4A77-8DA2-A303D9CD6090}" type="pres">
      <dgm:prSet presAssocID="{6C13F111-6AF4-431A-804F-97621E2F5BF5}" presName="arrow" presStyleLbl="bgShp" presStyleIdx="0" presStyleCnt="1"/>
      <dgm:spPr/>
      <dgm:t>
        <a:bodyPr/>
        <a:lstStyle/>
        <a:p>
          <a:endParaRPr lang="ru-RU"/>
        </a:p>
      </dgm:t>
    </dgm:pt>
    <dgm:pt modelId="{812C3AF7-0780-46A7-906B-118695CCED95}" type="pres">
      <dgm:prSet presAssocID="{6C13F111-6AF4-431A-804F-97621E2F5BF5}" presName="arrowDiagram1" presStyleCnt="0">
        <dgm:presLayoutVars>
          <dgm:bulletEnabled val="1"/>
        </dgm:presLayoutVars>
      </dgm:prSet>
      <dgm:spPr/>
    </dgm:pt>
    <dgm:pt modelId="{B752FC06-8E54-4096-9E7A-5CFC69760C3A}" type="pres">
      <dgm:prSet presAssocID="{E3229CC4-97D0-44B3-8DCB-8D8BA4E5FA64}" presName="bullet1" presStyleLbl="node1" presStyleIdx="0" presStyleCnt="1" custScaleX="146946" custScaleY="150672" custLinFactNeighborX="-76530" custLinFactNeighborY="1688"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4C2EBB34-6C02-4653-AB3C-260B0046A3F6}" type="pres">
      <dgm:prSet presAssocID="{E3229CC4-97D0-44B3-8DCB-8D8BA4E5FA64}" presName="textBox1" presStyleLbl="revTx" presStyleIdx="0" presStyleCnt="1" custFlipHor="1" custScaleX="18500" custScaleY="17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056282-1178-43FB-A136-18F003275B14}" type="presOf" srcId="{E3229CC4-97D0-44B3-8DCB-8D8BA4E5FA64}" destId="{4C2EBB34-6C02-4653-AB3C-260B0046A3F6}" srcOrd="0" destOrd="0" presId="urn:microsoft.com/office/officeart/2005/8/layout/arrow2"/>
    <dgm:cxn modelId="{944AF31D-6736-41A7-B7A1-701CF067AA1A}" srcId="{6C13F111-6AF4-431A-804F-97621E2F5BF5}" destId="{E3229CC4-97D0-44B3-8DCB-8D8BA4E5FA64}" srcOrd="0" destOrd="0" parTransId="{19293A31-9452-41A9-BC4C-3CD1AD28B65D}" sibTransId="{9D3E459A-AB85-4802-A52E-26E925731B34}"/>
    <dgm:cxn modelId="{509906F4-A621-4DCB-B501-867F4526267E}" type="presOf" srcId="{6C13F111-6AF4-431A-804F-97621E2F5BF5}" destId="{83E9127F-212D-4992-AE14-5857222E2E19}" srcOrd="0" destOrd="0" presId="urn:microsoft.com/office/officeart/2005/8/layout/arrow2"/>
    <dgm:cxn modelId="{47695E8A-566B-4B96-A817-BA98DF5B7DE3}" type="presParOf" srcId="{83E9127F-212D-4992-AE14-5857222E2E19}" destId="{64CA796E-9E5B-4A77-8DA2-A303D9CD6090}" srcOrd="0" destOrd="0" presId="urn:microsoft.com/office/officeart/2005/8/layout/arrow2"/>
    <dgm:cxn modelId="{022CAEC1-C09B-42EC-9969-D8B6AF36FD52}" type="presParOf" srcId="{83E9127F-212D-4992-AE14-5857222E2E19}" destId="{812C3AF7-0780-46A7-906B-118695CCED95}" srcOrd="1" destOrd="0" presId="urn:microsoft.com/office/officeart/2005/8/layout/arrow2"/>
    <dgm:cxn modelId="{4B51C1C6-50E0-43B8-9092-3D5EED0CB7A7}" type="presParOf" srcId="{812C3AF7-0780-46A7-906B-118695CCED95}" destId="{B752FC06-8E54-4096-9E7A-5CFC69760C3A}" srcOrd="0" destOrd="0" presId="urn:microsoft.com/office/officeart/2005/8/layout/arrow2"/>
    <dgm:cxn modelId="{6D6BBF12-2248-4070-BAF7-BC7F6DEC2F6E}" type="presParOf" srcId="{812C3AF7-0780-46A7-906B-118695CCED95}" destId="{4C2EBB34-6C02-4653-AB3C-260B0046A3F6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EEF05F-E59C-45FE-8E69-259EB3E11D23}" type="doc">
      <dgm:prSet loTypeId="urn:microsoft.com/office/officeart/2005/8/layout/arrow2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C920D33-7316-409A-B7FE-0D334E7C969F}">
      <dgm:prSet custT="1"/>
      <dgm:spPr/>
      <dgm:t>
        <a:bodyPr/>
        <a:lstStyle/>
        <a:p>
          <a:pPr rtl="0"/>
          <a:r>
            <a:rPr lang="ru-RU" sz="1600" b="1" i="1" baseline="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1.Мастер – классы по реализации ТРИЗ – технологии.</a:t>
          </a:r>
          <a:endParaRPr lang="ru-RU" sz="1600" b="1" i="1" baseline="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4EEE21-FCEA-4CD4-AB93-37FE0B05D813}" type="parTrans" cxnId="{830F162E-49CF-4E90-AC4D-A50C2163033F}">
      <dgm:prSet/>
      <dgm:spPr/>
      <dgm:t>
        <a:bodyPr/>
        <a:lstStyle/>
        <a:p>
          <a:endParaRPr lang="ru-RU"/>
        </a:p>
      </dgm:t>
    </dgm:pt>
    <dgm:pt modelId="{B0A38FDE-9A2B-4216-80FB-957ABE2B39DA}" type="sibTrans" cxnId="{830F162E-49CF-4E90-AC4D-A50C2163033F}">
      <dgm:prSet/>
      <dgm:spPr/>
      <dgm:t>
        <a:bodyPr/>
        <a:lstStyle/>
        <a:p>
          <a:endParaRPr lang="ru-RU"/>
        </a:p>
      </dgm:t>
    </dgm:pt>
    <dgm:pt modelId="{F5127867-D4B5-4A04-8410-4EC3DE19DFB1}">
      <dgm:prSet custT="1"/>
      <dgm:spPr/>
      <dgm:t>
        <a:bodyPr/>
        <a:lstStyle/>
        <a:p>
          <a:pPr rtl="0"/>
          <a:r>
            <a:rPr lang="ru-RU" sz="1600" b="1" i="1" baseline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Выступления на педсоветах по опыту реализации ТРИЗ - технологии.</a:t>
          </a:r>
          <a:endParaRPr lang="ru-RU" sz="1600" b="1" i="1" baseline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05979-24D0-4165-A957-F50BAEFD4C8C}" type="parTrans" cxnId="{D1805B00-6692-4A1E-A451-59C0ADD274FA}">
      <dgm:prSet/>
      <dgm:spPr/>
      <dgm:t>
        <a:bodyPr/>
        <a:lstStyle/>
        <a:p>
          <a:endParaRPr lang="ru-RU"/>
        </a:p>
      </dgm:t>
    </dgm:pt>
    <dgm:pt modelId="{2FDBAC6F-76D8-4F21-A92E-354C5046358E}" type="sibTrans" cxnId="{D1805B00-6692-4A1E-A451-59C0ADD274FA}">
      <dgm:prSet/>
      <dgm:spPr/>
      <dgm:t>
        <a:bodyPr/>
        <a:lstStyle/>
        <a:p>
          <a:endParaRPr lang="ru-RU"/>
        </a:p>
      </dgm:t>
    </dgm:pt>
    <dgm:pt modelId="{508AD86C-8C9D-4D33-9C25-F6EFA17D62B0}">
      <dgm:prSet custT="1"/>
      <dgm:spPr/>
      <dgm:t>
        <a:bodyPr/>
        <a:lstStyle/>
        <a:p>
          <a:pPr rtl="0"/>
          <a:r>
            <a:rPr lang="ru-RU" sz="1600" b="1" i="1" baseline="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Демонстрация презентации из педагогического опыта работы в ДОУ</a:t>
          </a:r>
          <a:endParaRPr lang="ru-RU" sz="1600" b="1" i="1" baseline="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790403-2483-49C0-AAA4-F5CD44516BFA}" type="parTrans" cxnId="{D2415623-0646-446F-B7FA-169548693E57}">
      <dgm:prSet/>
      <dgm:spPr/>
      <dgm:t>
        <a:bodyPr/>
        <a:lstStyle/>
        <a:p>
          <a:endParaRPr lang="ru-RU"/>
        </a:p>
      </dgm:t>
    </dgm:pt>
    <dgm:pt modelId="{462C3317-D7C4-40E1-80E7-381C2ACB00CF}" type="sibTrans" cxnId="{D2415623-0646-446F-B7FA-169548693E57}">
      <dgm:prSet/>
      <dgm:spPr/>
      <dgm:t>
        <a:bodyPr/>
        <a:lstStyle/>
        <a:p>
          <a:endParaRPr lang="ru-RU"/>
        </a:p>
      </dgm:t>
    </dgm:pt>
    <dgm:pt modelId="{6EACCAC6-68AB-49CE-918C-6503B674BEB7}">
      <dgm:prSet custT="1"/>
      <dgm:spPr/>
      <dgm:t>
        <a:bodyPr/>
        <a:lstStyle/>
        <a:p>
          <a:pPr rtl="0"/>
          <a:r>
            <a:rPr lang="ru-RU" sz="1600" b="1" i="1" baseline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4.Публикации опыта в на сайте ДОУ </a:t>
          </a:r>
          <a:r>
            <a:rPr lang="en-US" sz="1600" b="1" i="1" baseline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www</a:t>
          </a:r>
          <a:r>
            <a:rPr lang="ru-RU" sz="1600" b="1" i="1" baseline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1600" b="1" i="1" baseline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ru-RU" sz="1600" b="1" i="1" baseline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n-US" sz="1600" b="1" i="1" baseline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</a:t>
          </a:r>
          <a:r>
            <a:rPr lang="ru-RU" sz="1600" b="1" i="1" baseline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</a:t>
          </a:r>
          <a:r>
            <a:rPr lang="en-US" sz="1600" b="1" i="1" baseline="0" dirty="0" err="1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</a:t>
          </a:r>
          <a:endParaRPr lang="ru-RU" sz="1600" b="1" i="1" baseline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65DE0-F6B2-4A8A-A097-E8C32B6E89FC}" type="parTrans" cxnId="{6BFD7B4C-D7B4-4A4B-9614-F509FDF982CB}">
      <dgm:prSet/>
      <dgm:spPr/>
      <dgm:t>
        <a:bodyPr/>
        <a:lstStyle/>
        <a:p>
          <a:endParaRPr lang="ru-RU"/>
        </a:p>
      </dgm:t>
    </dgm:pt>
    <dgm:pt modelId="{1CD48D6E-E42B-4918-9B67-5FCA80BA04FB}" type="sibTrans" cxnId="{6BFD7B4C-D7B4-4A4B-9614-F509FDF982CB}">
      <dgm:prSet/>
      <dgm:spPr/>
      <dgm:t>
        <a:bodyPr/>
        <a:lstStyle/>
        <a:p>
          <a:endParaRPr lang="ru-RU"/>
        </a:p>
      </dgm:t>
    </dgm:pt>
    <dgm:pt modelId="{FC68C54A-9ECC-48B0-A538-B0BC41DBC94A}" type="pres">
      <dgm:prSet presAssocID="{15EEF05F-E59C-45FE-8E69-259EB3E11D2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11E5C3-1CFB-4204-9C53-C1739A2ADE4B}" type="pres">
      <dgm:prSet presAssocID="{15EEF05F-E59C-45FE-8E69-259EB3E11D23}" presName="arrow" presStyleLbl="bgShp" presStyleIdx="0" presStyleCnt="1"/>
      <dgm:spPr/>
    </dgm:pt>
    <dgm:pt modelId="{9F4B7455-2300-4DE3-9F85-5FF3376AE4DE}" type="pres">
      <dgm:prSet presAssocID="{15EEF05F-E59C-45FE-8E69-259EB3E11D23}" presName="arrowDiagram4" presStyleCnt="0"/>
      <dgm:spPr/>
    </dgm:pt>
    <dgm:pt modelId="{985A9205-55BC-49EB-85CA-943C16A21F01}" type="pres">
      <dgm:prSet presAssocID="{7C920D33-7316-409A-B7FE-0D334E7C969F}" presName="bullet4a" presStyleLbl="node1" presStyleIdx="0" presStyleCnt="4"/>
      <dgm:spPr/>
    </dgm:pt>
    <dgm:pt modelId="{9B76AC4B-094B-44FC-A4DB-F69276D92755}" type="pres">
      <dgm:prSet presAssocID="{7C920D33-7316-409A-B7FE-0D334E7C969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82BEB-D5E9-4E3E-8409-0E7B20F8962F}" type="pres">
      <dgm:prSet presAssocID="{F5127867-D4B5-4A04-8410-4EC3DE19DFB1}" presName="bullet4b" presStyleLbl="node1" presStyleIdx="1" presStyleCnt="4"/>
      <dgm:spPr/>
    </dgm:pt>
    <dgm:pt modelId="{ED274162-7E7E-4FC3-A192-AE560157620B}" type="pres">
      <dgm:prSet presAssocID="{F5127867-D4B5-4A04-8410-4EC3DE19DFB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0DF2F-17B9-4DA7-9AD9-C4AB848C40DA}" type="pres">
      <dgm:prSet presAssocID="{508AD86C-8C9D-4D33-9C25-F6EFA17D62B0}" presName="bullet4c" presStyleLbl="node1" presStyleIdx="2" presStyleCnt="4"/>
      <dgm:spPr/>
    </dgm:pt>
    <dgm:pt modelId="{BAE30A98-760C-4BE9-BC96-D21E25F95E54}" type="pres">
      <dgm:prSet presAssocID="{508AD86C-8C9D-4D33-9C25-F6EFA17D62B0}" presName="textBox4c" presStyleLbl="revTx" presStyleIdx="2" presStyleCnt="4" custScaleX="107259" custLinFactNeighborX="2261" custLinFactNeighborY="2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DC6ED-C786-4B44-A6F2-7937BCD285E9}" type="pres">
      <dgm:prSet presAssocID="{6EACCAC6-68AB-49CE-918C-6503B674BEB7}" presName="bullet4d" presStyleLbl="node1" presStyleIdx="3" presStyleCnt="4"/>
      <dgm:spPr/>
    </dgm:pt>
    <dgm:pt modelId="{4AF14C8A-F631-4DA1-8F09-85829963437E}" type="pres">
      <dgm:prSet presAssocID="{6EACCAC6-68AB-49CE-918C-6503B674BEB7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901055-7072-4ED8-9DB6-6F8318C443F6}" type="presOf" srcId="{7C920D33-7316-409A-B7FE-0D334E7C969F}" destId="{9B76AC4B-094B-44FC-A4DB-F69276D92755}" srcOrd="0" destOrd="0" presId="urn:microsoft.com/office/officeart/2005/8/layout/arrow2"/>
    <dgm:cxn modelId="{D1805B00-6692-4A1E-A451-59C0ADD274FA}" srcId="{15EEF05F-E59C-45FE-8E69-259EB3E11D23}" destId="{F5127867-D4B5-4A04-8410-4EC3DE19DFB1}" srcOrd="1" destOrd="0" parTransId="{00305979-24D0-4165-A957-F50BAEFD4C8C}" sibTransId="{2FDBAC6F-76D8-4F21-A92E-354C5046358E}"/>
    <dgm:cxn modelId="{BDA178E1-DD5F-4798-A4A6-73885D6C4175}" type="presOf" srcId="{508AD86C-8C9D-4D33-9C25-F6EFA17D62B0}" destId="{BAE30A98-760C-4BE9-BC96-D21E25F95E54}" srcOrd="0" destOrd="0" presId="urn:microsoft.com/office/officeart/2005/8/layout/arrow2"/>
    <dgm:cxn modelId="{830F162E-49CF-4E90-AC4D-A50C2163033F}" srcId="{15EEF05F-E59C-45FE-8E69-259EB3E11D23}" destId="{7C920D33-7316-409A-B7FE-0D334E7C969F}" srcOrd="0" destOrd="0" parTransId="{CD4EEE21-FCEA-4CD4-AB93-37FE0B05D813}" sibTransId="{B0A38FDE-9A2B-4216-80FB-957ABE2B39DA}"/>
    <dgm:cxn modelId="{3055FF9C-8795-47BB-B542-CC92A7CF8624}" type="presOf" srcId="{15EEF05F-E59C-45FE-8E69-259EB3E11D23}" destId="{FC68C54A-9ECC-48B0-A538-B0BC41DBC94A}" srcOrd="0" destOrd="0" presId="urn:microsoft.com/office/officeart/2005/8/layout/arrow2"/>
    <dgm:cxn modelId="{D0A51EE6-9857-441B-B77D-50B63E454658}" type="presOf" srcId="{6EACCAC6-68AB-49CE-918C-6503B674BEB7}" destId="{4AF14C8A-F631-4DA1-8F09-85829963437E}" srcOrd="0" destOrd="0" presId="urn:microsoft.com/office/officeart/2005/8/layout/arrow2"/>
    <dgm:cxn modelId="{D2415623-0646-446F-B7FA-169548693E57}" srcId="{15EEF05F-E59C-45FE-8E69-259EB3E11D23}" destId="{508AD86C-8C9D-4D33-9C25-F6EFA17D62B0}" srcOrd="2" destOrd="0" parTransId="{EE790403-2483-49C0-AAA4-F5CD44516BFA}" sibTransId="{462C3317-D7C4-40E1-80E7-381C2ACB00CF}"/>
    <dgm:cxn modelId="{8F205F5C-97A4-4A0C-AF56-5245D07BD03D}" type="presOf" srcId="{F5127867-D4B5-4A04-8410-4EC3DE19DFB1}" destId="{ED274162-7E7E-4FC3-A192-AE560157620B}" srcOrd="0" destOrd="0" presId="urn:microsoft.com/office/officeart/2005/8/layout/arrow2"/>
    <dgm:cxn modelId="{6BFD7B4C-D7B4-4A4B-9614-F509FDF982CB}" srcId="{15EEF05F-E59C-45FE-8E69-259EB3E11D23}" destId="{6EACCAC6-68AB-49CE-918C-6503B674BEB7}" srcOrd="3" destOrd="0" parTransId="{EF665DE0-F6B2-4A8A-A097-E8C32B6E89FC}" sibTransId="{1CD48D6E-E42B-4918-9B67-5FCA80BA04FB}"/>
    <dgm:cxn modelId="{095CD898-B472-4185-8EE5-D7175EB360A6}" type="presParOf" srcId="{FC68C54A-9ECC-48B0-A538-B0BC41DBC94A}" destId="{8411E5C3-1CFB-4204-9C53-C1739A2ADE4B}" srcOrd="0" destOrd="0" presId="urn:microsoft.com/office/officeart/2005/8/layout/arrow2"/>
    <dgm:cxn modelId="{12F9F3C2-EE8E-4F18-BFF2-81132F282CA7}" type="presParOf" srcId="{FC68C54A-9ECC-48B0-A538-B0BC41DBC94A}" destId="{9F4B7455-2300-4DE3-9F85-5FF3376AE4DE}" srcOrd="1" destOrd="0" presId="urn:microsoft.com/office/officeart/2005/8/layout/arrow2"/>
    <dgm:cxn modelId="{C6915537-0A74-4C27-A6D6-07BE3BE50A52}" type="presParOf" srcId="{9F4B7455-2300-4DE3-9F85-5FF3376AE4DE}" destId="{985A9205-55BC-49EB-85CA-943C16A21F01}" srcOrd="0" destOrd="0" presId="urn:microsoft.com/office/officeart/2005/8/layout/arrow2"/>
    <dgm:cxn modelId="{180A7C11-1637-4336-9DB1-F4998DAE0B35}" type="presParOf" srcId="{9F4B7455-2300-4DE3-9F85-5FF3376AE4DE}" destId="{9B76AC4B-094B-44FC-A4DB-F69276D92755}" srcOrd="1" destOrd="0" presId="urn:microsoft.com/office/officeart/2005/8/layout/arrow2"/>
    <dgm:cxn modelId="{2F5C713D-6BF9-4FB6-80B8-F6DFE9E78A4B}" type="presParOf" srcId="{9F4B7455-2300-4DE3-9F85-5FF3376AE4DE}" destId="{05A82BEB-D5E9-4E3E-8409-0E7B20F8962F}" srcOrd="2" destOrd="0" presId="urn:microsoft.com/office/officeart/2005/8/layout/arrow2"/>
    <dgm:cxn modelId="{5A86E579-3D73-4031-BAE6-080536C076CA}" type="presParOf" srcId="{9F4B7455-2300-4DE3-9F85-5FF3376AE4DE}" destId="{ED274162-7E7E-4FC3-A192-AE560157620B}" srcOrd="3" destOrd="0" presId="urn:microsoft.com/office/officeart/2005/8/layout/arrow2"/>
    <dgm:cxn modelId="{4B94804C-A199-472C-891E-8FF58C2D4839}" type="presParOf" srcId="{9F4B7455-2300-4DE3-9F85-5FF3376AE4DE}" destId="{5420DF2F-17B9-4DA7-9AD9-C4AB848C40DA}" srcOrd="4" destOrd="0" presId="urn:microsoft.com/office/officeart/2005/8/layout/arrow2"/>
    <dgm:cxn modelId="{26D81C13-78A2-40BF-8B3A-1E5D89F7A69F}" type="presParOf" srcId="{9F4B7455-2300-4DE3-9F85-5FF3376AE4DE}" destId="{BAE30A98-760C-4BE9-BC96-D21E25F95E54}" srcOrd="5" destOrd="0" presId="urn:microsoft.com/office/officeart/2005/8/layout/arrow2"/>
    <dgm:cxn modelId="{BD62D8A6-96D5-4398-90CA-3D4520693673}" type="presParOf" srcId="{9F4B7455-2300-4DE3-9F85-5FF3376AE4DE}" destId="{C2DDC6ED-C786-4B44-A6F2-7937BCD285E9}" srcOrd="6" destOrd="0" presId="urn:microsoft.com/office/officeart/2005/8/layout/arrow2"/>
    <dgm:cxn modelId="{AE33AD90-FA37-4253-AFA8-9F3687E1752A}" type="presParOf" srcId="{9F4B7455-2300-4DE3-9F85-5FF3376AE4DE}" destId="{4AF14C8A-F631-4DA1-8F09-85829963437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7F2AA9-D9D8-435E-811B-A0E96A9C594B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8FA4DB8-B09C-45CE-950A-35040E1AC8B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Высокий уровень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3290AD3-CE14-4D35-9723-7E2DE5EFAEE3}" type="parTrans" cxnId="{24BD93DF-98B8-45C6-89CD-0BB1FA478D38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235D647-840B-43DA-81BE-802A518D1802}" type="sibTrans" cxnId="{24BD93DF-98B8-45C6-89CD-0BB1FA478D38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FA37160-5575-45C7-90C4-06672826053F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Средний уровень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605BD17-4D03-418D-B417-00CC02E41874}" type="parTrans" cxnId="{63D23CA6-CF03-4750-97A3-E73A9F295547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E1152DD-F735-4C42-B949-9A582B8CBC1D}" type="sibTrans" cxnId="{63D23CA6-CF03-4750-97A3-E73A9F295547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8DCD25F-45F8-4C22-BF5F-250B62DA7237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Низкий уровень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4F98706-E227-40A9-BEF2-C6A12507526F}" type="parTrans" cxnId="{7DFBC96A-8F46-415A-8598-753FCB785E9A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CD812BD-F844-4774-867A-D483A7096762}" type="sibTrans" cxnId="{7DFBC96A-8F46-415A-8598-753FCB785E9A}">
      <dgm:prSet/>
      <dgm:spPr/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ED3D8A5-D5DE-460E-A949-293941E80DE6}" type="pres">
      <dgm:prSet presAssocID="{737F2AA9-D9D8-435E-811B-A0E96A9C59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C5C00E-9AEF-4637-B970-4DBA53704E89}" type="pres">
      <dgm:prSet presAssocID="{D8FA4DB8-B09C-45CE-950A-35040E1AC8B8}" presName="parentText" presStyleLbl="node1" presStyleIdx="0" presStyleCnt="3" custLinFactNeighborX="7476" custLinFactNeighborY="13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E47E3-A5E8-4784-94F6-25A4B5A9A46D}" type="pres">
      <dgm:prSet presAssocID="{7235D647-840B-43DA-81BE-802A518D1802}" presName="spacer" presStyleCnt="0"/>
      <dgm:spPr/>
    </dgm:pt>
    <dgm:pt modelId="{E78EFA6F-3109-479F-8193-F895249519DF}" type="pres">
      <dgm:prSet presAssocID="{0FA37160-5575-45C7-90C4-0667282605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5F57B-123F-41BB-B66E-668DDDF97734}" type="pres">
      <dgm:prSet presAssocID="{2E1152DD-F735-4C42-B949-9A582B8CBC1D}" presName="spacer" presStyleCnt="0"/>
      <dgm:spPr/>
    </dgm:pt>
    <dgm:pt modelId="{7DBCA98A-4E31-4CB6-8B76-B8978EADD986}" type="pres">
      <dgm:prSet presAssocID="{18DCD25F-45F8-4C22-BF5F-250B62DA72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BD93DF-98B8-45C6-89CD-0BB1FA478D38}" srcId="{737F2AA9-D9D8-435E-811B-A0E96A9C594B}" destId="{D8FA4DB8-B09C-45CE-950A-35040E1AC8B8}" srcOrd="0" destOrd="0" parTransId="{23290AD3-CE14-4D35-9723-7E2DE5EFAEE3}" sibTransId="{7235D647-840B-43DA-81BE-802A518D1802}"/>
    <dgm:cxn modelId="{84C07867-CFF8-4ECB-9A7A-CEE97E8A1D11}" type="presOf" srcId="{0FA37160-5575-45C7-90C4-06672826053F}" destId="{E78EFA6F-3109-479F-8193-F895249519DF}" srcOrd="0" destOrd="0" presId="urn:microsoft.com/office/officeart/2005/8/layout/vList2"/>
    <dgm:cxn modelId="{2254EA89-F6E8-4FE3-9656-EC49411D0F7F}" type="presOf" srcId="{18DCD25F-45F8-4C22-BF5F-250B62DA7237}" destId="{7DBCA98A-4E31-4CB6-8B76-B8978EADD986}" srcOrd="0" destOrd="0" presId="urn:microsoft.com/office/officeart/2005/8/layout/vList2"/>
    <dgm:cxn modelId="{81DF5032-DF6D-4A51-9AFA-B586D87301D1}" type="presOf" srcId="{737F2AA9-D9D8-435E-811B-A0E96A9C594B}" destId="{BED3D8A5-D5DE-460E-A949-293941E80DE6}" srcOrd="0" destOrd="0" presId="urn:microsoft.com/office/officeart/2005/8/layout/vList2"/>
    <dgm:cxn modelId="{63D23CA6-CF03-4750-97A3-E73A9F295547}" srcId="{737F2AA9-D9D8-435E-811B-A0E96A9C594B}" destId="{0FA37160-5575-45C7-90C4-06672826053F}" srcOrd="1" destOrd="0" parTransId="{1605BD17-4D03-418D-B417-00CC02E41874}" sibTransId="{2E1152DD-F735-4C42-B949-9A582B8CBC1D}"/>
    <dgm:cxn modelId="{76AEC5EC-2C31-4868-8CBA-1EB632B936CF}" type="presOf" srcId="{D8FA4DB8-B09C-45CE-950A-35040E1AC8B8}" destId="{E3C5C00E-9AEF-4637-B970-4DBA53704E89}" srcOrd="0" destOrd="0" presId="urn:microsoft.com/office/officeart/2005/8/layout/vList2"/>
    <dgm:cxn modelId="{7DFBC96A-8F46-415A-8598-753FCB785E9A}" srcId="{737F2AA9-D9D8-435E-811B-A0E96A9C594B}" destId="{18DCD25F-45F8-4C22-BF5F-250B62DA7237}" srcOrd="2" destOrd="0" parTransId="{B4F98706-E227-40A9-BEF2-C6A12507526F}" sibTransId="{3CD812BD-F844-4774-867A-D483A7096762}"/>
    <dgm:cxn modelId="{7C34AC59-B2DF-4E0B-8755-32BF129CB1A6}" type="presParOf" srcId="{BED3D8A5-D5DE-460E-A949-293941E80DE6}" destId="{E3C5C00E-9AEF-4637-B970-4DBA53704E89}" srcOrd="0" destOrd="0" presId="urn:microsoft.com/office/officeart/2005/8/layout/vList2"/>
    <dgm:cxn modelId="{B8DAA956-D7BD-4B8E-B532-9FBD266CE47E}" type="presParOf" srcId="{BED3D8A5-D5DE-460E-A949-293941E80DE6}" destId="{E0FE47E3-A5E8-4784-94F6-25A4B5A9A46D}" srcOrd="1" destOrd="0" presId="urn:microsoft.com/office/officeart/2005/8/layout/vList2"/>
    <dgm:cxn modelId="{1041EAE5-EAC4-42ED-AB1A-C64C8ABEB3DB}" type="presParOf" srcId="{BED3D8A5-D5DE-460E-A949-293941E80DE6}" destId="{E78EFA6F-3109-479F-8193-F895249519DF}" srcOrd="2" destOrd="0" presId="urn:microsoft.com/office/officeart/2005/8/layout/vList2"/>
    <dgm:cxn modelId="{1A9B3DCA-8D5F-444A-82C4-5F4A9ACAFAE0}" type="presParOf" srcId="{BED3D8A5-D5DE-460E-A949-293941E80DE6}" destId="{3365F57B-123F-41BB-B66E-668DDDF97734}" srcOrd="3" destOrd="0" presId="urn:microsoft.com/office/officeart/2005/8/layout/vList2"/>
    <dgm:cxn modelId="{4C8EA153-7F91-45AD-850C-6E96C2FB6FBA}" type="presParOf" srcId="{BED3D8A5-D5DE-460E-A949-293941E80DE6}" destId="{7DBCA98A-4E31-4CB6-8B76-B8978EADD9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020345-4C17-4CEC-BFC1-C5B1AC3F5857}">
      <dsp:nvSpPr>
        <dsp:cNvPr id="0" name=""/>
        <dsp:cNvSpPr/>
      </dsp:nvSpPr>
      <dsp:spPr>
        <a:xfrm>
          <a:off x="0" y="547428"/>
          <a:ext cx="8208912" cy="1099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всестороннее развитие личности ребенка, его дарований и творческих способностей, развитие любознательности как основы познавательной активности будущего школьника;</a:t>
          </a:r>
          <a:endParaRPr lang="ru-RU" sz="2000" b="0" i="0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47428"/>
        <a:ext cx="8208912" cy="1099800"/>
      </dsp:txXfrm>
    </dsp:sp>
    <dsp:sp modelId="{ACC60275-C66F-4D02-98B2-45F955742B8E}">
      <dsp:nvSpPr>
        <dsp:cNvPr id="0" name=""/>
        <dsp:cNvSpPr/>
      </dsp:nvSpPr>
      <dsp:spPr>
        <a:xfrm>
          <a:off x="0" y="1704828"/>
          <a:ext cx="8208912" cy="109980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формировать познавательный интерес и способности детей к творчеству через введение их в мир проблемных ситуаций и изобретательских задач, упражняя в решении их, используя элементы ТРИЗ;</a:t>
          </a:r>
          <a:endParaRPr lang="ru-RU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704828"/>
        <a:ext cx="8208912" cy="1099800"/>
      </dsp:txXfrm>
    </dsp:sp>
    <dsp:sp modelId="{A0DEC5C0-1287-4A50-8248-9D13F4B0A52C}">
      <dsp:nvSpPr>
        <dsp:cNvPr id="0" name=""/>
        <dsp:cNvSpPr/>
      </dsp:nvSpPr>
      <dsp:spPr>
        <a:xfrm>
          <a:off x="0" y="2862228"/>
          <a:ext cx="8208912" cy="109980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развивать навыки системного, поискового, изобретательского мышления через рассматривание событий, предметов, явлений, веществ в их  развитии, изменении, применении;</a:t>
          </a:r>
          <a:endParaRPr lang="ru-RU" sz="2000" b="0" i="0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862228"/>
        <a:ext cx="8208912" cy="1099800"/>
      </dsp:txXfrm>
    </dsp:sp>
    <dsp:sp modelId="{B2890CA4-ABD6-46DD-9C2F-AA94C53CE80D}">
      <dsp:nvSpPr>
        <dsp:cNvPr id="0" name=""/>
        <dsp:cNvSpPr/>
      </dsp:nvSpPr>
      <dsp:spPr>
        <a:xfrm>
          <a:off x="0" y="4019629"/>
          <a:ext cx="8208912" cy="10998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развивать творческое воображение через специальные игры, упражнения, тренинги, операторы, приемы фантазирования;</a:t>
          </a:r>
          <a:endParaRPr lang="ru-RU" sz="2000" b="0" i="0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019629"/>
        <a:ext cx="8208912" cy="1099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478BF1-07F8-46CE-95F4-9393CC1BFA53}">
      <dsp:nvSpPr>
        <dsp:cNvPr id="0" name=""/>
        <dsp:cNvSpPr/>
      </dsp:nvSpPr>
      <dsp:spPr>
        <a:xfrm>
          <a:off x="0" y="34526"/>
          <a:ext cx="8208912" cy="100693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воспитывать культуру общения и навыки сотрудничества со сверстниками и взрослыми через коллективную творческую деятельность;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4526"/>
        <a:ext cx="8208912" cy="1006931"/>
      </dsp:txXfrm>
    </dsp:sp>
    <dsp:sp modelId="{ECE9FDD2-951A-4AE5-8ADB-4F8D74174330}">
      <dsp:nvSpPr>
        <dsp:cNvPr id="0" name=""/>
        <dsp:cNvSpPr/>
      </dsp:nvSpPr>
      <dsp:spPr>
        <a:xfrm>
          <a:off x="0" y="1093298"/>
          <a:ext cx="8208912" cy="1006931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поддерживать уверенность детей в своих силах и способностях, создавать условия для их актуализации;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93298"/>
        <a:ext cx="8208912" cy="1006931"/>
      </dsp:txXfrm>
    </dsp:sp>
    <dsp:sp modelId="{F96257E9-C617-44EC-9A91-3D650C0988DC}">
      <dsp:nvSpPr>
        <dsp:cNvPr id="0" name=""/>
        <dsp:cNvSpPr/>
      </dsp:nvSpPr>
      <dsp:spPr>
        <a:xfrm>
          <a:off x="0" y="2152069"/>
          <a:ext cx="8208912" cy="1006931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создавать условия для раннего выявления интересов и способностей детей с последующим их развитием в кружках и студиях;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152069"/>
        <a:ext cx="8208912" cy="1006931"/>
      </dsp:txXfrm>
    </dsp:sp>
    <dsp:sp modelId="{8C6815F3-8DB1-4F1B-88F1-DCF085E253A3}">
      <dsp:nvSpPr>
        <dsp:cNvPr id="0" name=""/>
        <dsp:cNvSpPr/>
      </dsp:nvSpPr>
      <dsp:spPr>
        <a:xfrm>
          <a:off x="0" y="3210840"/>
          <a:ext cx="8208912" cy="1006931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разработать психолого-педагогическое и методическое обеспечение программы (учебные планы, картотеки педагогических приемов, сборники творческих заданий, задач, проблемных ситуаций и др.)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210840"/>
        <a:ext cx="8208912" cy="1006931"/>
      </dsp:txXfrm>
    </dsp:sp>
    <dsp:sp modelId="{CC3320BB-A8BC-4CF9-9CB0-AABE4E5D8209}">
      <dsp:nvSpPr>
        <dsp:cNvPr id="0" name=""/>
        <dsp:cNvSpPr/>
      </dsp:nvSpPr>
      <dsp:spPr>
        <a:xfrm>
          <a:off x="0" y="4269611"/>
          <a:ext cx="8208912" cy="1006931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совершенствовать комфортность социально-бытовой и предметно-пространственной развивающей среды.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269611"/>
        <a:ext cx="8208912" cy="10069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1CC82F-5F12-4DB8-8CE7-C65DA2C3E477}">
      <dsp:nvSpPr>
        <dsp:cNvPr id="0" name=""/>
        <dsp:cNvSpPr/>
      </dsp:nvSpPr>
      <dsp:spPr>
        <a:xfrm>
          <a:off x="180622" y="14"/>
          <a:ext cx="9144000" cy="57150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799109-717B-4F62-9710-C9AED90C7EF2}">
      <dsp:nvSpPr>
        <dsp:cNvPr id="0" name=""/>
        <dsp:cNvSpPr/>
      </dsp:nvSpPr>
      <dsp:spPr>
        <a:xfrm>
          <a:off x="568022" y="4896545"/>
          <a:ext cx="210312" cy="21031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2B55F8-0006-47AA-BA04-0B14B59B1220}">
      <dsp:nvSpPr>
        <dsp:cNvPr id="0" name=""/>
        <dsp:cNvSpPr/>
      </dsp:nvSpPr>
      <dsp:spPr>
        <a:xfrm>
          <a:off x="784047" y="5256586"/>
          <a:ext cx="7233606" cy="25036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1440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>
              <a:solidFill>
                <a:schemeClr val="accent3">
                  <a:lumMod val="50000"/>
                </a:schemeClr>
              </a:solidFill>
              <a:effectLst/>
            </a:rPr>
            <a:t>1. Анализ литературы по теме технологии ТРИЗ В ДОУ.</a:t>
          </a:r>
          <a:endParaRPr lang="ru-RU" sz="1600" b="1" i="0" kern="1200" baseline="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784047" y="5256586"/>
        <a:ext cx="7233606" cy="250366"/>
      </dsp:txXfrm>
    </dsp:sp>
    <dsp:sp modelId="{0A68B613-581C-4C4B-AFB6-7514AC97478E}">
      <dsp:nvSpPr>
        <dsp:cNvPr id="0" name=""/>
        <dsp:cNvSpPr/>
      </dsp:nvSpPr>
      <dsp:spPr>
        <a:xfrm>
          <a:off x="1475654" y="3744415"/>
          <a:ext cx="365760" cy="365760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B88E86-7BA1-442C-9003-56A48BF3C040}">
      <dsp:nvSpPr>
        <dsp:cNvPr id="0" name=""/>
        <dsp:cNvSpPr/>
      </dsp:nvSpPr>
      <dsp:spPr>
        <a:xfrm>
          <a:off x="1532489" y="4320477"/>
          <a:ext cx="6467944" cy="71313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3809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>
              <a:solidFill>
                <a:schemeClr val="accent3">
                  <a:lumMod val="50000"/>
                </a:schemeClr>
              </a:solidFill>
            </a:rPr>
            <a:t>2. Составление  календарного и перспективного , планирования  </a:t>
          </a:r>
          <a:r>
            <a:rPr lang="ru-RU" sz="1600" b="1" i="0" kern="1200" baseline="0" dirty="0" err="1" smtClean="0">
              <a:solidFill>
                <a:schemeClr val="accent3">
                  <a:lumMod val="50000"/>
                </a:schemeClr>
              </a:solidFill>
            </a:rPr>
            <a:t>воспитательно</a:t>
          </a:r>
          <a:r>
            <a:rPr lang="ru-RU" sz="1600" b="1" i="0" kern="1200" baseline="0" dirty="0" smtClean="0">
              <a:solidFill>
                <a:schemeClr val="accent3">
                  <a:lumMod val="50000"/>
                </a:schemeClr>
              </a:solidFill>
            </a:rPr>
            <a:t> – образовательного процесса с использованием инструментария проблемно – игрового обучения.</a:t>
          </a:r>
          <a:endParaRPr lang="ru-RU" sz="1600" b="1" i="0" kern="1200" baseline="0" dirty="0">
            <a:solidFill>
              <a:schemeClr val="accent3">
                <a:lumMod val="50000"/>
              </a:schemeClr>
            </a:solidFill>
          </a:endParaRPr>
        </a:p>
      </dsp:txBody>
      <dsp:txXfrm>
        <a:off x="1532489" y="4320477"/>
        <a:ext cx="6467944" cy="713139"/>
      </dsp:txXfrm>
    </dsp:sp>
    <dsp:sp modelId="{B2769987-4D8C-4FEF-A716-0477773BED63}">
      <dsp:nvSpPr>
        <dsp:cNvPr id="0" name=""/>
        <dsp:cNvSpPr/>
      </dsp:nvSpPr>
      <dsp:spPr>
        <a:xfrm>
          <a:off x="2555774" y="2808312"/>
          <a:ext cx="484632" cy="484632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C0D7D0-A659-45A5-91F8-A4DBD2EBD23A}">
      <dsp:nvSpPr>
        <dsp:cNvPr id="0" name=""/>
        <dsp:cNvSpPr/>
      </dsp:nvSpPr>
      <dsp:spPr>
        <a:xfrm>
          <a:off x="2512229" y="3528406"/>
          <a:ext cx="5491924" cy="60377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6796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>
              <a:solidFill>
                <a:schemeClr val="accent3">
                  <a:lumMod val="50000"/>
                </a:schemeClr>
              </a:solidFill>
            </a:rPr>
            <a:t>3. Составление  тематического плана  с использованием инструментария проблемно – игрового обучения.</a:t>
          </a:r>
          <a:endParaRPr lang="ru-RU" sz="1600" b="1" i="0" kern="1200" baseline="0" dirty="0">
            <a:solidFill>
              <a:schemeClr val="accent3">
                <a:lumMod val="50000"/>
              </a:schemeClr>
            </a:solidFill>
          </a:endParaRPr>
        </a:p>
      </dsp:txBody>
      <dsp:txXfrm>
        <a:off x="2512229" y="3528406"/>
        <a:ext cx="5491924" cy="603773"/>
      </dsp:txXfrm>
    </dsp:sp>
    <dsp:sp modelId="{70BB57AE-73ED-40C6-882C-9D4E41DA4996}">
      <dsp:nvSpPr>
        <dsp:cNvPr id="0" name=""/>
        <dsp:cNvSpPr/>
      </dsp:nvSpPr>
      <dsp:spPr>
        <a:xfrm>
          <a:off x="4513388" y="1800201"/>
          <a:ext cx="649224" cy="649224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C09A72-659D-4014-86BC-12E42F709CAA}">
      <dsp:nvSpPr>
        <dsp:cNvPr id="0" name=""/>
        <dsp:cNvSpPr/>
      </dsp:nvSpPr>
      <dsp:spPr>
        <a:xfrm>
          <a:off x="3779919" y="2520289"/>
          <a:ext cx="4182685" cy="82530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4010" tIns="0" rIns="0" bIns="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accent3">
                  <a:lumMod val="50000"/>
                </a:schemeClr>
              </a:solidFill>
            </a:rPr>
            <a:t>4.Насышение предметно – развивающей среды дидактическими пособиями, материалами по ТРИЗ – технологии.</a:t>
          </a:r>
          <a:endParaRPr lang="ru-RU" sz="1600" b="1" i="0" kern="1200" baseline="0" dirty="0">
            <a:solidFill>
              <a:schemeClr val="accent3">
                <a:lumMod val="50000"/>
              </a:schemeClr>
            </a:solidFill>
          </a:endParaRPr>
        </a:p>
      </dsp:txBody>
      <dsp:txXfrm>
        <a:off x="3779919" y="2520289"/>
        <a:ext cx="4182685" cy="82530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84FA75-46AD-481C-9168-E5F9082000B1}">
      <dsp:nvSpPr>
        <dsp:cNvPr id="0" name=""/>
        <dsp:cNvSpPr/>
      </dsp:nvSpPr>
      <dsp:spPr>
        <a:xfrm>
          <a:off x="0" y="144011"/>
          <a:ext cx="9144000" cy="57150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8D0F1FE-8015-4D8D-BC38-8DD39A86D760}">
      <dsp:nvSpPr>
        <dsp:cNvPr id="0" name=""/>
        <dsp:cNvSpPr/>
      </dsp:nvSpPr>
      <dsp:spPr>
        <a:xfrm>
          <a:off x="1722123" y="3456383"/>
          <a:ext cx="456425" cy="4439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591BED-C79C-44D3-A41B-97E8B579C990}">
      <dsp:nvSpPr>
        <dsp:cNvPr id="0" name=""/>
        <dsp:cNvSpPr/>
      </dsp:nvSpPr>
      <dsp:spPr>
        <a:xfrm>
          <a:off x="1002033" y="4320477"/>
          <a:ext cx="6245237" cy="57998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9583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>
              <a:solidFill>
                <a:schemeClr val="accent3">
                  <a:lumMod val="50000"/>
                </a:schemeClr>
              </a:solidFill>
            </a:rPr>
            <a:t>1.Информационный бюллетень для  родителей «Учим,  играя »             (по технологии ТРИЗ.)</a:t>
          </a:r>
          <a:endParaRPr lang="ru-RU" sz="1600" b="1" i="0" kern="1200" baseline="0" dirty="0">
            <a:solidFill>
              <a:schemeClr val="accent3">
                <a:lumMod val="50000"/>
              </a:schemeClr>
            </a:solidFill>
          </a:endParaRPr>
        </a:p>
      </dsp:txBody>
      <dsp:txXfrm>
        <a:off x="1002033" y="4320477"/>
        <a:ext cx="6245237" cy="579987"/>
      </dsp:txXfrm>
    </dsp:sp>
    <dsp:sp modelId="{40C8779E-A774-41B6-9775-84E17917F950}">
      <dsp:nvSpPr>
        <dsp:cNvPr id="0" name=""/>
        <dsp:cNvSpPr/>
      </dsp:nvSpPr>
      <dsp:spPr>
        <a:xfrm>
          <a:off x="4602442" y="1944215"/>
          <a:ext cx="548640" cy="548640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9DDDBF-D387-4E6D-8CB0-E4320D1CEDA3}">
      <dsp:nvSpPr>
        <dsp:cNvPr id="0" name=""/>
        <dsp:cNvSpPr/>
      </dsp:nvSpPr>
      <dsp:spPr>
        <a:xfrm>
          <a:off x="2998873" y="2808300"/>
          <a:ext cx="4267861" cy="96516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90713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>
              <a:solidFill>
                <a:schemeClr val="accent3">
                  <a:lumMod val="50000"/>
                </a:schemeClr>
              </a:solidFill>
            </a:rPr>
            <a:t>2. Беседы, консультации, анкетирование родителей с целью информирования и выявления заинтересованности.</a:t>
          </a:r>
          <a:endParaRPr lang="ru-RU" sz="1600" b="1" i="0" kern="1200" baseline="0" dirty="0">
            <a:solidFill>
              <a:schemeClr val="accent3">
                <a:lumMod val="50000"/>
              </a:schemeClr>
            </a:solidFill>
          </a:endParaRPr>
        </a:p>
      </dsp:txBody>
      <dsp:txXfrm>
        <a:off x="2998873" y="2808300"/>
        <a:ext cx="4267861" cy="9651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CA796E-9E5B-4A77-8DA2-A303D9CD6090}">
      <dsp:nvSpPr>
        <dsp:cNvPr id="0" name=""/>
        <dsp:cNvSpPr/>
      </dsp:nvSpPr>
      <dsp:spPr>
        <a:xfrm>
          <a:off x="0" y="153144"/>
          <a:ext cx="9144000" cy="57150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752FC06-8E54-4096-9E7A-5CFC69760C3A}">
      <dsp:nvSpPr>
        <dsp:cNvPr id="0" name=""/>
        <dsp:cNvSpPr/>
      </dsp:nvSpPr>
      <dsp:spPr>
        <a:xfrm>
          <a:off x="6300195" y="1152130"/>
          <a:ext cx="994318" cy="1019531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2EBB34-6C02-4653-AB3C-260B0046A3F6}">
      <dsp:nvSpPr>
        <dsp:cNvPr id="0" name=""/>
        <dsp:cNvSpPr/>
      </dsp:nvSpPr>
      <dsp:spPr>
        <a:xfrm flipH="1">
          <a:off x="5148072" y="3384379"/>
          <a:ext cx="676656" cy="749859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8546" bIns="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0" kern="1200" cap="none" spc="0" baseline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flipH="1">
        <a:off x="5148072" y="3384379"/>
        <a:ext cx="676656" cy="74985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11E5C3-1CFB-4204-9C53-C1739A2ADE4B}">
      <dsp:nvSpPr>
        <dsp:cNvPr id="0" name=""/>
        <dsp:cNvSpPr/>
      </dsp:nvSpPr>
      <dsp:spPr>
        <a:xfrm>
          <a:off x="0" y="81135"/>
          <a:ext cx="9143999" cy="571499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85A9205-55BC-49EB-85CA-943C16A21F01}">
      <dsp:nvSpPr>
        <dsp:cNvPr id="0" name=""/>
        <dsp:cNvSpPr/>
      </dsp:nvSpPr>
      <dsp:spPr>
        <a:xfrm>
          <a:off x="900683" y="4330809"/>
          <a:ext cx="210311" cy="21031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76AC4B-094B-44FC-A4DB-F69276D92755}">
      <dsp:nvSpPr>
        <dsp:cNvPr id="0" name=""/>
        <dsp:cNvSpPr/>
      </dsp:nvSpPr>
      <dsp:spPr>
        <a:xfrm>
          <a:off x="1005839" y="4435965"/>
          <a:ext cx="1563623" cy="1360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40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1.Мастер – классы по реализации ТРИЗ – технологии.</a:t>
          </a:r>
          <a:endParaRPr lang="ru-RU" sz="1600" b="1" i="1" kern="1200" baseline="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5839" y="4435965"/>
        <a:ext cx="1563623" cy="1360169"/>
      </dsp:txXfrm>
    </dsp:sp>
    <dsp:sp modelId="{05A82BEB-D5E9-4E3E-8409-0E7B20F8962F}">
      <dsp:nvSpPr>
        <dsp:cNvPr id="0" name=""/>
        <dsp:cNvSpPr/>
      </dsp:nvSpPr>
      <dsp:spPr>
        <a:xfrm>
          <a:off x="2386583" y="3001500"/>
          <a:ext cx="365759" cy="365759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274162-7E7E-4FC3-A192-AE560157620B}">
      <dsp:nvSpPr>
        <dsp:cNvPr id="0" name=""/>
        <dsp:cNvSpPr/>
      </dsp:nvSpPr>
      <dsp:spPr>
        <a:xfrm>
          <a:off x="2569463" y="3184380"/>
          <a:ext cx="1920239" cy="2611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809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Выступления на педсоветах по опыту реализации ТРИЗ - технологии.</a:t>
          </a:r>
          <a:endParaRPr lang="ru-RU" sz="1600" b="1" i="1" kern="1200" baseline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69463" y="3184380"/>
        <a:ext cx="1920239" cy="2611754"/>
      </dsp:txXfrm>
    </dsp:sp>
    <dsp:sp modelId="{5420DF2F-17B9-4DA7-9AD9-C4AB848C40DA}">
      <dsp:nvSpPr>
        <dsp:cNvPr id="0" name=""/>
        <dsp:cNvSpPr/>
      </dsp:nvSpPr>
      <dsp:spPr>
        <a:xfrm>
          <a:off x="4283963" y="2021949"/>
          <a:ext cx="484631" cy="484631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E30A98-760C-4BE9-BC96-D21E25F95E54}">
      <dsp:nvSpPr>
        <dsp:cNvPr id="0" name=""/>
        <dsp:cNvSpPr/>
      </dsp:nvSpPr>
      <dsp:spPr>
        <a:xfrm>
          <a:off x="4500001" y="2345392"/>
          <a:ext cx="2059629" cy="353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796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Демонстрация презентации из педагогического опыта работы в ДОУ</a:t>
          </a:r>
          <a:endParaRPr lang="ru-RU" sz="1600" b="1" i="1" kern="1200" baseline="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00001" y="2345392"/>
        <a:ext cx="2059629" cy="3531869"/>
      </dsp:txXfrm>
    </dsp:sp>
    <dsp:sp modelId="{C2DDC6ED-C786-4B44-A6F2-7937BCD285E9}">
      <dsp:nvSpPr>
        <dsp:cNvPr id="0" name=""/>
        <dsp:cNvSpPr/>
      </dsp:nvSpPr>
      <dsp:spPr>
        <a:xfrm>
          <a:off x="6350507" y="1373868"/>
          <a:ext cx="649223" cy="649223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F14C8A-F631-4DA1-8F09-85829963437E}">
      <dsp:nvSpPr>
        <dsp:cNvPr id="0" name=""/>
        <dsp:cNvSpPr/>
      </dsp:nvSpPr>
      <dsp:spPr>
        <a:xfrm>
          <a:off x="6675119" y="1698480"/>
          <a:ext cx="1920239" cy="4097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010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4.Публикации опыта в на сайте ДОУ </a:t>
          </a:r>
          <a:r>
            <a:rPr lang="en-US" sz="1600" b="1" i="1" kern="1200" baseline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www</a:t>
          </a:r>
          <a:r>
            <a:rPr lang="ru-RU" sz="1600" b="1" i="1" kern="1200" baseline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1600" b="1" i="1" kern="1200" baseline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ru-RU" sz="1600" b="1" i="1" kern="1200" baseline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n-US" sz="1600" b="1" i="1" kern="1200" baseline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</a:t>
          </a:r>
          <a:r>
            <a:rPr lang="ru-RU" sz="1600" b="1" i="1" kern="1200" baseline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</a:t>
          </a:r>
          <a:r>
            <a:rPr lang="en-US" sz="1600" b="1" i="1" kern="1200" baseline="0" dirty="0" err="1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</a:t>
          </a:r>
          <a:endParaRPr lang="ru-RU" sz="1600" b="1" i="1" kern="1200" baseline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5119" y="1698480"/>
        <a:ext cx="1920239" cy="409765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C5C00E-9AEF-4637-B970-4DBA53704E89}">
      <dsp:nvSpPr>
        <dsp:cNvPr id="0" name=""/>
        <dsp:cNvSpPr/>
      </dsp:nvSpPr>
      <dsp:spPr>
        <a:xfrm>
          <a:off x="0" y="65877"/>
          <a:ext cx="1872208" cy="407745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Высокий уровень</a:t>
          </a:r>
          <a:endParaRPr lang="ru-RU" sz="17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65877"/>
        <a:ext cx="1872208" cy="407745"/>
      </dsp:txXfrm>
    </dsp:sp>
    <dsp:sp modelId="{E78EFA6F-3109-479F-8193-F895249519DF}">
      <dsp:nvSpPr>
        <dsp:cNvPr id="0" name=""/>
        <dsp:cNvSpPr/>
      </dsp:nvSpPr>
      <dsp:spPr>
        <a:xfrm>
          <a:off x="0" y="516207"/>
          <a:ext cx="1872208" cy="407745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Средний уровень</a:t>
          </a:r>
          <a:endParaRPr lang="ru-RU" sz="17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516207"/>
        <a:ext cx="1872208" cy="407745"/>
      </dsp:txXfrm>
    </dsp:sp>
    <dsp:sp modelId="{7DBCA98A-4E31-4CB6-8B76-B8978EADD986}">
      <dsp:nvSpPr>
        <dsp:cNvPr id="0" name=""/>
        <dsp:cNvSpPr/>
      </dsp:nvSpPr>
      <dsp:spPr>
        <a:xfrm>
          <a:off x="0" y="972912"/>
          <a:ext cx="1872208" cy="407745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Низкий уровень</a:t>
          </a:r>
          <a:endParaRPr lang="ru-RU" sz="17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972912"/>
        <a:ext cx="1872208" cy="407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2F1A7-0FE1-41CA-BF19-2FA5FF4D64DF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6E5-D36A-40C3-91AE-667FF4CF6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EB6E5-D36A-40C3-91AE-667FF4CF6E8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chart" Target="../charts/chart4.xml"/><Relationship Id="rId7" Type="http://schemas.openxmlformats.org/officeDocument/2006/relationships/diagramColors" Target="../diagrams/colors7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825670"/>
            <a:ext cx="8064896" cy="240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457200" dist="165100" dir="5400000" sx="106000" sy="106000" algn="t" rotWithShape="0">
                    <a:schemeClr val="tx2">
                      <a:lumMod val="75000"/>
                      <a:alpha val="39000"/>
                    </a:schemeClr>
                  </a:outerShdw>
                </a:effectLst>
                <a:latin typeface="Bookman Old Style" pitchFamily="18" charset="0"/>
              </a:rPr>
              <a:t>   «Использование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457200" dist="165100" dir="5400000" sx="106000" sy="106000" algn="t" rotWithShape="0">
                    <a:schemeClr val="tx2">
                      <a:lumMod val="75000"/>
                      <a:alpha val="39000"/>
                    </a:schemeClr>
                  </a:outerShdw>
                </a:effectLst>
                <a:latin typeface="Bookman Old Style" pitchFamily="18" charset="0"/>
              </a:rPr>
              <a:t>элементов ТРИЗ во 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457200" dist="165100" dir="5400000" sx="106000" sy="106000" algn="t" rotWithShape="0">
                    <a:schemeClr val="tx2">
                      <a:lumMod val="75000"/>
                      <a:alpha val="39000"/>
                    </a:schemeClr>
                  </a:outerShdw>
                </a:effectLst>
                <a:latin typeface="Bookman Old Style" pitchFamily="18" charset="0"/>
              </a:rPr>
              <a:t>внеучебной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457200" dist="165100" dir="5400000" sx="106000" sy="106000" algn="t" rotWithShape="0">
                    <a:schemeClr val="tx2">
                      <a:lumMod val="75000"/>
                      <a:alpha val="39000"/>
                    </a:schemeClr>
                  </a:outerShdw>
                </a:effectLst>
                <a:latin typeface="Bookman Old Style" pitchFamily="18" charset="0"/>
              </a:rPr>
              <a:t> </a:t>
            </a:r>
            <a:endParaRPr lang="ru-RU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457200" dist="165100" dir="5400000" sx="106000" sy="106000" algn="t" rotWithShape="0">
                  <a:schemeClr val="tx2">
                    <a:lumMod val="75000"/>
                    <a:alpha val="39000"/>
                  </a:schemeClr>
                </a:outerShdw>
              </a:effectLst>
              <a:latin typeface="Bookman Old Style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457200" dist="165100" dir="5400000" sx="106000" sy="106000" algn="t" rotWithShape="0">
                    <a:schemeClr val="tx2">
                      <a:lumMod val="75000"/>
                      <a:alpha val="39000"/>
                    </a:schemeClr>
                  </a:outerShdw>
                </a:effectLst>
                <a:latin typeface="Bookman Old Style" pitchFamily="18" charset="0"/>
              </a:rPr>
              <a:t>детьми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457200" dist="165100" dir="5400000" sx="106000" sy="106000" algn="t" rotWithShape="0">
                    <a:schemeClr val="tx2">
                      <a:lumMod val="75000"/>
                      <a:alpha val="39000"/>
                    </a:schemeClr>
                  </a:outerShdw>
                </a:effectLst>
                <a:latin typeface="Bookman Old Style" pitchFamily="18" charset="0"/>
              </a:rPr>
              <a:t>старшего дошкольного возраста»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548680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723900" dist="177800" dir="8100000" sx="104000" sy="104000" algn="tr" rotWithShape="0">
                    <a:schemeClr val="accent3">
                      <a:lumMod val="50000"/>
                      <a:alpha val="46000"/>
                    </a:schemeClr>
                  </a:outerShdw>
                </a:effectLst>
                <a:latin typeface="Bookman Old Style" pitchFamily="18" charset="0"/>
              </a:rPr>
              <a:t>Творческая презентация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723900" dist="177800" dir="8100000" sx="104000" sy="104000" algn="tr" rotWithShape="0">
                    <a:schemeClr val="accent3">
                      <a:lumMod val="50000"/>
                      <a:alpha val="46000"/>
                    </a:schemeClr>
                  </a:outerShdw>
                </a:effectLst>
                <a:latin typeface="Bookman Old Style" pitchFamily="18" charset="0"/>
              </a:rPr>
              <a:t> из опыта работы</a:t>
            </a:r>
            <a:endParaRPr lang="ru-RU" sz="3600" b="1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723900" dist="177800" dir="8100000" sx="104000" sy="104000" algn="tr" rotWithShape="0">
                  <a:schemeClr val="accent3">
                    <a:lumMod val="50000"/>
                    <a:alpha val="46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492896"/>
            <a:ext cx="6336704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«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Дети не живут, а жить готовятся.</a:t>
            </a:r>
          </a:p>
          <a:p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Но вряд ли в жизни пригодится тот,</a:t>
            </a:r>
          </a:p>
          <a:p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Кто, жить готовясь, в детстве не живет»</a:t>
            </a:r>
          </a:p>
          <a:p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                                           </a:t>
            </a:r>
            <a:endParaRPr lang="ru-RU" sz="28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085184"/>
            <a:ext cx="208903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ru-RU" sz="28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С.Я.Маршак</a:t>
            </a:r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8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8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1564" y="332656"/>
          <a:ext cx="9144000" cy="6234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59632" y="692696"/>
            <a:ext cx="553638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II </a:t>
            </a:r>
            <a:r>
              <a:rPr lang="ru-RU" sz="2800" b="1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этап - Работа с родителями:</a:t>
            </a:r>
            <a:endParaRPr lang="ru-RU" sz="1100" b="1" dirty="0" smtClean="0">
              <a:ln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84FA75-46AD-481C-9168-E5F908200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graphicEl>
                                              <a:dgm id="{8584FA75-46AD-481C-9168-E5F908200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graphicEl>
                                              <a:dgm id="{8584FA75-46AD-481C-9168-E5F908200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8584FA75-46AD-481C-9168-E5F908200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D0F1FE-8015-4D8D-BC38-8DD39A86D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48D0F1FE-8015-4D8D-BC38-8DD39A86D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48D0F1FE-8015-4D8D-BC38-8DD39A86D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48D0F1FE-8015-4D8D-BC38-8DD39A86D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591BED-C79C-44D3-A41B-97E8B579C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graphicEl>
                                              <a:dgm id="{82591BED-C79C-44D3-A41B-97E8B579C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graphicEl>
                                              <a:dgm id="{82591BED-C79C-44D3-A41B-97E8B579C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82591BED-C79C-44D3-A41B-97E8B579C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C8779E-A774-41B6-9775-84E17917F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graphicEl>
                                              <a:dgm id="{40C8779E-A774-41B6-9775-84E17917F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40C8779E-A774-41B6-9775-84E17917F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5">
                                            <p:graphicEl>
                                              <a:dgm id="{40C8779E-A774-41B6-9775-84E17917F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9DDDBF-D387-4E6D-8CB0-E4320D1CE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graphicEl>
                                              <a:dgm id="{7C9DDDBF-D387-4E6D-8CB0-E4320D1CE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graphicEl>
                                              <a:dgm id="{7C9DDDBF-D387-4E6D-8CB0-E4320D1CE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7C9DDDBF-D387-4E6D-8CB0-E4320D1CE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7" descr="http://cs418124.vk.me/v418124705/5cb9/neFhgcEHX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2448272" cy="3672409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4" name="Схема 3"/>
          <p:cNvGraphicFramePr/>
          <p:nvPr/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1640" y="0"/>
            <a:ext cx="842493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81013" algn="l"/>
              </a:tabLst>
            </a:pPr>
            <a:r>
              <a:rPr lang="en-US" sz="2800" b="1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III</a:t>
            </a:r>
            <a:r>
              <a:rPr lang="ru-RU" sz="2800" b="1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этап - Работа с детьми во внеурочной деятельности:</a:t>
            </a:r>
            <a:endParaRPr lang="ru-RU" sz="1100" b="1" dirty="0" smtClean="0">
              <a:ln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300192" y="3068960"/>
            <a:ext cx="1252709" cy="402284"/>
            <a:chOff x="4817159" y="2808314"/>
            <a:chExt cx="1252709" cy="40228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817159" y="2808314"/>
              <a:ext cx="1252709" cy="4022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4817159" y="2808314"/>
              <a:ext cx="1252709" cy="402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2772" tIns="0" rIns="0" bIns="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sng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7</a:t>
              </a:r>
              <a:r>
                <a:rPr lang="ru-RU" sz="2400" b="1" i="0" u="sng" kern="1200" cap="none" spc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блок</a:t>
              </a:r>
              <a:endParaRPr lang="ru-RU" sz="2400" b="1" i="0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076056" y="3356992"/>
            <a:ext cx="1252709" cy="402284"/>
            <a:chOff x="4817159" y="2808314"/>
            <a:chExt cx="1252709" cy="40228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817159" y="2808314"/>
              <a:ext cx="1252709" cy="4022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4817159" y="2808314"/>
              <a:ext cx="1252709" cy="402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2772" tIns="0" rIns="0" bIns="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sng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6</a:t>
              </a:r>
              <a:r>
                <a:rPr lang="ru-RU" sz="2400" b="1" i="0" u="sng" kern="1200" cap="none" spc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блок</a:t>
              </a:r>
              <a:endParaRPr lang="ru-RU" sz="2400" b="1" i="0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995936" y="3789040"/>
            <a:ext cx="1252709" cy="402284"/>
            <a:chOff x="4817159" y="2808314"/>
            <a:chExt cx="1252709" cy="40228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817159" y="2808314"/>
              <a:ext cx="1252709" cy="4022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4817159" y="2808314"/>
              <a:ext cx="1252709" cy="402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2772" tIns="0" rIns="0" bIns="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sng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  <a:r>
                <a:rPr lang="ru-RU" sz="2400" b="1" i="0" u="sng" kern="1200" cap="none" spc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блок</a:t>
              </a:r>
              <a:endParaRPr lang="ru-RU" sz="2400" b="1" i="0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059832" y="4221088"/>
            <a:ext cx="1944215" cy="402284"/>
            <a:chOff x="928727" y="2808314"/>
            <a:chExt cx="5141141" cy="40228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817159" y="2808314"/>
              <a:ext cx="1252709" cy="4022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928727" y="2808314"/>
              <a:ext cx="4146081" cy="402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2772" tIns="0" rIns="0" bIns="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sng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  <a:r>
                <a:rPr lang="ru-RU" sz="2400" b="1" i="0" u="sng" kern="1200" cap="none" spc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блок</a:t>
              </a:r>
              <a:endParaRPr lang="ru-RU" sz="2400" b="1" i="0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123728" y="4725144"/>
            <a:ext cx="1252709" cy="402284"/>
            <a:chOff x="4817159" y="2808314"/>
            <a:chExt cx="1252709" cy="40228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817159" y="2808314"/>
              <a:ext cx="1252709" cy="4022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4817159" y="2808314"/>
              <a:ext cx="1252709" cy="402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2772" tIns="0" rIns="0" bIns="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sng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r>
                <a:rPr lang="ru-RU" sz="2400" b="1" i="0" u="sng" kern="1200" cap="none" spc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блок</a:t>
              </a:r>
              <a:endParaRPr lang="ru-RU" sz="2400" b="1" i="0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331640" y="5301208"/>
            <a:ext cx="1252709" cy="402284"/>
            <a:chOff x="4817159" y="2808314"/>
            <a:chExt cx="1252709" cy="40228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817159" y="2808314"/>
              <a:ext cx="1252709" cy="4022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4817159" y="2808314"/>
              <a:ext cx="1252709" cy="402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2772" tIns="0" rIns="0" bIns="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sng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r>
                <a:rPr lang="ru-RU" sz="2400" b="1" i="0" u="sng" kern="1200" cap="none" spc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блок</a:t>
              </a:r>
              <a:endParaRPr lang="ru-RU" sz="2400" b="1" i="0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11560" y="5877272"/>
            <a:ext cx="1252709" cy="402284"/>
            <a:chOff x="4817159" y="2808314"/>
            <a:chExt cx="1252709" cy="40228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817159" y="2808314"/>
              <a:ext cx="1252709" cy="4022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4817159" y="2808314"/>
              <a:ext cx="1252709" cy="402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2772" tIns="0" rIns="0" bIns="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sng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r>
                <a:rPr lang="ru-RU" sz="2400" b="1" i="0" u="sng" kern="1200" cap="none" spc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блок</a:t>
              </a:r>
              <a:endParaRPr lang="ru-RU" sz="2400" b="1" i="0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32" name="Овал 31"/>
          <p:cNvSpPr/>
          <p:nvPr/>
        </p:nvSpPr>
        <p:spPr>
          <a:xfrm>
            <a:off x="467544" y="5661248"/>
            <a:ext cx="252000" cy="252000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Овал 32"/>
          <p:cNvSpPr/>
          <p:nvPr/>
        </p:nvSpPr>
        <p:spPr>
          <a:xfrm>
            <a:off x="3779912" y="2924944"/>
            <a:ext cx="684000" cy="684000"/>
          </a:xfrm>
          <a:prstGeom prst="ellipse">
            <a:avLst/>
          </a:prstGeom>
          <a:solidFill>
            <a:srgbClr val="0FB19E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Овал 33"/>
          <p:cNvSpPr/>
          <p:nvPr/>
        </p:nvSpPr>
        <p:spPr>
          <a:xfrm>
            <a:off x="5004048" y="2420888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Овал 34"/>
          <p:cNvSpPr/>
          <p:nvPr/>
        </p:nvSpPr>
        <p:spPr>
          <a:xfrm>
            <a:off x="2699792" y="3501008"/>
            <a:ext cx="576000" cy="57600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Овал 35"/>
          <p:cNvSpPr/>
          <p:nvPr/>
        </p:nvSpPr>
        <p:spPr>
          <a:xfrm>
            <a:off x="1763688" y="4221088"/>
            <a:ext cx="468000" cy="4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Овал 36"/>
          <p:cNvSpPr/>
          <p:nvPr/>
        </p:nvSpPr>
        <p:spPr>
          <a:xfrm>
            <a:off x="1043608" y="4941168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Прямоугольник 37"/>
          <p:cNvSpPr/>
          <p:nvPr/>
        </p:nvSpPr>
        <p:spPr>
          <a:xfrm>
            <a:off x="3563888" y="4725144"/>
            <a:ext cx="42484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Противоречия в погоде, в предметах, в ситуациях, в размерах, в количестве. С использованием следующих игр: </a:t>
            </a:r>
          </a:p>
          <a:p>
            <a:pPr algn="just"/>
            <a:r>
              <a:rPr lang="ru-RU" sz="16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«Солнышко и дождь», «Разбежались!», «Дрессировщики», «Простуда», «Большие — маленькие», «Много — мало» и </a:t>
            </a:r>
            <a:r>
              <a:rPr lang="ru-RU" sz="1600" b="1" i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т.д</a:t>
            </a:r>
            <a:endParaRPr lang="ru-RU" sz="16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563888" y="4797152"/>
            <a:ext cx="41764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Подсистемы человека, объекта. С использованием следующих игр: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«Руки, ноги, голова»,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«Какой чайник лучше?», «Наполни чайник», «Светофор», «Светофор».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635896" y="4550931"/>
            <a:ext cx="43924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Метод «маленьких человечков»: «Газообразные человечки», «Твердые и жидкие человечки», «Цветные человечки». С использованием следующих игр: «Назови твердое», «Замри», «Маленькие человечки», «Разноцветный светофор»т.д.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635896" y="4550351"/>
            <a:ext cx="43204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Функции подсистем: Надсистемы и подсистемы объекта, «Системный лифт» .С использованием следующих игр: «Строим дом», «Лифтовой зверь», «Вперед — назад», «Первый, второй, третий»и т.д.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635896" y="4653136"/>
            <a:ext cx="41764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Прошлое ,будущее человека и предметов. Системный оператор: с использованием следующих игр: «Чем было раньше?..» ,«Большие — маленькие», «Съедобное - несъедобное», Игра «Вверх — вниз — вперед — назад». «Путешествие по «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пятиэкранке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».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707904" y="4525090"/>
            <a:ext cx="41764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Анализ сказки по «системному оператору»: с использованием следующих игр: «Колючий — не колючий», «Замри — отомри».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79912" y="4725144"/>
            <a:ext cx="26057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Обобщающие игры за год.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800"/>
                            </p:stCondLst>
                            <p:childTnLst>
                              <p:par>
                                <p:cTn id="26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8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8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850"/>
                            </p:stCondLst>
                            <p:childTnLst>
                              <p:par>
                                <p:cTn id="45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85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85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50"/>
                            </p:stCondLst>
                            <p:childTnLst>
                              <p:par>
                                <p:cTn id="64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805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5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8500"/>
                            </p:stCondLst>
                            <p:childTnLst>
                              <p:par>
                                <p:cTn id="83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9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1000"/>
                            </p:stCondLst>
                            <p:childTnLst>
                              <p:par>
                                <p:cTn id="9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02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000"/>
                            </p:stCondLst>
                            <p:childTnLst>
                              <p:par>
                                <p:cTn id="1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40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9400"/>
                            </p:stCondLst>
                            <p:childTnLst>
                              <p:par>
                                <p:cTn id="121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9900"/>
                            </p:stCondLst>
                            <p:childTnLst>
                              <p:par>
                                <p:cTn id="1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1900"/>
                            </p:stCondLst>
                            <p:childTnLst>
                              <p:par>
                                <p:cTn id="1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12289" grpId="0"/>
      <p:bldP spid="12289" grpId="1"/>
      <p:bldP spid="12290" grpId="0"/>
      <p:bldP spid="12290" grpId="1"/>
      <p:bldP spid="12291" grpId="0"/>
      <p:bldP spid="12291" grpId="1"/>
      <p:bldP spid="12292" grpId="0"/>
      <p:bldP spid="12292" grpId="1"/>
      <p:bldP spid="12293" grpId="0"/>
      <p:bldP spid="12293" grpId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980728"/>
          <a:ext cx="9143999" cy="5877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3688" y="332656"/>
            <a:ext cx="611553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/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IV</a:t>
            </a:r>
            <a:r>
              <a:rPr lang="ru-RU" sz="2800" b="1" dirty="0" smtClean="0">
                <a:ln/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этап. - Работа с педагогами:</a:t>
            </a:r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11E5C3-1CFB-4204-9C53-C1739A2A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8411E5C3-1CFB-4204-9C53-C1739A2AD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8411E5C3-1CFB-4204-9C53-C1739A2A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8411E5C3-1CFB-4204-9C53-C1739A2A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5A9205-55BC-49EB-85CA-943C16A21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985A9205-55BC-49EB-85CA-943C16A21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985A9205-55BC-49EB-85CA-943C16A21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985A9205-55BC-49EB-85CA-943C16A21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76AC4B-094B-44FC-A4DB-F69276D92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9B76AC4B-094B-44FC-A4DB-F69276D92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9B76AC4B-094B-44FC-A4DB-F69276D92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9B76AC4B-094B-44FC-A4DB-F69276D92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A82BEB-D5E9-4E3E-8409-0E7B20F89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05A82BEB-D5E9-4E3E-8409-0E7B20F89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05A82BEB-D5E9-4E3E-8409-0E7B20F89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05A82BEB-D5E9-4E3E-8409-0E7B20F89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274162-7E7E-4FC3-A192-AE5601576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ED274162-7E7E-4FC3-A192-AE5601576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ED274162-7E7E-4FC3-A192-AE5601576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ED274162-7E7E-4FC3-A192-AE5601576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20DF2F-17B9-4DA7-9AD9-C4AB848C4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5420DF2F-17B9-4DA7-9AD9-C4AB848C4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5420DF2F-17B9-4DA7-9AD9-C4AB848C4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5420DF2F-17B9-4DA7-9AD9-C4AB848C4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E30A98-760C-4BE9-BC96-D21E25F95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BAE30A98-760C-4BE9-BC96-D21E25F95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BAE30A98-760C-4BE9-BC96-D21E25F95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BAE30A98-760C-4BE9-BC96-D21E25F95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DC6ED-C786-4B44-A6F2-7937BCD28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C2DDC6ED-C786-4B44-A6F2-7937BCD28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C2DDC6ED-C786-4B44-A6F2-7937BCD28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C2DDC6ED-C786-4B44-A6F2-7937BCD28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14C8A-F631-4DA1-8F09-858299634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4AF14C8A-F631-4DA1-8F09-858299634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4AF14C8A-F631-4DA1-8F09-858299634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4AF14C8A-F631-4DA1-8F09-858299634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475656" y="0"/>
            <a:ext cx="68407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</a:rPr>
              <a:t>Мониторинг  детей в конце учебного года.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980728"/>
            <a:ext cx="7704856" cy="12815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>
              <a:lnSpc>
                <a:spcPct val="80000"/>
              </a:lnSpc>
            </a:pPr>
            <a:r>
              <a:rPr lang="ru-RU" sz="2400" b="1" i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 pitchFamily="18" charset="0"/>
              </a:rPr>
              <a:t>По результатам диагностики можно сделать следующие выводы: на начало учебного года показатели беглости, гибкости , точности и оригинальности мышления – ниже среднего. </a:t>
            </a:r>
            <a:endParaRPr lang="ru-RU" sz="1600" b="1" i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04864"/>
            <a:ext cx="799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 New Roman" pitchFamily="18" charset="0"/>
              </a:rPr>
              <a:t>Средний балл по данной методике равен 235,24±12,65</a:t>
            </a:r>
            <a:endParaRPr lang="ru-RU" sz="22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47664" y="2780928"/>
          <a:ext cx="5760640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2276872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конец учебного года показатели увеличились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47664" y="2780928"/>
          <a:ext cx="5760640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Graphic spid="5" grpId="0">
        <p:bldAsOne/>
      </p:bldGraphic>
      <p:bldGraphic spid="5" grpId="1">
        <p:bldAsOne/>
      </p:bldGraphic>
      <p:bldP spid="6" grpId="0"/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0"/>
            <a:ext cx="7128792" cy="175679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процентном соотношении данные результаты можно увидеть в диаграммах:</a:t>
            </a:r>
          </a:p>
          <a:p>
            <a:pPr>
              <a:buNone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99592" y="1556792"/>
          <a:ext cx="388843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355976" y="3356992"/>
          <a:ext cx="388843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0" y="5417840"/>
          <a:ext cx="187220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2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2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2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2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C5C00E-9AEF-4637-B970-4DBA53704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E3C5C00E-9AEF-4637-B970-4DBA53704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E3C5C00E-9AEF-4637-B970-4DBA53704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E3C5C00E-9AEF-4637-B970-4DBA53704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2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8EFA6F-3109-479F-8193-F89524951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E78EFA6F-3109-479F-8193-F89524951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E78EFA6F-3109-479F-8193-F89524951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graphicEl>
                                              <a:dgm id="{E78EFA6F-3109-479F-8193-F89524951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2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BCA98A-4E31-4CB6-8B76-B8978EADD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7DBCA98A-4E31-4CB6-8B76-B8978EADD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7DBCA98A-4E31-4CB6-8B76-B8978EADD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graphicEl>
                                              <a:dgm id="{7DBCA98A-4E31-4CB6-8B76-B8978EADD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1">
        <p:bldAsOne/>
      </p:bldGraphic>
      <p:bldGraphic spid="8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403648" y="1196752"/>
            <a:ext cx="66967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Систематичное внедрение элементов ТРИЗ во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внеучебную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деятельность старших дошкольников способствует развитию таких показателей творческого мышления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как: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беглость, гибкость и оригинальность. Что положительно влияет на всестороннее развитие личности ребенка, навыков системного, поискового, изобретательского мышления, развитие творческого воображения.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16632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</a:rPr>
              <a:t>По результатам данного мониторинга можно сделать следующие выводы:</a:t>
            </a:r>
            <a:endParaRPr lang="ru-RU" sz="11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7893" name="Picture 5" descr="http://cs418124.vk.me/v418124705/5c4b/n5Lp6wsCf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140968"/>
            <a:ext cx="5575547" cy="371703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43608" y="1186880"/>
            <a:ext cx="712879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Альтшуллер</a:t>
            </a:r>
            <a:r>
              <a:rPr kumimoji="0" lang="ru-RU" sz="20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 Г. С. Краски для фантазии. Прелюдия к теории развития творческо­го воображения //Шанс на приключение./Сост. А. </a:t>
            </a:r>
            <a:r>
              <a:rPr kumimoji="0" lang="ru-RU" sz="2000" b="1" i="1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Б.Селюцкий</a:t>
            </a:r>
            <a:r>
              <a:rPr kumimoji="0" lang="ru-RU" sz="20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. Петрозаводск, 1991.</a:t>
            </a:r>
            <a:endParaRPr kumimoji="0" lang="ru-RU" sz="200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Ардашева Н. И. и др. Истории про... Ульяновск, 1993.</a:t>
            </a:r>
            <a:endParaRPr kumimoji="0" lang="ru-RU" sz="200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Выготский</a:t>
            </a:r>
            <a:r>
              <a:rPr kumimoji="0" lang="ru-RU" sz="20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 Л. С. Воображение и творчество в детском возрасте. М., 1991.</a:t>
            </a:r>
            <a:endParaRPr kumimoji="0" lang="ru-RU" sz="200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Гин</a:t>
            </a:r>
            <a:r>
              <a:rPr kumimoji="0" lang="ru-RU" sz="20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 А. А. «Да» и «нет» говорите...//</a:t>
            </a:r>
            <a:r>
              <a:rPr kumimoji="0" lang="ru-RU" sz="2000" b="1" i="1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Педагогика+ТРИЗ</a:t>
            </a:r>
            <a:r>
              <a:rPr kumimoji="0" lang="ru-RU" sz="20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. Гомель, 1997. </a:t>
            </a:r>
            <a:r>
              <a:rPr kumimoji="0" lang="ru-RU" sz="2000" b="1" i="1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Вып</a:t>
            </a:r>
            <a:r>
              <a:rPr kumimoji="0" lang="ru-RU" sz="20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. 2.</a:t>
            </a:r>
            <a:endParaRPr kumimoji="0" lang="ru-RU" sz="200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Гин</a:t>
            </a:r>
            <a:r>
              <a:rPr kumimoji="0" lang="ru-RU" sz="20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 С. И. Мир фантазии. М., 2000.</a:t>
            </a:r>
            <a:endParaRPr kumimoji="0" lang="ru-RU" sz="200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Гин</a:t>
            </a:r>
            <a:r>
              <a:rPr kumimoji="0" lang="ru-RU" sz="20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 С. И. Мир человека. М., 1993.</a:t>
            </a:r>
            <a:endParaRPr kumimoji="0" lang="ru-RU" sz="200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Дидактические игры для развития творческого воображения детей / Сост. А. И. Никашин. </a:t>
            </a:r>
            <a:r>
              <a:rPr kumimoji="0" lang="ru-RU" sz="2000" b="1" i="1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Ростов-н</a:t>
            </a:r>
            <a:r>
              <a:rPr kumimoji="0" lang="ru-RU" sz="20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/Д, 1991.</a:t>
            </a:r>
            <a:endParaRPr kumimoji="0" lang="ru-RU" sz="200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Дьяченко О. М. Воображение дошкольника. М., 1986.</a:t>
            </a:r>
            <a:endParaRPr kumimoji="0" lang="ru-RU" sz="200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0"/>
            <a:ext cx="8460432" cy="67667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Используемая литература: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C:\Documents and Settings\Admin\Рабочий стол\Новая папка (2)\dvuhjetazgnyi_chelovek_tvoi_druzhja_ot_a_do_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540572" cy="36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C:\Documents and Settings\Admin\Рабочий стол\Новая папка (2)\1344745746_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2571429" cy="36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Documents and Settings\Admin\Рабочий стол\Новая папка (2)\25181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556792"/>
            <a:ext cx="2400000" cy="36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3" name="Picture 5" descr="C:\Documents and Settings\Admin\Рабочий стол\Новая папка (2)\1475495_TRIZ-pedagogika_razvivaem_myshlenie_d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556792"/>
            <a:ext cx="2371764" cy="36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4" name="Picture 6" descr="C:\Documents and Settings\Admin\Рабочий стол\Новая папка (2)\853860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556792"/>
            <a:ext cx="2423937" cy="36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5" name="Picture 7" descr="C:\Documents and Settings\Admin\Рабочий стол\Новая папка (2)\37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556792"/>
            <a:ext cx="2384374" cy="36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6" name="Picture 8" descr="C:\Documents and Settings\Admin\Рабочий стол\Новая папка (2)\1284296294_1-1tri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1556792"/>
            <a:ext cx="2547321" cy="36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4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4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4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4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4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40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4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500"/>
                            </p:stCondLst>
                            <p:childTnLst>
                              <p:par>
                                <p:cTn id="7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0"/>
                            </p:stCondLst>
                            <p:childTnLst>
                              <p:par>
                                <p:cTn id="8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000"/>
                            </p:stCondLst>
                            <p:childTnLst>
                              <p:par>
                                <p:cTn id="8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9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4000"/>
                            </p:stCondLst>
                            <p:childTnLst>
                              <p:par>
                                <p:cTn id="9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knews.kg/cache/files/news/40342_w300_h213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128792" cy="506144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44824"/>
            <a:ext cx="6912768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Развитие человека – это и основная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цель, и необходимое условие прогресса.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Будущее России, наши успехи зависят от качества образования и здоровья людей, от их стремления к самосовершенствованию и использованию своих навыков и талантов…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мотивации к инновационному мышлению и поведению граждан … будет зависеть будущее России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i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b="1" i="1" dirty="0" smtClean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Путин</a:t>
            </a:r>
          </a:p>
          <a:p>
            <a:endParaRPr lang="ru-RU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Admin\Рабочий стол\Новая папка (2)\417px-Vladimir_Putin_12015.jpg"/>
          <p:cNvPicPr>
            <a:picLocks noChangeAspect="1" noChangeArrowheads="1"/>
          </p:cNvPicPr>
          <p:nvPr/>
        </p:nvPicPr>
        <p:blipFill>
          <a:blip r:embed="rId3" cstate="print"/>
          <a:srcRect b="6870"/>
          <a:stretch>
            <a:fillRect/>
          </a:stretch>
        </p:blipFill>
        <p:spPr bwMode="auto">
          <a:xfrm>
            <a:off x="6444208" y="260648"/>
            <a:ext cx="1904423" cy="254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418124.vk.me/v418124705/5c73/L729WYS6hQk.jpg"/>
          <p:cNvPicPr>
            <a:picLocks noChangeAspect="1" noChangeArrowheads="1"/>
          </p:cNvPicPr>
          <p:nvPr/>
        </p:nvPicPr>
        <p:blipFill>
          <a:blip r:embed="rId2" cstate="print">
            <a:lum bright="12000" contrast="-16000"/>
          </a:blip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20688"/>
            <a:ext cx="3456384" cy="56886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педагогическом плане новое качество образования – это ориентация образования не только на усвоение воспитанниками определенной суммы знаний, но и на развитие личности, познавательных, созидательных способностей ребенка, и  коммуникативных компетенций.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cs418124.vk.me/v418124705/5ceb/hhwuwyX2qh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64203">
            <a:off x="4734085" y="3666927"/>
            <a:ext cx="3762747" cy="282089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112500"/>
          </a:effectLst>
          <a:scene3d>
            <a:camera prst="orthographicFront">
              <a:rot lat="1196411" lon="17967" rev="1882500"/>
            </a:camera>
            <a:lightRig rig="flat" dir="t"/>
          </a:scene3d>
          <a:sp3d prstMaterial="translucentPowder"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16632"/>
            <a:ext cx="7272808" cy="338437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Введение в   действие Федеральных государственных требований (далее ФГТ) к структуре основной общеобразовательной программе дошкольного образования предполагает развитие ДОУ, как новой образовательной системы, ориентированной на воспитание и развитие у детей новых качеств и ценностей.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http://cs418124.vk.me/v418124705/5d59/3fkydYDvKV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3131054" cy="4176464"/>
          </a:xfrm>
          <a:prstGeom prst="roundRect">
            <a:avLst>
              <a:gd name="adj" fmla="val 16667"/>
            </a:avLst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5124" name="Picture 4" descr="http://cs418124.vk.me/v418124705/5ce1/vloFIHUtu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8345">
            <a:off x="2783908" y="1771987"/>
            <a:ext cx="4248472" cy="3185038"/>
          </a:xfrm>
          <a:prstGeom prst="ellipse">
            <a:avLst/>
          </a:prstGeom>
          <a:ln w="34925" cap="rnd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11560" y="184666"/>
            <a:ext cx="79208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49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Воспитатель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Лобанова Ольга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Александровна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4900" algn="l"/>
              </a:tabLst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Times New Roman" pitchFamily="18" charset="0"/>
            </a:endParaRPr>
          </a:p>
          <a:p>
            <a:pPr marL="3051175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49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Муниципальное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бюджетное дошкольное образовательное учреждение </a:t>
            </a:r>
          </a:p>
          <a:p>
            <a:pPr marL="3051175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49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«Детский сад «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Радуга комбинированного вида -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Times New Roman" pitchFamily="18" charset="0"/>
            </a:endParaRPr>
          </a:p>
          <a:p>
            <a:pPr marL="3051175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49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структурное подразделение </a:t>
            </a:r>
          </a:p>
          <a:p>
            <a:pPr marL="3051175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49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«Детский сад №5 комбинированного вида»                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Рузаевского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муниципального района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  <a:p>
            <a:pPr marL="30511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49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	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pic>
        <p:nvPicPr>
          <p:cNvPr id="22530" name="Picture 2" descr="http://cs418124.vk.me/v418124705/5c37/RwyHCOway2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2952328" cy="4428493"/>
          </a:xfrm>
          <a:prstGeom prst="rect">
            <a:avLst/>
          </a:prstGeom>
          <a:ln w="38100" cap="sq" cmpd="sng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431800" dist="101600" dir="68400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6077214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2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789040"/>
            <a:ext cx="6768752" cy="28971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ТРИЗ (теория решения изобретательских задач)  в воспитательно-образовательном процессе  ДОУ, позволила передать научно-практическую направленность образовательного процесса и позволила определить основные направления образовательной деятельности ДОУ по изучению и  внедрению  методов и приемов данной технологии: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104" name="Picture 8" descr="http://ic.pics.livejournal.com/letidor_school/44838931/226825/226825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829944" cy="3622459"/>
          </a:xfrm>
          <a:prstGeom prst="rect">
            <a:avLst/>
          </a:prstGeom>
          <a:ln>
            <a:noFill/>
          </a:ln>
          <a:effectLst>
            <a:outerShdw blurRad="990600" dir="8100000" sx="127000" sy="127000" algn="ctr" rotWithShape="0">
              <a:srgbClr val="000000">
                <a:alpha val="13000"/>
              </a:srgbClr>
            </a:outerShdw>
            <a:softEdge rad="317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418124.vk.me/v418124705/5cf5/fRxlo9X_p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12975"/>
            <a:ext cx="4464496" cy="3346989"/>
          </a:xfrm>
          <a:prstGeom prst="rect">
            <a:avLst/>
          </a:prstGeom>
          <a:ln w="88900" cap="sq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outerShdw blurRad="685800" dist="279400" dir="600000" sx="93000" sy="9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476672"/>
            <a:ext cx="7200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отношению к детям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методы и приемы данной технологии направлены не на накопление у детей  «строительного материала» в виде знания фактов, понятий, закономерностей, умений и навыков, а на  формирование исследовательских умений детей, творческих способностей, развития воображения, мышления и связной речи. 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645024"/>
            <a:ext cx="76328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отношению к педагогам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данная технология    развивает   исследовательскую культуру педагогов, формирует у них потребность в изменении технологии организации педагогического процесса, а точнее понимание механизмов построения технологии в специфики применения ее методов и приемов  для разных возрастных групп.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http://cs418124.vk.me/v418124705/5d3b/O9w1MvmWa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3914499" cy="2934662"/>
          </a:xfrm>
          <a:prstGeom prst="rect">
            <a:avLst/>
          </a:prstGeom>
          <a:solidFill>
            <a:srgbClr val="000000">
              <a:shade val="95000"/>
            </a:srgbClr>
          </a:solidFill>
          <a:ln w="254000" cap="sq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</a:ln>
          <a:effectLst>
            <a:outerShdw blurRad="635000" dist="190500" sx="102000" sy="102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1.bp.blogspot.com/_0vXoLaosOKY/SwumTkvVKyI/AAAAAAAAACc/ft83Eb-x31Q/s1600/IMG_2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3168352" cy="2376264"/>
          </a:xfrm>
          <a:prstGeom prst="ellipse">
            <a:avLst/>
          </a:prstGeom>
          <a:ln w="63500" cap="rnd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outerShdw blurRad="482600" dist="292100" dir="5400000" sx="-80000" sy="-18000" rotWithShape="0">
              <a:srgbClr val="000000">
                <a:alpha val="5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331640" y="980728"/>
            <a:ext cx="6264696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отношению к </a:t>
            </a:r>
            <a: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родителям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работы по данной технологии позволяет нам сделать вывод, что  родители  становятся активными  участниками образовательного процесса: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2636912"/>
            <a:ext cx="3312368" cy="1935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оказывают помощь в подборе материалов, принимают активное участие в проектах, конкурсах, выставках. 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Заинтересованность в родителей в использовании технологии ТРИЗ: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99592" y="1772816"/>
          <a:ext cx="7355160" cy="38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s418124.vk.me/v418124705/5d45/jS7Gj06d09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24944"/>
            <a:ext cx="2736304" cy="3649911"/>
          </a:xfrm>
          <a:prstGeom prst="rect">
            <a:avLst/>
          </a:prstGeom>
          <a:ln w="98425" cap="sq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6" descr="http://cs418124.vk.me/v418124705/5d09/dmhX6yo4K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2592288" cy="1943413"/>
          </a:xfrm>
          <a:prstGeom prst="ellipse">
            <a:avLst/>
          </a:prstGeom>
          <a:ln w="88900" cap="rnd" cmpd="thickThin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067944" y="260648"/>
            <a:ext cx="424847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 инновационный  опыт работы   по технологии ТРИЗ, ориентирует  на позитивное восприятие  приоритетов развивающего образования в дошкольном возрасте  в рамках ФГТ, так,             </a:t>
            </a:r>
            <a:r>
              <a:rPr lang="ru-RU" sz="1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852936"/>
            <a:ext cx="38884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технология ТРИЗ  отвечает требованиям  современного дошкольного образования, и положительно влияет на различные стороны психического развития ребенка: познавательную активность, успешность и интерес,  ответственность и инициативность и т.д.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http://cs418124.vk.me/v418124705/5caf/W0S00-b7Lb0.jpg"/>
          <p:cNvPicPr>
            <a:picLocks noChangeAspect="1" noChangeArrowheads="1"/>
          </p:cNvPicPr>
          <p:nvPr/>
        </p:nvPicPr>
        <p:blipFill>
          <a:blip r:embed="rId2" cstate="print"/>
          <a:srcRect t="12317"/>
          <a:stretch>
            <a:fillRect/>
          </a:stretch>
        </p:blipFill>
        <p:spPr bwMode="auto">
          <a:xfrm>
            <a:off x="5508104" y="1628800"/>
            <a:ext cx="2728284" cy="3588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21" name="Picture 9" descr="http://cs418124.vk.me/v418124705/5d1d/zqJj_Pv8A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4857">
            <a:off x="3146151" y="1935660"/>
            <a:ext cx="3299019" cy="2473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5" name="Picture 3" descr="http://cs418124.vk.me/v418124705/5c41/XmGJnao0IH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284984"/>
            <a:ext cx="334837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23" name="Picture 11" descr="http://cs418124.vk.me/v418124705/5d31/02USaFvO3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560020">
            <a:off x="604385" y="1821094"/>
            <a:ext cx="2897034" cy="2171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403648" y="0"/>
            <a:ext cx="71287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all" normalizeH="0" baseline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0070C0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Творчество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— самый эффективный способ активного развития личности, а также средство решения проблемы выживания человека и развития человечества в современном быстро изменяющемся мире.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5534561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43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И коль скоро мы по долгу службы или велению души работаем с детьми, все наши частные действия должны быть направлены к тому, чтобы творчество стало нормой человеческого бытия. </a:t>
            </a:r>
            <a:endParaRPr lang="ru-RU" sz="3200" b="1" i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8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480"/>
                            </p:stCondLst>
                            <p:childTnLst>
                              <p:par>
                                <p:cTn id="1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480"/>
                            </p:stCondLst>
                            <p:childTnLst>
                              <p:par>
                                <p:cTn id="2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480"/>
                            </p:stCondLst>
                            <p:childTnLst>
                              <p:par>
                                <p:cTn id="3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48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5" name="Picture 7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9493">
            <a:off x="5510070" y="509966"/>
            <a:ext cx="2563485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3252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57016">
            <a:off x="511006" y="448445"/>
            <a:ext cx="2632749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3250" name="Picture 2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2245">
            <a:off x="790977" y="2547812"/>
            <a:ext cx="2668678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3253" name="Picture 5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5726">
            <a:off x="3077538" y="320852"/>
            <a:ext cx="2586236" cy="36140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3251" name="Picture 3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828988">
            <a:off x="2975665" y="2461945"/>
            <a:ext cx="2563152" cy="354898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3254" name="Picture 6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5334386" y="2666616"/>
            <a:ext cx="2448272" cy="33969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418124.vk.me/v418124705/5cc3/kmcga6iPbeA.jpg"/>
          <p:cNvPicPr>
            <a:picLocks noChangeAspect="1" noChangeArrowheads="1"/>
          </p:cNvPicPr>
          <p:nvPr/>
        </p:nvPicPr>
        <p:blipFill>
          <a:blip r:embed="rId2" cstate="print"/>
          <a:srcRect t="24994"/>
          <a:stretch>
            <a:fillRect/>
          </a:stretch>
        </p:blipFill>
        <p:spPr bwMode="auto">
          <a:xfrm>
            <a:off x="2267744" y="1340768"/>
            <a:ext cx="4536504" cy="510394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215900" dist="660400" dir="10140000" sx="120000" sy="120000" kx="-800400" algn="bl" rotWithShape="0">
                    <a:prstClr val="black">
                      <a:alpha val="31000"/>
                    </a:prstClr>
                  </a:outerShdw>
                </a:effectLst>
              </a:rPr>
              <a:t>Спасибо за внимание!</a:t>
            </a:r>
            <a:endParaRPr lang="ru-RU" b="1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215900" dist="660400" dir="10140000" sx="120000" sy="120000" kx="-800400" algn="bl" rotWithShape="0">
                  <a:prstClr val="black">
                    <a:alpha val="31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s402418.vk.me/v402418705/7927/MPXF_Zlv7Y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779" cy="6858000"/>
          </a:xfrm>
          <a:prstGeom prst="rect">
            <a:avLst/>
          </a:prstGeom>
          <a:scene3d>
            <a:camera prst="orthographicFront"/>
            <a:lightRig rig="brightRoom" dir="t"/>
          </a:scene3d>
          <a:sp3d prstMaterial="translucentPowder"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Актуальность: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052737"/>
            <a:ext cx="7056784" cy="36003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дошкольный возрасте появляется способность к творческому решению проблем, возникающих в той или иной ситуации жизни ребенка.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 нужны люди интеллектуально смелые, самостоятельные, оригинально мыслящие, творческие, умеющие принимать нестандартные решения и не боящиеся этого.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ТРИЗ способна помочь научить детей фантазировать, придумывать, исследовать, помочь им почувствовать радость от маленьких, но самостоятельно сделанных открытий.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Компании, специализирующиеся на применении и развитии ТРИЗ работают во многих странах мира. Например, в США, Канаде, Германии, Англии, Франции, Швеции, Кореи, России и других странах. Проводят занятия с дошкольниками, начиная с трех лет. Ведутся курсы для подготовки воспитателей детских </a:t>
            </a:r>
            <a:r>
              <a:rPr lang="ru-RU" sz="1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садов, учителей школ и преподавателей ТРИЗ для Университетов. Ведется большая работа по подготовке учебно-методических материалов.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616" y="2060848"/>
            <a:ext cx="75608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Автор ТРИЗ — отечественный изобретатель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Генрих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Саулович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Альтшуллер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90872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Научное обоснование: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124744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В 80-е гг. возникло новое направление в образовании —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ТРИЗ-педагогика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212976"/>
            <a:ext cx="38884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В центре внимания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ТРИЗ-педагогики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— человек творческий и творящий, имеющий богатое гибкое системное воображение, владеющий мощным арсеналом способов решения изобретательских задач и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имеющий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достойную жизненную цель.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2" name="Picture 2" descr="Г.С. Альтшулл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08920"/>
            <a:ext cx="2371446" cy="3161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s418124.vk.me/v418124705/5d27/_a4AMkxnVh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77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flood" dir="t"/>
          </a:scene3d>
          <a:sp3d prstMaterial="translucentPowder">
            <a:bevelT w="95250" h="889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0"/>
            <a:ext cx="8424936" cy="77809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Цели программы: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764704"/>
            <a:ext cx="7488832" cy="5544616"/>
          </a:xfrm>
        </p:spPr>
        <p:txBody>
          <a:bodyPr>
            <a:normAutofit fontScale="55000" lnSpcReduction="20000"/>
          </a:bodyPr>
          <a:lstStyle/>
          <a:p>
            <a:pPr marL="360363" indent="-360363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268288" algn="l"/>
                <a:tab pos="360363" algn="l"/>
              </a:tabLs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Обновить содержание работы с детьми во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внеучебной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деятельности используя элементы ТРИЗ, создать условия   для полноценного интеллектуального и психического развития детей.</a:t>
            </a:r>
          </a:p>
          <a:p>
            <a:pPr marL="360363" indent="-360363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268288" algn="l"/>
                <a:tab pos="360363" algn="l"/>
              </a:tabLst>
            </a:pPr>
            <a:endParaRPr lang="ru-RU" sz="13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60363" indent="-360363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268288" algn="l"/>
                <a:tab pos="360363" algn="l"/>
              </a:tabLs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Гуманизировать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воспитательно-образовательную работу в дошкольном      учреждении, выражающуюся в сотрудничестве взрослого и ребенка на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принципе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взаимоуважения, признание его прав, учета его возможностей.</a:t>
            </a:r>
          </a:p>
          <a:p>
            <a:pPr marL="360363" indent="-360363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268288" algn="l"/>
                <a:tab pos="360363" algn="l"/>
              </a:tabLst>
            </a:pPr>
            <a:endParaRPr lang="ru-RU" sz="13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60363" indent="-360363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268288" algn="l"/>
                <a:tab pos="360363" algn="l"/>
              </a:tabLs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Переориентировать педагогические функции обновленного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содержания образования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, методов воспитательно-образовательного процесса, форм      взаимодействия с детьми на:</a:t>
            </a:r>
          </a:p>
          <a:p>
            <a:pPr marL="720725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628650" algn="l"/>
              </a:tabLs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 организацию опыта творческой деятельности;</a:t>
            </a:r>
          </a:p>
          <a:p>
            <a:pPr marL="720725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628650" algn="l"/>
              </a:tabLs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 передачу способов, инструментов, операторов деятельности;</a:t>
            </a:r>
          </a:p>
          <a:p>
            <a:pPr marL="720725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628650" algn="l"/>
              </a:tabLs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 выработку эвристического, проблемного и частично исследовательского     навыка учебной деятельности;</a:t>
            </a:r>
          </a:p>
          <a:p>
            <a:pPr marL="720725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628650" algn="l"/>
              </a:tabLs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  условий для проявления и развития индивидуальных способностей и     склонностей каждого ребенка.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408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Задачи программы: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39552" y="786478"/>
          <a:ext cx="8208912" cy="5666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0345-4C17-4CEC-BFC1-C5B1AC3F5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10020345-4C17-4CEC-BFC1-C5B1AC3F5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10020345-4C17-4CEC-BFC1-C5B1AC3F5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10020345-4C17-4CEC-BFC1-C5B1AC3F5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C60275-C66F-4D02-98B2-45F955742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ACC60275-C66F-4D02-98B2-45F955742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ACC60275-C66F-4D02-98B2-45F955742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ACC60275-C66F-4D02-98B2-45F955742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DEC5C0-1287-4A50-8248-9D13F4B0A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A0DEC5C0-1287-4A50-8248-9D13F4B0A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A0DEC5C0-1287-4A50-8248-9D13F4B0A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A0DEC5C0-1287-4A50-8248-9D13F4B0A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890CA4-ABD6-46DD-9C2F-AA94C53CE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B2890CA4-ABD6-46DD-9C2F-AA94C53CE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B2890CA4-ABD6-46DD-9C2F-AA94C53CE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B2890CA4-ABD6-46DD-9C2F-AA94C53CE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10020345-4C17-4CEC-BFC1-C5B1AC3F5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0345-4C17-4CEC-BFC1-C5B1AC3F5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graphicEl>
                                              <a:dgm id="{ACC60275-C66F-4D02-98B2-45F955742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C60275-C66F-4D02-98B2-45F955742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A0DEC5C0-1287-4A50-8248-9D13F4B0A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DEC5C0-1287-4A50-8248-9D13F4B0A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dgm id="{B2890CA4-ABD6-46DD-9C2F-AA94C53CE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890CA4-ABD6-46DD-9C2F-AA94C53CE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5" grpId="1" uiExpand="1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408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Задачи программы: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39552" y="980728"/>
          <a:ext cx="8208912" cy="5311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478BF1-07F8-46CE-95F4-9393CC1BF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4478BF1-07F8-46CE-95F4-9393CC1BFA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F4478BF1-07F8-46CE-95F4-9393CC1BF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F4478BF1-07F8-46CE-95F4-9393CC1BF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E9FDD2-951A-4AE5-8ADB-4F8D74174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ECE9FDD2-951A-4AE5-8ADB-4F8D741743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ECE9FDD2-951A-4AE5-8ADB-4F8D74174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ECE9FDD2-951A-4AE5-8ADB-4F8D74174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6257E9-C617-44EC-9A91-3D650C098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F96257E9-C617-44EC-9A91-3D650C098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F96257E9-C617-44EC-9A91-3D650C098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F96257E9-C617-44EC-9A91-3D650C098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6815F3-8DB1-4F1B-88F1-DCF085E25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8C6815F3-8DB1-4F1B-88F1-DCF085E25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8C6815F3-8DB1-4F1B-88F1-DCF085E25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8C6815F3-8DB1-4F1B-88F1-DCF085E25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3320BB-A8BC-4CF9-9CB0-AABE4E5D8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CC3320BB-A8BC-4CF9-9CB0-AABE4E5D8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CC3320BB-A8BC-4CF9-9CB0-AABE4E5D8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CC3320BB-A8BC-4CF9-9CB0-AABE4E5D8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418124.vk.me/v418124705/5ca5/r8l4EZse8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933056"/>
            <a:ext cx="3671927" cy="2447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388424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Условия реализации данной программы:</a:t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052736"/>
            <a:ext cx="763284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2000" b="1" i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Данная программа реализуется во внеурочной деятельности образовательного процесса. Основным методом является проблемно-поисковый метод с элементами фантазирования.</a:t>
            </a:r>
            <a:endParaRPr lang="ru-RU" sz="2000" b="1" i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386" name="Picture 2" descr="http://cs418124.vk.me/v418124705/5c69/bDICrhGQo0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132856"/>
            <a:ext cx="3671999" cy="24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620688"/>
          <a:ext cx="91440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-31065"/>
            <a:ext cx="831641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</a:rPr>
              <a:t>Пошаговый алгоритм реализации технологии ТРИЗ В ДОУ:</a:t>
            </a:r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844824"/>
            <a:ext cx="117057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/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I </a:t>
            </a:r>
            <a:r>
              <a:rPr lang="ru-RU" sz="2800" b="1" dirty="0" smtClean="0">
                <a:ln/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этап</a:t>
            </a:r>
            <a:endParaRPr lang="ru-RU" sz="1100" b="1" dirty="0" smtClean="0">
              <a:ln/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CC82F-5F12-4DB8-8CE7-C65DA2C3E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graphicEl>
                                              <a:dgm id="{691CC82F-5F12-4DB8-8CE7-C65DA2C3E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graphicEl>
                                              <a:dgm id="{691CC82F-5F12-4DB8-8CE7-C65DA2C3E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691CC82F-5F12-4DB8-8CE7-C65DA2C3E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799109-717B-4F62-9710-C9AED90C7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dgm id="{43799109-717B-4F62-9710-C9AED90C7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43799109-717B-4F62-9710-C9AED90C7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43799109-717B-4F62-9710-C9AED90C7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B55F8-0006-47AA-BA04-0B14B59B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graphicEl>
                                              <a:dgm id="{CF2B55F8-0006-47AA-BA04-0B14B59B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graphicEl>
                                              <a:dgm id="{CF2B55F8-0006-47AA-BA04-0B14B59B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CF2B55F8-0006-47AA-BA04-0B14B59B1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68B613-581C-4C4B-AFB6-7514AC974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graphicEl>
                                              <a:dgm id="{0A68B613-581C-4C4B-AFB6-7514AC974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graphicEl>
                                              <a:dgm id="{0A68B613-581C-4C4B-AFB6-7514AC974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0A68B613-581C-4C4B-AFB6-7514AC974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B88E86-7BA1-442C-9003-56A48BF3C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graphicEl>
                                              <a:dgm id="{3BB88E86-7BA1-442C-9003-56A48BF3C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graphicEl>
                                              <a:dgm id="{3BB88E86-7BA1-442C-9003-56A48BF3C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5">
                                            <p:graphicEl>
                                              <a:dgm id="{3BB88E86-7BA1-442C-9003-56A48BF3C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769987-4D8C-4FEF-A716-0477773BE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graphicEl>
                                              <a:dgm id="{B2769987-4D8C-4FEF-A716-0477773BE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graphicEl>
                                              <a:dgm id="{B2769987-4D8C-4FEF-A716-0477773BE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B2769987-4D8C-4FEF-A716-0477773BE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C0D7D0-A659-45A5-91F8-A4DBD2EBD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graphicEl>
                                              <a:dgm id="{3EC0D7D0-A659-45A5-91F8-A4DBD2EBD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graphicEl>
                                              <a:dgm id="{3EC0D7D0-A659-45A5-91F8-A4DBD2EBD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3EC0D7D0-A659-45A5-91F8-A4DBD2EBD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BB57AE-73ED-40C6-882C-9D4E41DA4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graphicEl>
                                              <a:dgm id="{70BB57AE-73ED-40C6-882C-9D4E41DA4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graphicEl>
                                              <a:dgm id="{70BB57AE-73ED-40C6-882C-9D4E41DA4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5">
                                            <p:graphicEl>
                                              <a:dgm id="{70BB57AE-73ED-40C6-882C-9D4E41DA4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C09A72-659D-4014-86BC-12E42F709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graphicEl>
                                              <a:dgm id="{09C09A72-659D-4014-86BC-12E42F709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graphicEl>
                                              <a:dgm id="{09C09A72-659D-4014-86BC-12E42F709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2000"/>
                                        <p:tgtEl>
                                          <p:spTgt spid="5">
                                            <p:graphicEl>
                                              <a:dgm id="{09C09A72-659D-4014-86BC-12E42F709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1644</Words>
  <Application>Microsoft Office PowerPoint</Application>
  <PresentationFormat>Экран (4:3)</PresentationFormat>
  <Paragraphs>122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Актуальность:  </vt:lpstr>
      <vt:lpstr>Научное обоснование:</vt:lpstr>
      <vt:lpstr>Цели программы:</vt:lpstr>
      <vt:lpstr>   Задачи программы:</vt:lpstr>
      <vt:lpstr>   Задачи программы:</vt:lpstr>
      <vt:lpstr>Условия реализации данной программы: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Заинтересованность в родителей в использовании технологии ТРИЗ: </vt:lpstr>
      <vt:lpstr>Слайд 25</vt:lpstr>
      <vt:lpstr>Слайд 26</vt:lpstr>
      <vt:lpstr>Слайд 27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Admin</cp:lastModifiedBy>
  <cp:revision>91</cp:revision>
  <dcterms:created xsi:type="dcterms:W3CDTF">2012-08-01T11:30:26Z</dcterms:created>
  <dcterms:modified xsi:type="dcterms:W3CDTF">2013-04-06T19:39:36Z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