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6" r:id="rId3"/>
    <p:sldId id="280" r:id="rId4"/>
    <p:sldId id="291" r:id="rId5"/>
    <p:sldId id="281" r:id="rId6"/>
    <p:sldId id="287" r:id="rId7"/>
    <p:sldId id="288" r:id="rId8"/>
    <p:sldId id="289" r:id="rId9"/>
    <p:sldId id="290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9900CC"/>
    <a:srgbClr val="0066FF"/>
    <a:srgbClr val="CC0000"/>
    <a:srgbClr val="993300"/>
    <a:srgbClr val="FF6600"/>
    <a:srgbClr val="008000"/>
    <a:srgbClr val="00FF00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3445" autoAdjust="0"/>
  </p:normalViewPr>
  <p:slideViewPr>
    <p:cSldViewPr>
      <p:cViewPr varScale="1">
        <p:scale>
          <a:sx n="68" d="100"/>
          <a:sy n="68" d="100"/>
        </p:scale>
        <p:origin x="-57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0C0B1-EDAD-42F3-8771-BFA2F58E65D2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387FF-7364-4070-9690-A5C3801BB1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33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3" name="chimes.wav"/>
          </p:stSnd>
        </p:sndAc>
      </p:transition>
    </mc:Choice>
    <mc:Fallback>
      <p:transition spd="slow" advClick="0" advTm="8000">
        <p:checker dir="vert"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 advClick="0" advTm="8000">
        <p:checker dir="vert"/>
        <p:sndAc>
          <p:stSnd>
            <p:snd r:embed="rId14" name="chimes.wav"/>
          </p:stSnd>
        </p:sndAc>
      </p:transition>
    </mc:Choice>
    <mc:Fallback>
      <p:transition spd="slow" advClick="0" advTm="8000">
        <p:checker dir="vert"/>
        <p:sndAc>
          <p:stSnd>
            <p:snd r:embed="rId13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9000">
              <a:srgbClr val="00B0F0"/>
            </a:gs>
            <a:gs pos="32000">
              <a:srgbClr val="00FF00"/>
            </a:gs>
            <a:gs pos="72000">
              <a:srgbClr val="00FF00"/>
            </a:gs>
            <a:gs pos="82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 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6793749"/>
            <a:ext cx="179512" cy="1795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14414" y="642918"/>
            <a:ext cx="72866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родителями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реализацией ФГОС ДО</a:t>
            </a:r>
          </a:p>
          <a:p>
            <a:pPr algn="ctr"/>
            <a:endParaRPr lang="ru-RU" sz="4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проблемно- ориентируемый семинар</a:t>
            </a:r>
          </a:p>
          <a:p>
            <a:pPr algn="ctr"/>
            <a:endParaRPr lang="ru-RU" sz="4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Заринский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детский сад «Солнышко»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SERGEJ\Desktop\Картинки\Анимашки\смайлики\an0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0"/>
            <a:ext cx="1143008" cy="1778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497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video>
              <p:cMediaNode vol="80000" numSld="1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0"/>
            <a:ext cx="8572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66FF"/>
                </a:solidFill>
              </a:rPr>
              <a:t>«Познавательное развитие» — интеллектуальное развитие ребёнка через подготовку ребёнка к конкурсам, совместные дополнительные мероприятия в семье и в детском саду. </a:t>
            </a:r>
            <a:endParaRPr lang="ru-RU" sz="2800" b="1" dirty="0">
              <a:solidFill>
                <a:srgbClr val="0066FF"/>
              </a:solidFill>
            </a:endParaRPr>
          </a:p>
        </p:txBody>
      </p:sp>
      <p:pic>
        <p:nvPicPr>
          <p:cNvPr id="6145" name="Picture 1" descr="C:\Users\SERGEJ\Desktop\родители и фгос\P103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58000"/>
            <a:ext cx="4800000" cy="360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2143116"/>
            <a:ext cx="30652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Открытые занятия 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родителей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 descr="C:\Users\SERGEJ\Desktop\родители и фгос\DSC01328.JPG"/>
          <p:cNvPicPr>
            <a:picLocks noChangeAspect="1" noChangeArrowheads="1"/>
          </p:cNvPicPr>
          <p:nvPr/>
        </p:nvPicPr>
        <p:blipFill>
          <a:blip r:embed="rId3" cstate="print"/>
          <a:srcRect r="18333"/>
          <a:stretch>
            <a:fillRect/>
          </a:stretch>
        </p:blipFill>
        <p:spPr bwMode="auto">
          <a:xfrm>
            <a:off x="5000563" y="2285992"/>
            <a:ext cx="4143437" cy="354273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57818" y="5786454"/>
            <a:ext cx="3311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Развлечение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гостях у Смешинки»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SERGEJ\Desktop\родители и фгос\P103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458000"/>
            <a:ext cx="7200000" cy="5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ERGEJ\Desktop\фото семья\фото веселые старты\P1000590.JPG"/>
          <p:cNvPicPr>
            <a:picLocks noChangeAspect="1" noChangeArrowheads="1"/>
          </p:cNvPicPr>
          <p:nvPr/>
        </p:nvPicPr>
        <p:blipFill>
          <a:blip r:embed="rId2" cstate="print"/>
          <a:srcRect l="14362"/>
          <a:stretch>
            <a:fillRect/>
          </a:stretch>
        </p:blipFill>
        <p:spPr bwMode="auto">
          <a:xfrm>
            <a:off x="285720" y="3500438"/>
            <a:ext cx="3833807" cy="3357562"/>
          </a:xfrm>
          <a:prstGeom prst="rect">
            <a:avLst/>
          </a:prstGeom>
          <a:noFill/>
        </p:spPr>
      </p:pic>
      <p:pic>
        <p:nvPicPr>
          <p:cNvPr id="5121" name="Picture 1" descr="C:\Users\SERGEJ\Desktop\тоже родители\DSC01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5122" name="Picture 2" descr="C:\Users\SERGEJ\Desktop\фото семья\праздник Чебурашки\P1010732.JPG"/>
          <p:cNvPicPr>
            <a:picLocks noChangeAspect="1" noChangeArrowheads="1"/>
          </p:cNvPicPr>
          <p:nvPr/>
        </p:nvPicPr>
        <p:blipFill>
          <a:blip r:embed="rId4" cstate="print"/>
          <a:srcRect l="15168"/>
          <a:stretch>
            <a:fillRect/>
          </a:stretch>
        </p:blipFill>
        <p:spPr bwMode="auto">
          <a:xfrm>
            <a:off x="4917658" y="3500438"/>
            <a:ext cx="4226342" cy="33575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4810" y="2143116"/>
            <a:ext cx="53578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рождение </a:t>
            </a:r>
            <a:r>
              <a:rPr lang="ru-RU" sz="3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Чебурашки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143116"/>
            <a:ext cx="30458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гостях у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сказки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Users\SERGEJ\Desktop\Картинки\Анимашки\мультики\18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214290"/>
            <a:ext cx="2371734" cy="2080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8858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«Речевое развитие» — индивидуальное консультирование родителей по вопросам общения, круглые столы, участие в конкурсах. совместное чтение детей и родителей произведений художественной литературы, консультирование родителей по выбору тематики чтения, оформление выставок</a:t>
            </a:r>
            <a:endParaRPr lang="ru-RU" sz="2400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SERGEJ\Desktop\фото дс\P1020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44"/>
            <a:ext cx="4800000" cy="3600000"/>
          </a:xfrm>
          <a:prstGeom prst="rect">
            <a:avLst/>
          </a:prstGeom>
          <a:noFill/>
        </p:spPr>
      </p:pic>
      <p:pic>
        <p:nvPicPr>
          <p:cNvPr id="25603" name="Picture 3" descr="C:\Users\SERGEJ\Desktop\103_PANA\P103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714752"/>
            <a:ext cx="4190997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RGEJ\Desktop\Картинки\Анимашки\мультики\35f44d302df63f081f81a250ac3427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010150"/>
            <a:ext cx="1219200" cy="1847850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142852"/>
            <a:ext cx="84296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Художественно-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эстетическое развитие -</a:t>
            </a:r>
            <a:r>
              <a:rPr lang="ru-RU" sz="2800" b="1" dirty="0" smtClean="0">
                <a:solidFill>
                  <a:srgbClr val="9900FF"/>
                </a:solidFill>
              </a:rPr>
              <a:t> совместные рисунки и поделки, музыкально-художественная деятельность в семейных праздниках, концертах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C:\Users\SERGEJ\Desktop\фото семья\разные поделки дс\P1000738.JPG"/>
          <p:cNvPicPr>
            <a:picLocks noChangeAspect="1" noChangeArrowheads="1"/>
          </p:cNvPicPr>
          <p:nvPr/>
        </p:nvPicPr>
        <p:blipFill>
          <a:blip r:embed="rId3" cstate="print"/>
          <a:srcRect t="17859" b="16656"/>
          <a:stretch>
            <a:fillRect/>
          </a:stretch>
        </p:blipFill>
        <p:spPr bwMode="auto">
          <a:xfrm>
            <a:off x="285720" y="2143116"/>
            <a:ext cx="4241860" cy="2714644"/>
          </a:xfrm>
          <a:prstGeom prst="rect">
            <a:avLst/>
          </a:prstGeom>
          <a:noFill/>
        </p:spPr>
      </p:pic>
      <p:pic>
        <p:nvPicPr>
          <p:cNvPr id="5" name="Picture 9" descr="C:\Users\SERGEJ\Desktop\фото семья\разные поделки дс\P1000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785926"/>
            <a:ext cx="3714776" cy="3714776"/>
          </a:xfrm>
          <a:prstGeom prst="rect">
            <a:avLst/>
          </a:prstGeom>
          <a:noFill/>
        </p:spPr>
      </p:pic>
      <p:pic>
        <p:nvPicPr>
          <p:cNvPr id="33795" name="Picture 3" descr="C:\Users\SERGEJ\Desktop\тоже родители\100_1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375032"/>
            <a:ext cx="7309304" cy="5482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RGEJ\Desktop\Картинки\Анимашки\mp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4929198"/>
            <a:ext cx="1369229" cy="1643074"/>
          </a:xfrm>
          <a:prstGeom prst="rect">
            <a:avLst/>
          </a:prstGeom>
          <a:noFill/>
        </p:spPr>
      </p:pic>
      <p:pic>
        <p:nvPicPr>
          <p:cNvPr id="32769" name="Picture 1" descr="C:\Users\SERGEJ\Desktop\родители и фгос\P1030122.JPG"/>
          <p:cNvPicPr>
            <a:picLocks noChangeAspect="1" noChangeArrowheads="1"/>
          </p:cNvPicPr>
          <p:nvPr/>
        </p:nvPicPr>
        <p:blipFill>
          <a:blip r:embed="rId3" cstate="print"/>
          <a:srcRect l="8930" r="18144"/>
          <a:stretch>
            <a:fillRect/>
          </a:stretch>
        </p:blipFill>
        <p:spPr bwMode="auto">
          <a:xfrm>
            <a:off x="285720" y="1285860"/>
            <a:ext cx="3500462" cy="360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428604"/>
            <a:ext cx="7928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«Новый год!» – главные роли исполняют родител</a:t>
            </a:r>
            <a:r>
              <a:rPr lang="ru-RU" sz="24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2400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C:\Users\SERGEJ\Desktop\родители и фгос\P1030187.JPG"/>
          <p:cNvPicPr>
            <a:picLocks noChangeAspect="1" noChangeArrowheads="1"/>
          </p:cNvPicPr>
          <p:nvPr/>
        </p:nvPicPr>
        <p:blipFill>
          <a:blip r:embed="rId4" cstate="print"/>
          <a:srcRect l="17859"/>
          <a:stretch>
            <a:fillRect/>
          </a:stretch>
        </p:blipFill>
        <p:spPr bwMode="auto">
          <a:xfrm>
            <a:off x="4714876" y="1285860"/>
            <a:ext cx="3942744" cy="3600000"/>
          </a:xfrm>
          <a:prstGeom prst="rect">
            <a:avLst/>
          </a:prstGeom>
          <a:noFill/>
        </p:spPr>
      </p:pic>
      <p:pic>
        <p:nvPicPr>
          <p:cNvPr id="32771" name="Picture 3" descr="C:\Users\SERGEJ\Desktop\родители и фгос\P1030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196563"/>
            <a:ext cx="7548582" cy="5661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2855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Моя мамочка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- Мисс – «Лето!»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1746" name="Picture 2" descr="C:\Users\SERGEJ\Desktop\родители и фгос\P1020100.JPG"/>
          <p:cNvPicPr>
            <a:picLocks noChangeAspect="1" noChangeArrowheads="1"/>
          </p:cNvPicPr>
          <p:nvPr/>
        </p:nvPicPr>
        <p:blipFill>
          <a:blip r:embed="rId2" cstate="print"/>
          <a:srcRect l="28977" t="11308" r="23295" b="22727"/>
          <a:stretch>
            <a:fillRect/>
          </a:stretch>
        </p:blipFill>
        <p:spPr bwMode="auto">
          <a:xfrm>
            <a:off x="357158" y="4143380"/>
            <a:ext cx="2412083" cy="2500330"/>
          </a:xfrm>
          <a:prstGeom prst="rect">
            <a:avLst/>
          </a:prstGeom>
          <a:noFill/>
        </p:spPr>
      </p:pic>
      <p:pic>
        <p:nvPicPr>
          <p:cNvPr id="31747" name="Picture 3" descr="C:\Users\SERGEJ\Desktop\родители и фгос\P1020095.JPG"/>
          <p:cNvPicPr>
            <a:picLocks noChangeAspect="1" noChangeArrowheads="1"/>
          </p:cNvPicPr>
          <p:nvPr/>
        </p:nvPicPr>
        <p:blipFill>
          <a:blip r:embed="rId3" cstate="print"/>
          <a:srcRect l="25301" t="9117" r="24097" b="25237"/>
          <a:stretch>
            <a:fillRect/>
          </a:stretch>
        </p:blipFill>
        <p:spPr bwMode="auto">
          <a:xfrm>
            <a:off x="285720" y="1285860"/>
            <a:ext cx="2643206" cy="2571768"/>
          </a:xfrm>
          <a:prstGeom prst="rect">
            <a:avLst/>
          </a:prstGeom>
          <a:noFill/>
        </p:spPr>
      </p:pic>
      <p:pic>
        <p:nvPicPr>
          <p:cNvPr id="31748" name="Picture 4" descr="C:\Users\SERGEJ\Desktop\фото семья\праздник пап\P1010877.JPG"/>
          <p:cNvPicPr>
            <a:picLocks noChangeAspect="1" noChangeArrowheads="1"/>
          </p:cNvPicPr>
          <p:nvPr/>
        </p:nvPicPr>
        <p:blipFill>
          <a:blip r:embed="rId4" cstate="print"/>
          <a:srcRect t="15875" r="24097"/>
          <a:stretch>
            <a:fillRect/>
          </a:stretch>
        </p:blipFill>
        <p:spPr bwMode="auto">
          <a:xfrm>
            <a:off x="5429256" y="1000108"/>
            <a:ext cx="3437622" cy="2857496"/>
          </a:xfrm>
          <a:prstGeom prst="rect">
            <a:avLst/>
          </a:prstGeom>
          <a:noFill/>
        </p:spPr>
      </p:pic>
      <p:pic>
        <p:nvPicPr>
          <p:cNvPr id="31749" name="Picture 5" descr="C:\Users\SERGEJ\Desktop\фото семья\праздник пап\P1010880.JPG"/>
          <p:cNvPicPr>
            <a:picLocks noChangeAspect="1" noChangeArrowheads="1"/>
          </p:cNvPicPr>
          <p:nvPr/>
        </p:nvPicPr>
        <p:blipFill>
          <a:blip r:embed="rId5" cstate="print"/>
          <a:srcRect t="14672" r="13679"/>
          <a:stretch>
            <a:fillRect/>
          </a:stretch>
        </p:blipFill>
        <p:spPr bwMode="auto">
          <a:xfrm>
            <a:off x="5214942" y="3929066"/>
            <a:ext cx="3714776" cy="275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14942" y="285728"/>
            <a:ext cx="354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Лучший в мире папа!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C:\Users\SERGEJ\Desktop\Картинки\Анимашки\мультики\1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857232"/>
            <a:ext cx="1857388" cy="2439370"/>
          </a:xfrm>
          <a:prstGeom prst="rect">
            <a:avLst/>
          </a:prstGeom>
          <a:noFill/>
        </p:spPr>
      </p:pic>
      <p:pic>
        <p:nvPicPr>
          <p:cNvPr id="6147" name="Picture 3" descr="C:\Users\SERGEJ\Desktop\Картинки\Анимашки\мультики\4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3929066"/>
            <a:ext cx="2270537" cy="2643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SERGEJ\Desktop\родители и фгос\P103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561741" cy="26713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357166"/>
            <a:ext cx="4205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Очумелые руки наших семей!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928670"/>
            <a:ext cx="3648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Строим снежный городок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30722" name="Picture 2" descr="C:\Users\SERGEJ\Desktop\фото семья\разные поделки дс\P1000740.JPG"/>
          <p:cNvPicPr>
            <a:picLocks noChangeAspect="1" noChangeArrowheads="1"/>
          </p:cNvPicPr>
          <p:nvPr/>
        </p:nvPicPr>
        <p:blipFill>
          <a:blip r:embed="rId3" cstate="print"/>
          <a:srcRect l="7474" t="14419" b="8190"/>
          <a:stretch>
            <a:fillRect/>
          </a:stretch>
        </p:blipFill>
        <p:spPr bwMode="auto">
          <a:xfrm>
            <a:off x="4500562" y="1428736"/>
            <a:ext cx="4441268" cy="2786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29256" y="1000108"/>
            <a:ext cx="340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Умелые рукодельницы!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30723" name="Picture 3" descr="C:\Users\SERGEJ\Desktop\фото семья\разные поделки дс\P1000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286256"/>
            <a:ext cx="3428992" cy="25717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500826" y="4786322"/>
            <a:ext cx="2483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Рисуем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 «Зимний вечер»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C:\Users\SERGEJ\Desktop\Картинки\Анимашки\предметы\vaz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296186"/>
            <a:ext cx="1785950" cy="2561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SERGEJ\Desktop\лена\занятия фото2014\P1020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037995" cy="30284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285728"/>
            <a:ext cx="5429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Праздник «Доброта спасет мир!»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9698" name="Picture 2" descr="C:\Users\SERGEJ\Desktop\лена\занятия фото2014\P1020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4228495" cy="3171372"/>
          </a:xfrm>
          <a:prstGeom prst="rect">
            <a:avLst/>
          </a:prstGeom>
          <a:noFill/>
        </p:spPr>
      </p:pic>
      <p:pic>
        <p:nvPicPr>
          <p:cNvPr id="29699" name="Picture 3" descr="C:\Users\SERGEJ\Desktop\лена\занятия фото2014\P1020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20" y="3786190"/>
            <a:ext cx="4095744" cy="3071809"/>
          </a:xfrm>
          <a:prstGeom prst="rect">
            <a:avLst/>
          </a:prstGeom>
          <a:noFill/>
        </p:spPr>
      </p:pic>
      <p:pic>
        <p:nvPicPr>
          <p:cNvPr id="8195" name="Picture 3" descr="C:\Users\SERGEJ\Desktop\Картинки\Анимашки\праздник\3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3942650"/>
            <a:ext cx="1530559" cy="2915350"/>
          </a:xfrm>
          <a:prstGeom prst="rect">
            <a:avLst/>
          </a:prstGeom>
          <a:noFill/>
        </p:spPr>
      </p:pic>
      <p:pic>
        <p:nvPicPr>
          <p:cNvPr id="8196" name="Picture 4" descr="C:\Users\SERGEJ\Desktop\Картинки\Анимашки\праздник\3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000504"/>
            <a:ext cx="1373396" cy="2615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14290"/>
            <a:ext cx="7858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«Физическое развитие» — знакомство родителей с лучшими достижениями в физкультуре других семей, организация совместных соревнованиях и т. д. знакомство родителей с эффективными средствами закаливания через оформление стендов, индивидуальных консультаций, организацию «Семейных весёлых стартов»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C:\Users\SERGEJ\Desktop\фото семья\фото веселые старты\P1010893.JPG"/>
          <p:cNvPicPr>
            <a:picLocks noChangeAspect="1" noChangeArrowheads="1"/>
          </p:cNvPicPr>
          <p:nvPr/>
        </p:nvPicPr>
        <p:blipFill>
          <a:blip r:embed="rId2" cstate="print"/>
          <a:srcRect l="11906"/>
          <a:stretch>
            <a:fillRect/>
          </a:stretch>
        </p:blipFill>
        <p:spPr bwMode="auto">
          <a:xfrm>
            <a:off x="285720" y="2857496"/>
            <a:ext cx="4228528" cy="3600000"/>
          </a:xfrm>
          <a:prstGeom prst="rect">
            <a:avLst/>
          </a:prstGeom>
          <a:noFill/>
        </p:spPr>
      </p:pic>
      <p:pic>
        <p:nvPicPr>
          <p:cNvPr id="28674" name="Picture 2" descr="C:\Users\SERGEJ\Desktop\фото семья\фото веселые старты\P1010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752" y="2857496"/>
            <a:ext cx="4514248" cy="3571900"/>
          </a:xfrm>
          <a:prstGeom prst="rect">
            <a:avLst/>
          </a:prstGeom>
          <a:noFill/>
        </p:spPr>
      </p:pic>
      <p:pic>
        <p:nvPicPr>
          <p:cNvPr id="9218" name="Picture 2" descr="C:\Users\SERGEJ\Desktop\Картинки\Анимашки\учеба\2aa91233b6bd243fdc9f763cca88b4b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5429264"/>
            <a:ext cx="1000132" cy="100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8"/>
            <a:ext cx="79295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Таким образом,  главной особенностью семейного воспитания признается особый эмоциональный микроклимат, благодаря которому у ребёнка формируется отношение к себе, что определяет его чувство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самоценности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Именно пример родителей, их личные качества во многом определяют результативность воспитательной функции семьи.</a:t>
            </a:r>
          </a:p>
        </p:txBody>
      </p:sp>
      <p:pic>
        <p:nvPicPr>
          <p:cNvPr id="27649" name="Picture 1" descr="C:\Users\SERGEJ\Desktop\фото семья\P102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052" y="3143248"/>
            <a:ext cx="6346096" cy="3714751"/>
          </a:xfrm>
          <a:prstGeom prst="rect">
            <a:avLst/>
          </a:prstGeom>
          <a:noFill/>
        </p:spPr>
      </p:pic>
      <p:pic>
        <p:nvPicPr>
          <p:cNvPr id="10242" name="Picture 2" descr="C:\Users\SERGEJ\Desktop\Картинки\Анимашки\учеба\153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286124"/>
            <a:ext cx="962025" cy="1219200"/>
          </a:xfrm>
          <a:prstGeom prst="rect">
            <a:avLst/>
          </a:prstGeom>
          <a:noFill/>
        </p:spPr>
      </p:pic>
      <p:pic>
        <p:nvPicPr>
          <p:cNvPr id="10243" name="Picture 3" descr="C:\Users\SERGEJ\Desktop\Картинки\Анимашки\учеба\153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3214686"/>
            <a:ext cx="962025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66"/>
            </a:gs>
            <a:gs pos="35827">
              <a:srgbClr val="66FF33"/>
            </a:gs>
            <a:gs pos="0">
              <a:srgbClr val="FF0066"/>
            </a:gs>
            <a:gs pos="0">
              <a:srgbClr val="FF0066"/>
            </a:gs>
            <a:gs pos="25000">
              <a:srgbClr val="66FF33"/>
            </a:gs>
            <a:gs pos="63000">
              <a:srgbClr val="66FF33"/>
            </a:gs>
            <a:gs pos="81000">
              <a:srgbClr val="FF0066"/>
            </a:gs>
            <a:gs pos="85000">
              <a:srgbClr val="FF0066"/>
            </a:gs>
            <a:gs pos="92000">
              <a:srgbClr val="FF0066"/>
            </a:gs>
            <a:gs pos="100000">
              <a:srgbClr val="FF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357166"/>
            <a:ext cx="91785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Семья - это и школа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любви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школа нравственности,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источник наших самых сокровенных ценностей.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6182" y="1285860"/>
            <a:ext cx="535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Семья - первоисточник и образец формирования межличностных отношений ребенка, а папа и мама - образцы для подражания.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SERGEJ\Desktop\фото семья\P103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8934"/>
            <a:ext cx="4800000" cy="3929066"/>
          </a:xfrm>
          <a:prstGeom prst="rect">
            <a:avLst/>
          </a:prstGeom>
          <a:noFill/>
        </p:spPr>
      </p:pic>
      <p:pic>
        <p:nvPicPr>
          <p:cNvPr id="1027" name="Picture 3" descr="C:\Users\SERGEJ\Desktop\фото семья\P1030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2928934"/>
            <a:ext cx="4800000" cy="3929066"/>
          </a:xfrm>
          <a:prstGeom prst="rect">
            <a:avLst/>
          </a:prstGeom>
          <a:noFill/>
        </p:spPr>
      </p:pic>
      <p:pic>
        <p:nvPicPr>
          <p:cNvPr id="1028" name="Picture 4" descr="C:\Users\SERGEJ\Desktop\Картинки\Анимашки\сердечки\3517a357823d2f8dca4c77c7335975a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14422"/>
            <a:ext cx="2357454" cy="1650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8093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SERGEJ\Desktop\фото дс\P1020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029326"/>
            <a:ext cx="4286280" cy="38286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85728"/>
            <a:ext cx="8001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Открытое прямое сотрудничество, взаимодействие дошкольного учреждения с семьей, активное включение родителей в жизнь детского сада -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принцип взаимодействия семьи и дошкольного образовательного учреждения, при котором возможно выполнение главной цели воспитательного процесса - гармоничное развитие личности ребенка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 descr="C:\Users\SERGEJ\Desktop\Картинки\Анимашки\растительность\28175ac24096abf764f339104f100cd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00438"/>
            <a:ext cx="1809750" cy="1781175"/>
          </a:xfrm>
          <a:prstGeom prst="rect">
            <a:avLst/>
          </a:prstGeom>
          <a:noFill/>
        </p:spPr>
      </p:pic>
      <p:pic>
        <p:nvPicPr>
          <p:cNvPr id="11267" name="Picture 3" descr="C:\Users\SERGEJ\Desktop\Картинки\Анимашки\растительность\28175ac24096abf764f339104f100cd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3500438"/>
            <a:ext cx="1809750" cy="1781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85728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857364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rgbClr val="99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rgbClr val="9900C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4818" name="Picture 2" descr="C:\Users\SERGEJ\Desktop\Картинки\Анимашки\смайлики\an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857628"/>
            <a:ext cx="2928958" cy="2212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10000">
              <a:srgbClr val="21D6E0"/>
            </a:gs>
            <a:gs pos="58000">
              <a:srgbClr val="FFFF00"/>
            </a:gs>
            <a:gs pos="100000">
              <a:srgbClr val="005CB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5728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введением Федерального государственного стандарта большое внимание  уделяется работе с родителями.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партнерство — взаимовыгодное взаимодействие различных секторов общества, направленное на решение социальных проблем, обеспечение устойчивого развития социальных отношений и повышение качества жизни, осуществляемое в рамках действующего законодательства.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из самых важных и ближайших партнёров являются родители наших воспитанников.</a:t>
            </a:r>
          </a:p>
        </p:txBody>
      </p:sp>
      <p:pic>
        <p:nvPicPr>
          <p:cNvPr id="10242" name="Picture 2" descr="C:\Users\SERGEJ\Desktop\Картинки\Анимашки\смайлики\an5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5429264"/>
            <a:ext cx="1576647" cy="1198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031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10000">
              <a:srgbClr val="21D6E0"/>
            </a:gs>
            <a:gs pos="58000">
              <a:srgbClr val="FFFF00"/>
            </a:gs>
            <a:gs pos="100000">
              <a:srgbClr val="005CB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8572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2142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Принципами взаимодействия с родителями являются: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142984"/>
            <a:ext cx="6215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Доброжелательный стиль общения педагогов с родителями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v"/>
            </a:pP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Индивидуальный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подход</a:t>
            </a:r>
          </a:p>
          <a:p>
            <a:pPr algn="just"/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Сотрудничество, а не наставничество.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357694"/>
            <a:ext cx="30003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помощь воспитателям в общении с родителями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SDC13938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3571868" y="3465941"/>
            <a:ext cx="5362429" cy="3249207"/>
          </a:xfrm>
          <a:prstGeom prst="rect">
            <a:avLst/>
          </a:prstGeom>
          <a:noFill/>
        </p:spPr>
      </p:pic>
      <p:pic>
        <p:nvPicPr>
          <p:cNvPr id="2051" name="Picture 3" descr="C:\Users\SERGEJ\Desktop\Картинки\Анимашки\смайлики\an19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31646">
            <a:off x="6659536" y="1130288"/>
            <a:ext cx="2644504" cy="661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031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25000">
              <a:srgbClr val="FF6633"/>
            </a:gs>
            <a:gs pos="50000">
              <a:srgbClr val="FFFF00"/>
            </a:gs>
            <a:gs pos="75000">
              <a:srgbClr val="00FF00"/>
            </a:gs>
            <a:gs pos="100000">
              <a:srgbClr val="FF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Вовлечения родителей в единое пространство детского развития в ДОУ решается в трех направлениях: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57298"/>
            <a:ext cx="9001156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	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коллективом ДОУ по организации взаимодействия с семьей, ознакомление педагогов с системой новых форм работы с родителями.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2.	Повышение педагогической культуры родителей.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Вовлечение родителей в деятельность ДОУ, совместная работа по обмену опытом. 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задачи работы: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-установить партнерские отношения с семьей каждого воспитанника;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-объединить усилия для развития и воспитания детей;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-создать атмосферу взаимопонимания, общности интересов, эмоциональной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взаимоподдержки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-активизировать и обогащать воспитательные умения родителей;</a:t>
            </a:r>
          </a:p>
          <a:p>
            <a:pPr algn="ctr">
              <a:lnSpc>
                <a:spcPct val="9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-поддерживать их уверенность в собственных педагогических возможностях.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95755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14290"/>
            <a:ext cx="8143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педагогов – создать единое пространство развития ребенка в семье и ДОУ, сделать родителей участниками полноценного воспитательного процесса. 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SERGEJ\Desktop\тоже родители\100_1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214554"/>
            <a:ext cx="5851525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0000FF"/>
                </a:solidFill>
              </a:rPr>
              <a:t>Формы работы с родителями: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Традиционные 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- родительские собрания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- консультации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- семинары- практикумы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- беседы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-анкетирование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00FF"/>
                </a:solidFill>
              </a:rPr>
              <a:t>участие в творческих мероприятиях и др.</a:t>
            </a:r>
          </a:p>
          <a:p>
            <a:pPr algn="r"/>
            <a:r>
              <a:rPr lang="ru-RU" sz="2800" b="1" dirty="0" smtClean="0">
                <a:solidFill>
                  <a:srgbClr val="0000FF"/>
                </a:solidFill>
              </a:rPr>
              <a:t> Нетрадиционные</a:t>
            </a:r>
          </a:p>
          <a:p>
            <a:pPr algn="r"/>
            <a:r>
              <a:rPr lang="ru-RU" sz="2800" b="1" dirty="0" smtClean="0">
                <a:solidFill>
                  <a:srgbClr val="C00000"/>
                </a:solidFill>
              </a:rPr>
              <a:t>- проектная деятельность (краткосрочные, долгосрочные)</a:t>
            </a:r>
          </a:p>
          <a:p>
            <a:pPr algn="r"/>
            <a:r>
              <a:rPr lang="ru-RU" sz="2800" b="1" dirty="0" smtClean="0">
                <a:solidFill>
                  <a:srgbClr val="C00000"/>
                </a:solidFill>
              </a:rPr>
              <a:t>- мастер-классы</a:t>
            </a:r>
          </a:p>
          <a:p>
            <a:pPr algn="r"/>
            <a:r>
              <a:rPr lang="ru-RU" sz="2800" b="1" dirty="0" smtClean="0">
                <a:solidFill>
                  <a:srgbClr val="C00000"/>
                </a:solidFill>
              </a:rPr>
              <a:t> -совместные акции ДОУ и семьи</a:t>
            </a:r>
          </a:p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-открытые занятия для просмотра родителей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C00000"/>
                </a:solidFill>
              </a:rPr>
              <a:t>- создание фотоальбомов, коллажей  и фотовыставок и др.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SERGEJ\Desktop\Картинки\Анимашки\смайлики\an10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1142984"/>
            <a:ext cx="2000264" cy="1306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14282" y="285728"/>
            <a:ext cx="86387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Разнообразные формы работы с родителями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должны содержать образовательные области: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285984" y="1571612"/>
            <a:ext cx="49291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Социально-коммуникативное развитие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Познавательное развитие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Речевое развитие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Художественно-эстетическое развитие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Физическое развитие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SERGEJ\Desktop\Картинки\Анимашки\учеба\248f5f804c7b8fe1956f2526cd8b20eb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714752"/>
            <a:ext cx="1243787" cy="2143140"/>
          </a:xfrm>
          <a:prstGeom prst="rect">
            <a:avLst/>
          </a:prstGeom>
          <a:noFill/>
        </p:spPr>
      </p:pic>
      <p:pic>
        <p:nvPicPr>
          <p:cNvPr id="1027" name="Picture 3" descr="C:\Users\SERGEJ\Desktop\Картинки\Анимашки\учеба\4166484024201f2ec3cbf5452a6a542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2071678"/>
            <a:ext cx="1872096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66FF33"/>
            </a:gs>
            <a:gs pos="0">
              <a:srgbClr val="5E9EFF"/>
            </a:gs>
            <a:gs pos="39999">
              <a:srgbClr val="66FF33"/>
            </a:gs>
            <a:gs pos="69000">
              <a:srgbClr val="FFFF00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14282" y="1500174"/>
            <a:ext cx="892971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знакомство родителей с трудностями 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достижениями детей на родительских собраниях,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совместная деятельность  взрослых и детей, информирование родителей о создании безопасных условий дома через консультации, оформлении стендов, стенгазет, плакатов, буклетов. организ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ация выставок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5852" y="285728"/>
            <a:ext cx="7257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Arial" pitchFamily="34" charset="0"/>
              </a:rPr>
              <a:t>Социально-коммуникативное развитие</a:t>
            </a:r>
          </a:p>
        </p:txBody>
      </p:sp>
      <p:pic>
        <p:nvPicPr>
          <p:cNvPr id="7170" name="Picture 2" descr="C:\Users\SERGEJ\Desktop\фото семья\разные поделки дс\P1000742.JPG"/>
          <p:cNvPicPr>
            <a:picLocks noChangeAspect="1" noChangeArrowheads="1"/>
          </p:cNvPicPr>
          <p:nvPr/>
        </p:nvPicPr>
        <p:blipFill>
          <a:blip r:embed="rId2" cstate="print"/>
          <a:srcRect l="6634"/>
          <a:stretch>
            <a:fillRect/>
          </a:stretch>
        </p:blipFill>
        <p:spPr bwMode="auto">
          <a:xfrm>
            <a:off x="785786" y="1071546"/>
            <a:ext cx="7643833" cy="6140206"/>
          </a:xfrm>
          <a:prstGeom prst="rect">
            <a:avLst/>
          </a:prstGeom>
          <a:noFill/>
        </p:spPr>
      </p:pic>
      <p:pic>
        <p:nvPicPr>
          <p:cNvPr id="7171" name="Picture 3" descr="C:\Users\SERGEJ\Desktop\родители и фгос\P1020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8215370" cy="6161528"/>
          </a:xfrm>
          <a:prstGeom prst="rect">
            <a:avLst/>
          </a:prstGeom>
          <a:noFill/>
        </p:spPr>
      </p:pic>
      <p:pic>
        <p:nvPicPr>
          <p:cNvPr id="7172" name="Picture 4" descr="C:\Users\SERGEJ\Desktop\тоже родители\100_2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142984"/>
            <a:ext cx="8097507" cy="6072206"/>
          </a:xfrm>
          <a:prstGeom prst="rect">
            <a:avLst/>
          </a:prstGeom>
          <a:noFill/>
        </p:spPr>
      </p:pic>
      <p:pic>
        <p:nvPicPr>
          <p:cNvPr id="7174" name="Picture 6" descr="C:\Users\SERGEJ\Desktop\Картинки\Анимашки\растительность\f11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786322"/>
            <a:ext cx="1515237" cy="1857388"/>
          </a:xfrm>
          <a:prstGeom prst="rect">
            <a:avLst/>
          </a:prstGeom>
          <a:noFill/>
        </p:spPr>
      </p:pic>
      <p:pic>
        <p:nvPicPr>
          <p:cNvPr id="7175" name="Picture 7" descr="C:\Users\SERGEJ\Desktop\Картинки\Анимашки\растительность\f11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4929198"/>
            <a:ext cx="1340383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60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2238</TotalTime>
  <Words>547</Words>
  <Application>Microsoft Office PowerPoint</Application>
  <PresentationFormat>Экран (4:3)</PresentationFormat>
  <Paragraphs>82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SERGEJ</cp:lastModifiedBy>
  <cp:revision>191</cp:revision>
  <dcterms:created xsi:type="dcterms:W3CDTF">2010-10-21T13:12:19Z</dcterms:created>
  <dcterms:modified xsi:type="dcterms:W3CDTF">2015-02-11T11:20:37Z</dcterms:modified>
</cp:coreProperties>
</file>