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9" r:id="rId4"/>
    <p:sldId id="260" r:id="rId5"/>
    <p:sldId id="261" r:id="rId6"/>
    <p:sldId id="262" r:id="rId7"/>
    <p:sldId id="264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BE3-F42E-40B5-8002-873AA4E8FF2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9A-F844-4AF2-B0AF-E0DA8F4E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BE3-F42E-40B5-8002-873AA4E8FF2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9A-F844-4AF2-B0AF-E0DA8F4E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BE3-F42E-40B5-8002-873AA4E8FF2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9A-F844-4AF2-B0AF-E0DA8F4E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BE3-F42E-40B5-8002-873AA4E8FF2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9A-F844-4AF2-B0AF-E0DA8F4E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BE3-F42E-40B5-8002-873AA4E8FF2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9A-F844-4AF2-B0AF-E0DA8F4E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BE3-F42E-40B5-8002-873AA4E8FF2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9A-F844-4AF2-B0AF-E0DA8F4E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BE3-F42E-40B5-8002-873AA4E8FF2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9A-F844-4AF2-B0AF-E0DA8F4E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BE3-F42E-40B5-8002-873AA4E8FF2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9A-F844-4AF2-B0AF-E0DA8F4E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BE3-F42E-40B5-8002-873AA4E8FF2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9A-F844-4AF2-B0AF-E0DA8F4E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BE3-F42E-40B5-8002-873AA4E8FF2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9A-F844-4AF2-B0AF-E0DA8F4E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CBE3-F42E-40B5-8002-873AA4E8FF2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9A-F844-4AF2-B0AF-E0DA8F4E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CBE3-F42E-40B5-8002-873AA4E8FF2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0BE9A-F844-4AF2-B0AF-E0DA8F4E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18a5_75250459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786322"/>
            <a:ext cx="6686552" cy="1752600"/>
          </a:xfrm>
        </p:spPr>
        <p:txBody>
          <a:bodyPr>
            <a:normAutofit fontScale="92500"/>
          </a:bodyPr>
          <a:lstStyle/>
          <a:p>
            <a:r>
              <a:rPr lang="ru-RU" sz="3000" i="1" dirty="0" smtClean="0">
                <a:solidFill>
                  <a:schemeClr val="tx1"/>
                </a:solidFill>
              </a:rPr>
              <a:t>Подготовила: </a:t>
            </a:r>
            <a:r>
              <a:rPr lang="ru-RU" sz="3000" i="1" dirty="0" err="1" smtClean="0">
                <a:solidFill>
                  <a:schemeClr val="tx1"/>
                </a:solidFill>
              </a:rPr>
              <a:t>Сойко</a:t>
            </a:r>
            <a:r>
              <a:rPr lang="ru-RU" sz="3000" i="1" dirty="0" smtClean="0">
                <a:solidFill>
                  <a:schemeClr val="tx1"/>
                </a:solidFill>
              </a:rPr>
              <a:t> Наталья Сергеевна.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Учитель-логопед  МБДОУ </a:t>
            </a:r>
            <a:r>
              <a:rPr lang="ru-RU" sz="2400" i="1" dirty="0" err="1" smtClean="0">
                <a:solidFill>
                  <a:schemeClr val="tx1"/>
                </a:solidFill>
              </a:rPr>
              <a:t>Белоберезковский</a:t>
            </a:r>
            <a:r>
              <a:rPr lang="ru-RU" sz="2400" i="1" dirty="0" smtClean="0">
                <a:solidFill>
                  <a:schemeClr val="tx1"/>
                </a:solidFill>
              </a:rPr>
              <a:t> детский сад комбинированного вида «Солнышко</a:t>
            </a:r>
            <a:r>
              <a:rPr lang="ru-RU" sz="2400" i="1" dirty="0" smtClean="0">
                <a:solidFill>
                  <a:schemeClr val="tx1"/>
                </a:solidFill>
              </a:rPr>
              <a:t>»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nssoiko@yandex.ru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928802"/>
            <a:ext cx="7640232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/>
              <a:t>Тема итоговой </a:t>
            </a:r>
            <a:r>
              <a:rPr lang="ru-RU" sz="2800" dirty="0" smtClean="0"/>
              <a:t>работы:</a:t>
            </a:r>
          </a:p>
          <a:p>
            <a:pPr algn="ctr"/>
            <a:r>
              <a:rPr lang="ru-RU" sz="5400" b="1" i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Инклюзия</a:t>
            </a:r>
            <a:r>
              <a:rPr lang="ru-RU" sz="5400" b="1" i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за  и против.</a:t>
            </a:r>
            <a:endParaRPr lang="ru-RU" sz="5400" b="1" i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0_6febb_6672f5ca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214686"/>
            <a:ext cx="1785950" cy="17253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7290" y="1071546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Курсы повышения квалификации «Коррекционно-педагогическая профессиональная деятельность логопеда, дефектолога, психолога» (72 часа)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18a5_75250459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71480"/>
            <a:ext cx="7772400" cy="5643602"/>
          </a:xfrm>
        </p:spPr>
        <p:txBody>
          <a:bodyPr>
            <a:noAutofit/>
          </a:bodyPr>
          <a:lstStyle/>
          <a:p>
            <a:r>
              <a:rPr lang="ru-RU" sz="2800" b="1" i="1" dirty="0"/>
              <a:t>Инклюзивное  образование</a:t>
            </a:r>
            <a:r>
              <a:rPr lang="ru-RU" sz="2800" i="1" dirty="0"/>
              <a:t> </a:t>
            </a:r>
            <a:r>
              <a:rPr lang="ru-RU" sz="2800" i="1" dirty="0" smtClean="0"/>
              <a:t>— это совместное обучение и воспитание детей  с ограниченными возможностями здоровья и детей, не имеющих таких ограничений. Это постепенный, детальный и очень бережный процесс включения ребенка с ОВЗ в общую образовательную среду, которая учитывает индивидуальные особенности и опирается на сильные стороны ребенка.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 descr="0_6c227_1696e849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4487878"/>
            <a:ext cx="2104668" cy="2370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18a5_75250459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928670"/>
            <a:ext cx="7772400" cy="4286279"/>
          </a:xfrm>
        </p:spPr>
        <p:txBody>
          <a:bodyPr>
            <a:noAutofit/>
          </a:bodyPr>
          <a:lstStyle/>
          <a:p>
            <a:r>
              <a:rPr lang="ru-RU" sz="2000" b="1" dirty="0"/>
              <a:t>Восемь принципов инклюзивного образования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1.    Ценность человека не зависит от его способностей и достижений</a:t>
            </a:r>
            <a:r>
              <a:rPr lang="ru-RU" sz="2000" dirty="0" smtClean="0"/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2.    Каждый человек способен чувствовать и думать</a:t>
            </a:r>
            <a:r>
              <a:rPr lang="ru-RU" sz="2000" dirty="0" smtClean="0"/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3.    Каждый человек имеет право на общение и на то, чтобы быть услышанным</a:t>
            </a:r>
            <a:r>
              <a:rPr lang="ru-RU" sz="2000" dirty="0" smtClean="0"/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4.    Все люди нуждаются друг в друге</a:t>
            </a:r>
            <a:r>
              <a:rPr lang="ru-RU" sz="2000" dirty="0" smtClean="0"/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5.    Подлинное образование может осуществляться только в контексте реальных взаимоотношений</a:t>
            </a:r>
            <a:r>
              <a:rPr lang="ru-RU" sz="2000" dirty="0" smtClean="0"/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6.    Все люди нуждаются в поддержке и дружбе ровесников</a:t>
            </a:r>
            <a:r>
              <a:rPr lang="ru-RU" sz="2000" dirty="0" smtClean="0"/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7.    Для всех обучающихся достижение прогресса скорее может быть в том, что они могут делать, чем в том, что не могут</a:t>
            </a:r>
            <a:r>
              <a:rPr lang="ru-RU" sz="2000" dirty="0" smtClean="0"/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8.    Разнообразие усиливает все стороны жизни человека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 descr="0_6feb6_e09d0a27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144" y="4857760"/>
            <a:ext cx="2143114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18a5_75250459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285860"/>
            <a:ext cx="7772400" cy="4357717"/>
          </a:xfrm>
        </p:spPr>
        <p:txBody>
          <a:bodyPr>
            <a:normAutofit fontScale="90000"/>
          </a:bodyPr>
          <a:lstStyle/>
          <a:p>
            <a:r>
              <a:rPr lang="ru-RU" sz="3100" b="1" i="1" dirty="0"/>
              <a:t>Плюсы инклюзивного образования</a:t>
            </a:r>
            <a:r>
              <a:rPr lang="ru-RU" sz="3100" i="1" dirty="0"/>
              <a:t/>
            </a:r>
            <a:br>
              <a:rPr lang="ru-RU" sz="3100" i="1" dirty="0"/>
            </a:br>
            <a:r>
              <a:rPr lang="ru-RU" sz="3100" i="1" dirty="0"/>
              <a:t>1.Новый социальный подход к </a:t>
            </a:r>
            <a:r>
              <a:rPr lang="ru-RU" sz="3100" i="1" dirty="0" smtClean="0"/>
              <a:t>инвалидности. </a:t>
            </a:r>
            <a:r>
              <a:rPr lang="ru-RU" sz="3100" i="1" dirty="0"/>
              <a:t/>
            </a:r>
            <a:br>
              <a:rPr lang="ru-RU" sz="3100" i="1" dirty="0"/>
            </a:br>
            <a:r>
              <a:rPr lang="ru-RU" sz="3100" i="1" dirty="0"/>
              <a:t>2.Приветствует </a:t>
            </a:r>
            <a:r>
              <a:rPr lang="ru-RU" sz="3100" i="1" dirty="0" smtClean="0"/>
              <a:t>разнообразие. </a:t>
            </a:r>
            <a:r>
              <a:rPr lang="ru-RU" sz="3100" i="1" dirty="0"/>
              <a:t/>
            </a:r>
            <a:br>
              <a:rPr lang="ru-RU" sz="3100" i="1" dirty="0"/>
            </a:br>
            <a:r>
              <a:rPr lang="ru-RU" sz="3100" i="1" dirty="0"/>
              <a:t>3.Рассматривает различие между людьми как ресурс, не как </a:t>
            </a:r>
            <a:r>
              <a:rPr lang="ru-RU" sz="3100" i="1" dirty="0" smtClean="0"/>
              <a:t>проблему.</a:t>
            </a:r>
            <a:r>
              <a:rPr lang="ru-RU" sz="3100" i="1" dirty="0"/>
              <a:t/>
            </a:r>
            <a:br>
              <a:rPr lang="ru-RU" sz="3100" i="1" dirty="0"/>
            </a:br>
            <a:r>
              <a:rPr lang="ru-RU" sz="3100" i="1" dirty="0"/>
              <a:t>4.Личностное развитие и социальные </a:t>
            </a:r>
            <a:r>
              <a:rPr lang="ru-RU" sz="3100" i="1" dirty="0" smtClean="0"/>
              <a:t>навыки. </a:t>
            </a:r>
            <a:r>
              <a:rPr lang="ru-RU" sz="3100" i="1" dirty="0"/>
              <a:t/>
            </a:r>
            <a:br>
              <a:rPr lang="ru-RU" sz="3100" i="1" dirty="0"/>
            </a:br>
            <a:r>
              <a:rPr lang="ru-RU" sz="3100" i="1" dirty="0"/>
              <a:t>5.Развитие самостоятельности и </a:t>
            </a:r>
            <a:r>
              <a:rPr lang="ru-RU" sz="3100" i="1" dirty="0" smtClean="0"/>
              <a:t>самоопределения.</a:t>
            </a:r>
            <a:r>
              <a:rPr lang="ru-RU" sz="3100" i="1" dirty="0"/>
              <a:t>  </a:t>
            </a:r>
            <a:br>
              <a:rPr lang="ru-RU" sz="3100" i="1" dirty="0"/>
            </a:br>
            <a:r>
              <a:rPr lang="ru-RU" sz="3100" i="1" dirty="0"/>
              <a:t>6.Развивает равные права и возможности вместо </a:t>
            </a:r>
            <a:r>
              <a:rPr lang="ru-RU" sz="3100" i="1" dirty="0" smtClean="0"/>
              <a:t>дискриминации.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18a5_75250459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85860"/>
            <a:ext cx="8058152" cy="4357719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Минусы инклюзивного образования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В идеале никаких минусов быть не должно, поскольку инклюзивное образование  способствует улучшению качества жизни  детей, особенно детей из социально  уязвимых групп и оздоровлению общества в целом. Но, учитывая наши социально-экономические  условия и уровень общественного  сознания, инклюзивное образование  в России носит пока экспериментальный  характер.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18a5_75250459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500174"/>
            <a:ext cx="7772400" cy="4429156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Проблемы  в осуществлении  инклюзивного образования.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1.Отсутствие </a:t>
            </a:r>
            <a:r>
              <a:rPr lang="ru-RU" sz="2200" dirty="0"/>
              <a:t>гибких образовательных стандартов.</a:t>
            </a:r>
            <a:br>
              <a:rPr lang="ru-RU" sz="2200" dirty="0"/>
            </a:br>
            <a:r>
              <a:rPr lang="ru-RU" sz="2200" dirty="0" smtClean="0"/>
              <a:t>2.Несоответствие </a:t>
            </a:r>
            <a:r>
              <a:rPr lang="ru-RU" sz="2200" dirty="0"/>
              <a:t>учебных планов и содержания обучения </a:t>
            </a:r>
            <a:r>
              <a:rPr lang="ru-RU" sz="2200" dirty="0" smtClean="0"/>
              <a:t>ОУ особым </a:t>
            </a:r>
            <a:r>
              <a:rPr lang="ru-RU" sz="2200" dirty="0"/>
              <a:t>образовательным потребностям ребенка.</a:t>
            </a:r>
            <a:br>
              <a:rPr lang="ru-RU" sz="2200" dirty="0"/>
            </a:br>
            <a:r>
              <a:rPr lang="ru-RU" sz="2200" dirty="0" smtClean="0"/>
              <a:t>3.Отсутствие </a:t>
            </a:r>
            <a:r>
              <a:rPr lang="ru-RU" sz="2200" dirty="0"/>
              <a:t>специальной подготовки </a:t>
            </a:r>
            <a:r>
              <a:rPr lang="ru-RU" sz="2200" dirty="0" smtClean="0"/>
              <a:t>педагогов ОУ общего </a:t>
            </a:r>
            <a:r>
              <a:rPr lang="ru-RU" sz="2200" dirty="0"/>
              <a:t>типа, незнание основ коррекционной педагогики и специальной психологии.</a:t>
            </a:r>
            <a:br>
              <a:rPr lang="ru-RU" sz="2200" dirty="0"/>
            </a:br>
            <a:r>
              <a:rPr lang="ru-RU" sz="2200" dirty="0" smtClean="0"/>
              <a:t>4. Отсутствие </a:t>
            </a:r>
            <a:r>
              <a:rPr lang="ru-RU" sz="2200" dirty="0"/>
              <a:t>у педагогов </a:t>
            </a:r>
            <a:r>
              <a:rPr lang="ru-RU" sz="2200" dirty="0" smtClean="0"/>
              <a:t>представлений </a:t>
            </a:r>
            <a:r>
              <a:rPr lang="ru-RU" sz="2200" dirty="0"/>
              <a:t>об особенностях психофизического развития детей с ОВЗ, методиках и технологии организации образовательного и коррекционного процесса для таких детей.</a:t>
            </a:r>
            <a:br>
              <a:rPr lang="ru-RU" sz="2200" dirty="0"/>
            </a:br>
            <a:r>
              <a:rPr lang="ru-RU" sz="2200" dirty="0" smtClean="0"/>
              <a:t>5.Недостаточное </a:t>
            </a:r>
            <a:r>
              <a:rPr lang="ru-RU" sz="2200" dirty="0"/>
              <a:t>материально-техническое оснащение </a:t>
            </a:r>
            <a:r>
              <a:rPr lang="ru-RU" sz="2200" dirty="0" smtClean="0"/>
              <a:t>ОУ под </a:t>
            </a:r>
            <a:r>
              <a:rPr lang="ru-RU" sz="2200" dirty="0"/>
              <a:t>нужды детей с ОВЗ (отсутствие пандусов, лифтов, специального учебного, реабилитационного, медицинского </a:t>
            </a:r>
            <a:r>
              <a:rPr lang="ru-RU" sz="2200" dirty="0" smtClean="0"/>
              <a:t>оборудования и </a:t>
            </a:r>
            <a:r>
              <a:rPr lang="ru-RU" sz="2200" dirty="0"/>
              <a:t>т.д.).</a:t>
            </a:r>
            <a:br>
              <a:rPr lang="ru-RU" sz="2200" dirty="0"/>
            </a:br>
            <a:r>
              <a:rPr lang="ru-RU" sz="2200" dirty="0" smtClean="0"/>
              <a:t>6. Отсутствие </a:t>
            </a:r>
            <a:r>
              <a:rPr lang="ru-RU" sz="2200" dirty="0"/>
              <a:t>в штатном расписании </a:t>
            </a:r>
            <a:r>
              <a:rPr lang="ru-RU" sz="2200" dirty="0" smtClean="0"/>
              <a:t>ОУ общего </a:t>
            </a:r>
            <a:r>
              <a:rPr lang="ru-RU" sz="2200" dirty="0"/>
              <a:t>типа </a:t>
            </a:r>
            <a:r>
              <a:rPr lang="ru-RU" sz="2200" dirty="0" smtClean="0"/>
              <a:t>таких специалистов, как сурдопедагоги</a:t>
            </a:r>
            <a:r>
              <a:rPr lang="ru-RU" sz="2200" dirty="0"/>
              <a:t>, логопеды, педагоги-психологи, </a:t>
            </a:r>
            <a:r>
              <a:rPr lang="ru-RU" sz="2200" dirty="0" smtClean="0"/>
              <a:t>тифлопедагоги </a:t>
            </a:r>
            <a:r>
              <a:rPr lang="ru-RU" sz="2200" dirty="0"/>
              <a:t>и медицинских работников.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18a5_75250459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000240"/>
            <a:ext cx="7772400" cy="3143272"/>
          </a:xfrm>
        </p:spPr>
        <p:txBody>
          <a:bodyPr>
            <a:noAutofit/>
          </a:bodyPr>
          <a:lstStyle/>
          <a:p>
            <a:r>
              <a:rPr lang="ru-RU" sz="2400" b="1" dirty="0"/>
              <a:t>Ресурсные барьеры для инклюзивного образования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ru-RU" sz="2400" dirty="0" smtClean="0"/>
              <a:t>1)люди</a:t>
            </a:r>
            <a:r>
              <a:rPr lang="ru-RU" sz="2400" dirty="0"/>
              <a:t> — их отношение, недостаток знаний, страх, предубеждения, чрезмерная специализация, конкуренция, отсутствие опыта восприятия различий, стереотипность мышления;</a:t>
            </a:r>
            <a:br>
              <a:rPr lang="ru-RU" sz="2400" dirty="0"/>
            </a:br>
            <a:r>
              <a:rPr lang="ru-RU" sz="2400" dirty="0" smtClean="0"/>
              <a:t>2)денежные </a:t>
            </a:r>
            <a:r>
              <a:rPr lang="ru-RU" sz="2400" dirty="0"/>
              <a:t>и материальные средства — нехватка средств и оборудования, низкая заработная плата, неравномерное распределение ресурсов;</a:t>
            </a:r>
            <a:br>
              <a:rPr lang="ru-RU" sz="2400" dirty="0"/>
            </a:br>
            <a:r>
              <a:rPr lang="ru-RU" sz="2400" dirty="0" smtClean="0"/>
              <a:t>3)знания </a:t>
            </a:r>
            <a:r>
              <a:rPr lang="ru-RU" sz="2400" dirty="0"/>
              <a:t>и информация — безграмотность, отсутствие доступа к зданиям, слабая политика или ее отсутствие, отсутствие коллективного опыта в обсуждении и решении проблем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18a5_75250459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4288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«Мы разные, но мы вместе»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1" i="1" dirty="0"/>
              <a:t>- так коротко можно сформулировать идею инклюзивного образования.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8" name="Рисунок 7" descr="0_724e4_31c0535e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4143380"/>
            <a:ext cx="2325369" cy="204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70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Инклюзивное  образование — это совместное обучение и воспитание детей  с ограниченными возможностями здоровья и детей, не имеющих таких ограничений. Это постепенный, детальный и очень бережный процесс включения ребенка с ОВЗ в общую образовательную среду, которая учитывает индивидуальные особенности и опирается на сильные стороны ребенка.  </vt:lpstr>
      <vt:lpstr>Восемь принципов инклюзивного образования   1.    Ценность человека не зависит от его способностей и достижений; 2.    Каждый человек способен чувствовать и думать; 3.    Каждый человек имеет право на общение и на то, чтобы быть услышанным; 4.    Все люди нуждаются друг в друге; 5.    Подлинное образование может осуществляться только в контексте реальных взаимоотношений; 6.    Все люди нуждаются в поддержке и дружбе ровесников; 7.    Для всех обучающихся достижение прогресса скорее может быть в том, что они могут делать, чем в том, что не могут; 8.    Разнообразие усиливает все стороны жизни человека </vt:lpstr>
      <vt:lpstr>Плюсы инклюзивного образования 1.Новый социальный подход к инвалидности.  2.Приветствует разнообразие.  3.Рассматривает различие между людьми как ресурс, не как проблему. 4.Личностное развитие и социальные навыки.  5.Развитие самостоятельности и самоопределения.   6.Развивает равные права и возможности вместо дискриминации. </vt:lpstr>
      <vt:lpstr>Минусы инклюзивного образования В идеале никаких минусов быть не должно, поскольку инклюзивное образование  способствует улучшению качества жизни  детей, особенно детей из социально  уязвимых групп и оздоровлению общества в целом. Но, учитывая наши социально-экономические  условия и уровень общественного  сознания, инклюзивное образование  в России носит пока экспериментальный  характер. </vt:lpstr>
      <vt:lpstr>Проблемы  в осуществлении  инклюзивного образования. 1.Отсутствие гибких образовательных стандартов. 2.Несоответствие учебных планов и содержания обучения ОУ особым образовательным потребностям ребенка. 3.Отсутствие специальной подготовки педагогов ОУ общего типа, незнание основ коррекционной педагогики и специальной психологии. 4. Отсутствие у педагогов представлений об особенностях психофизического развития детей с ОВЗ, методиках и технологии организации образовательного и коррекционного процесса для таких детей. 5.Недостаточное материально-техническое оснащение ОУ под нужды детей с ОВЗ (отсутствие пандусов, лифтов, специального учебного, реабилитационного, медицинского оборудования и т.д.). 6. Отсутствие в штатном расписании ОУ общего типа таких специалистов, как сурдопедагоги, логопеды, педагоги-психологи, тифлопедагоги и медицинских работников. </vt:lpstr>
      <vt:lpstr>Ресурсные барьеры для инклюзивного образования: 1)люди — их отношение, недостаток знаний, страх, предубеждения, чрезмерная специализация, конкуренция, отсутствие опыта восприятия различий, стереотипность мышления; 2)денежные и материальные средства — нехватка средств и оборудования, низкая заработная плата, неравномерное распределение ресурсов; 3)знания и информация — безграмотность, отсутствие доступа к зданиям, слабая политика или ее отсутствие, отсутствие коллективного опыта в обсуждении и решении проблем. </vt:lpstr>
      <vt:lpstr>«Мы разные, но мы вместе» - так коротко можно сформулировать идею инклюзивного образования.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</cp:revision>
  <dcterms:created xsi:type="dcterms:W3CDTF">2015-02-13T17:24:49Z</dcterms:created>
  <dcterms:modified xsi:type="dcterms:W3CDTF">2015-02-15T14:34:20Z</dcterms:modified>
</cp:coreProperties>
</file>