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66" r:id="rId4"/>
    <p:sldId id="272" r:id="rId5"/>
    <p:sldId id="289" r:id="rId6"/>
    <p:sldId id="290" r:id="rId7"/>
    <p:sldId id="267" r:id="rId8"/>
    <p:sldId id="274" r:id="rId9"/>
    <p:sldId id="273" r:id="rId10"/>
    <p:sldId id="275" r:id="rId11"/>
    <p:sldId id="268" r:id="rId12"/>
    <p:sldId id="276" r:id="rId13"/>
    <p:sldId id="277" r:id="rId14"/>
    <p:sldId id="278" r:id="rId15"/>
    <p:sldId id="279" r:id="rId16"/>
    <p:sldId id="280" r:id="rId17"/>
    <p:sldId id="281" r:id="rId18"/>
    <p:sldId id="294" r:id="rId19"/>
    <p:sldId id="295" r:id="rId20"/>
    <p:sldId id="296" r:id="rId21"/>
    <p:sldId id="291" r:id="rId22"/>
    <p:sldId id="292" r:id="rId23"/>
    <p:sldId id="297" r:id="rId24"/>
    <p:sldId id="269" r:id="rId25"/>
    <p:sldId id="282" r:id="rId26"/>
    <p:sldId id="283" r:id="rId27"/>
    <p:sldId id="287" r:id="rId28"/>
    <p:sldId id="288" r:id="rId29"/>
    <p:sldId id="293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185D-0451-43EC-92BE-4DAE9C151CA5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E96F661-1825-4A4D-A607-77F6DC610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09F9-EDC7-45A5-BAC7-C70A0E2041D7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A7CC4-A556-40BD-B320-ED0F936C8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Овал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2AC08-9445-4A1A-BB5C-5013553FB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43261-5425-4535-AB19-3FCCBFBC9842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6A3E-8187-4D21-8DD6-B26FFCC6D192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05D9B-DFCC-41EB-BB1A-5B5E78056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10B1F-3B7B-438A-B456-AE4C1DEE6665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19E5B4E-298B-408E-8CA8-EC5042D6B0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C0D61-F007-493E-B410-89A2E143B18E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C039-7F21-4908-AFB2-6D0719A88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Овал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Овал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C8A0F-5EBF-4BF1-9102-A2CCA0811968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9BD893D-E0DB-4BBB-BEB1-1FB96E231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3FD71-B416-4728-9CB2-E9B2A5F397D0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C8CF9-7336-4440-A8FB-D4258BD79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DD0D8-756B-489B-BE0B-0508CF1D8479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66FB31-72EE-4093-8801-4C2C9C0F5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DE6DACA-F4A2-4FE3-8E17-D9B6DF9C03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FFE98-40D4-41C9-893E-6848C53CC3C2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32067-D285-4215-85E7-DC78F685E3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BF287-BC31-4188-BA85-5EA127E9D90D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883EA88-AD98-4480-97F1-04D70ADE63CD}" type="datetimeFigureOut">
              <a:rPr lang="ru-RU"/>
              <a:pPr>
                <a:defRPr/>
              </a:pPr>
              <a:t>25.08.2010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AB0A04-BA15-43DD-9EFA-4B3A017BF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C%D0%BE%D1%81%D0%BA%D0%B2%D0%B0" TargetMode="External"/><Relationship Id="rId2" Type="http://schemas.openxmlformats.org/officeDocument/2006/relationships/hyperlink" Target="http://ru.wikipedia.org/wiki/XVIII_%D0%B2%D0%B5%D0%BA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819400"/>
            <a:ext cx="8429684" cy="1752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800" dirty="0" smtClean="0"/>
              <a:t>Какими должны быть игрушки?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4800" dirty="0" smtClean="0"/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400" dirty="0" smtClean="0"/>
              <a:t>МДОУ «Детский сад № 419»</a:t>
            </a:r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400" dirty="0" smtClean="0"/>
              <a:t>Г. Пермь</a:t>
            </a:r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400" dirty="0" smtClean="0"/>
              <a:t>Воспитатели: </a:t>
            </a:r>
            <a:r>
              <a:rPr lang="ru-RU" sz="1400" dirty="0" err="1" smtClean="0"/>
              <a:t>Вяткина</a:t>
            </a:r>
            <a:r>
              <a:rPr lang="ru-RU" sz="1400" dirty="0" smtClean="0"/>
              <a:t> о.н.</a:t>
            </a:r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400" dirty="0" smtClean="0"/>
              <a:t>                             Михалева о.а.</a:t>
            </a:r>
            <a:endParaRPr lang="ru-RU" sz="1400" dirty="0"/>
          </a:p>
        </p:txBody>
      </p:sp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Проект.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ru-RU" smtClean="0"/>
              <a:t>Папки – передвижки.</a:t>
            </a:r>
          </a:p>
        </p:txBody>
      </p:sp>
      <p:pic>
        <p:nvPicPr>
          <p:cNvPr id="20482" name="Содержимое 4" descr="сканирование0017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9125" y="1500188"/>
            <a:ext cx="3403600" cy="4643437"/>
          </a:xfrm>
        </p:spPr>
      </p:pic>
      <p:pic>
        <p:nvPicPr>
          <p:cNvPr id="20483" name="Содержимое 5" descr="сканирование00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9188" y="1371600"/>
            <a:ext cx="3643312" cy="49149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85787" y="2743200"/>
            <a:ext cx="7715304" cy="3686196"/>
          </a:xfrm>
        </p:spPr>
        <p:txBody>
          <a:bodyPr>
            <a:noAutofit/>
          </a:bodyPr>
          <a:lstStyle/>
          <a:p>
            <a:pPr algn="l" eaLnBrk="1" hangingPunct="1">
              <a:buFont typeface="Wingdings" pitchFamily="2" charset="2"/>
              <a:buChar char="v"/>
              <a:defRPr/>
            </a:pPr>
            <a:r>
              <a:rPr lang="ru-RU" sz="2800" cap="none" dirty="0" smtClean="0"/>
              <a:t> КАКИЕ МАТЕРИАЛЫ ИСПОЛЬЗУЮТСЯ В ИЗГОТОВЛЕНИИ ИГРУШЕК?</a:t>
            </a:r>
          </a:p>
          <a:p>
            <a:pPr algn="l" eaLnBrk="1" hangingPunct="1">
              <a:buFont typeface="Wingdings" pitchFamily="2" charset="2"/>
              <a:buChar char="v"/>
              <a:defRPr/>
            </a:pPr>
            <a:r>
              <a:rPr lang="ru-RU" sz="2800" cap="none" dirty="0" smtClean="0"/>
              <a:t> КАКИЕ ЛУЧШЕ? ПОЧЕМУ?</a:t>
            </a:r>
          </a:p>
          <a:p>
            <a:pPr algn="l" eaLnBrk="1" hangingPunct="1">
              <a:buFont typeface="Wingdings" pitchFamily="2" charset="2"/>
              <a:buChar char="v"/>
              <a:defRPr/>
            </a:pPr>
            <a:r>
              <a:rPr lang="ru-RU" sz="2800" cap="none" dirty="0" smtClean="0"/>
              <a:t> КАК ИГРАТЬ ИГРУШКАМИ?</a:t>
            </a:r>
          </a:p>
          <a:p>
            <a:pPr algn="l" eaLnBrk="1" hangingPunct="1">
              <a:buFont typeface="Wingdings" pitchFamily="2" charset="2"/>
              <a:buChar char="v"/>
              <a:defRPr/>
            </a:pPr>
            <a:r>
              <a:rPr lang="ru-RU" sz="2800" cap="none" dirty="0" smtClean="0"/>
              <a:t> ИЗГОТОВЛЕНИЕ МЯГКИХ ИГРУШЕК.</a:t>
            </a:r>
          </a:p>
        </p:txBody>
      </p:sp>
      <p:sp>
        <p:nvSpPr>
          <p:cNvPr id="2150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II</a:t>
            </a:r>
            <a:r>
              <a:rPr lang="ru-RU" dirty="0" smtClean="0"/>
              <a:t> этап: Экспериментирование.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ru-RU" smtClean="0"/>
              <a:t>Какие материалы используются?</a:t>
            </a:r>
          </a:p>
        </p:txBody>
      </p:sp>
      <p:pic>
        <p:nvPicPr>
          <p:cNvPr id="22530" name="Содержимое 4" descr="август игрушки 2010 007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5150" y="1371600"/>
            <a:ext cx="3511550" cy="4681538"/>
          </a:xfrm>
        </p:spPr>
      </p:pic>
      <p:pic>
        <p:nvPicPr>
          <p:cNvPr id="22531" name="Содержимое 5" descr="август игрушки 2010 008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64125" y="1371600"/>
            <a:ext cx="3511550" cy="4681538"/>
          </a:xfrm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714375" y="5429250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eorgia" pitchFamily="18" charset="0"/>
              </a:rPr>
              <a:t>Резина</a:t>
            </a:r>
            <a:r>
              <a:rPr lang="ru-RU">
                <a:solidFill>
                  <a:schemeClr val="bg1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5214938" y="5500688"/>
            <a:ext cx="2357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eorgia" pitchFamily="18" charset="0"/>
              </a:rPr>
              <a:t>Глина, фарфор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ru-RU" smtClean="0"/>
              <a:t>Из чего сделаны игрушки?</a:t>
            </a:r>
          </a:p>
        </p:txBody>
      </p:sp>
      <p:pic>
        <p:nvPicPr>
          <p:cNvPr id="23554" name="Содержимое 4" descr="август игрушки 2010 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1625" y="1571625"/>
            <a:ext cx="4038600" cy="4500563"/>
          </a:xfrm>
        </p:spPr>
      </p:pic>
      <p:pic>
        <p:nvPicPr>
          <p:cNvPr id="23555" name="Содержимое 5" descr="август игрушки 2010 0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7750" y="1428750"/>
            <a:ext cx="4110038" cy="4572000"/>
          </a:xfrm>
        </p:spPr>
      </p:pic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785813" y="5500688"/>
            <a:ext cx="2500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eorgia" pitchFamily="18" charset="0"/>
              </a:rPr>
              <a:t>Ткань, </a:t>
            </a:r>
            <a:r>
              <a:rPr lang="ru-RU" sz="2000" b="1">
                <a:solidFill>
                  <a:schemeClr val="bg1"/>
                </a:solidFill>
                <a:latin typeface="Georgia" pitchFamily="18" charset="0"/>
              </a:rPr>
              <a:t>мех</a:t>
            </a:r>
            <a:endParaRPr lang="ru-RU" b="1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5286375" y="5214938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Georgia" pitchFamily="18" charset="0"/>
              </a:rPr>
              <a:t>Пластмасса</a:t>
            </a:r>
            <a:r>
              <a:rPr lang="ru-RU" b="1">
                <a:solidFill>
                  <a:schemeClr val="bg1"/>
                </a:solidFill>
                <a:latin typeface="Georgia" pitchFamily="18" charset="0"/>
              </a:rPr>
              <a:t>, железо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Твёрдая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791075" y="1524000"/>
            <a:ext cx="4041775" cy="7318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Мягкая</a:t>
            </a:r>
            <a:endParaRPr lang="ru-RU" dirty="0"/>
          </a:p>
        </p:txBody>
      </p:sp>
      <p:pic>
        <p:nvPicPr>
          <p:cNvPr id="24579" name="Содержимое 6" descr="август игрушки 2010 012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01625" y="2428875"/>
            <a:ext cx="4041775" cy="3786188"/>
          </a:xfrm>
        </p:spPr>
      </p:pic>
      <p:pic>
        <p:nvPicPr>
          <p:cNvPr id="24580" name="Содержимое 7" descr="август игрушки 2010 01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2500313"/>
            <a:ext cx="4038600" cy="3714750"/>
          </a:xfrm>
        </p:spPr>
      </p:pic>
      <p:sp>
        <p:nvSpPr>
          <p:cNvPr id="24581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Какая игрушка на ощупь?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latin typeface="Arial" charset="0"/>
              </a:rPr>
              <a:t> </a:t>
            </a:r>
            <a:r>
              <a:rPr lang="ru-RU" dirty="0" smtClean="0">
                <a:latin typeface="Times New Roman" pitchFamily="18" charset="0"/>
              </a:rPr>
              <a:t>Прочная 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791075" y="1524000"/>
            <a:ext cx="4041775" cy="731838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FFFFFF"/>
                </a:solidFill>
                <a:latin typeface="Times New Roman" pitchFamily="18" charset="0"/>
              </a:rPr>
              <a:t>Не прочная</a:t>
            </a:r>
          </a:p>
        </p:txBody>
      </p:sp>
      <p:pic>
        <p:nvPicPr>
          <p:cNvPr id="25603" name="Содержимое 6" descr="август игрушки 2010 015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01625" y="2357438"/>
            <a:ext cx="4041775" cy="3929062"/>
          </a:xfrm>
        </p:spPr>
      </p:pic>
      <p:sp>
        <p:nvSpPr>
          <p:cNvPr id="25604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Игрушки твердые или мягкие?</a:t>
            </a:r>
          </a:p>
        </p:txBody>
      </p:sp>
      <p:pic>
        <p:nvPicPr>
          <p:cNvPr id="25605" name="Содержимое 9" descr="август игрушки 2010 019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2428875"/>
            <a:ext cx="4038600" cy="38576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ru-RU" smtClean="0"/>
              <a:t>Как играть с разными игрушками?</a:t>
            </a:r>
          </a:p>
        </p:txBody>
      </p:sp>
      <p:pic>
        <p:nvPicPr>
          <p:cNvPr id="26626" name="Содержимое 4" descr="август игрушки 2010 0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1625" y="1571625"/>
            <a:ext cx="4038600" cy="4572000"/>
          </a:xfrm>
        </p:spPr>
      </p:pic>
      <p:pic>
        <p:nvPicPr>
          <p:cNvPr id="26627" name="Содержимое 5" descr="август игрушки 2010 0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6313" y="1643063"/>
            <a:ext cx="4038600" cy="4500562"/>
          </a:xfrm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285750" y="5643563"/>
            <a:ext cx="3786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Georgia" pitchFamily="18" charset="0"/>
              </a:rPr>
              <a:t>Зачем порвал зайку?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4786313" y="5643563"/>
            <a:ext cx="4000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eorgia" pitchFamily="18" charset="0"/>
              </a:rPr>
              <a:t> </a:t>
            </a:r>
            <a:r>
              <a:rPr lang="ru-RU" sz="2000" b="1">
                <a:solidFill>
                  <a:schemeClr val="bg1"/>
                </a:solidFill>
                <a:latin typeface="Georgia" pitchFamily="18" charset="0"/>
              </a:rPr>
              <a:t> колесо у машины сломали</a:t>
            </a:r>
            <a:endParaRPr lang="ru-RU" b="1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ru-RU" smtClean="0"/>
              <a:t>Как играть игрушками? Выводы:</a:t>
            </a:r>
          </a:p>
        </p:txBody>
      </p:sp>
      <p:pic>
        <p:nvPicPr>
          <p:cNvPr id="27650" name="Содержимое 4" descr="август игрушки 2010 0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371600"/>
            <a:ext cx="4429125" cy="4914900"/>
          </a:xfrm>
        </p:spPr>
      </p:pic>
      <p:sp>
        <p:nvSpPr>
          <p:cNvPr id="27651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538"/>
          </a:xfrm>
        </p:spPr>
        <p:txBody>
          <a:bodyPr/>
          <a:lstStyle/>
          <a:p>
            <a:pPr eaLnBrk="1" hangingPunct="1"/>
            <a:r>
              <a:rPr lang="ru-RU" smtClean="0"/>
              <a:t>Игрушки нужно беречь.</a:t>
            </a:r>
          </a:p>
          <a:p>
            <a:pPr eaLnBrk="1" hangingPunct="1"/>
            <a:r>
              <a:rPr lang="ru-RU" smtClean="0"/>
              <a:t>Используй игрушки по назначению.</a:t>
            </a:r>
          </a:p>
          <a:p>
            <a:pPr eaLnBrk="1" hangingPunct="1"/>
            <a:r>
              <a:rPr lang="ru-RU" smtClean="0"/>
              <a:t>Игрушками нужно делиться с друзьями.</a:t>
            </a:r>
          </a:p>
          <a:p>
            <a:pPr eaLnBrk="1" hangingPunct="1"/>
            <a:r>
              <a:rPr lang="ru-RU" smtClean="0"/>
              <a:t>Держи игрушки в чистоте.</a:t>
            </a:r>
          </a:p>
          <a:p>
            <a:pPr eaLnBrk="1" hangingPunct="1"/>
            <a:r>
              <a:rPr lang="ru-RU" smtClean="0"/>
              <a:t>Поиграл, убери на место.</a:t>
            </a:r>
          </a:p>
          <a:p>
            <a:pPr eaLnBrk="1" hangingPunct="1"/>
            <a:r>
              <a:rPr lang="ru-RU" smtClean="0"/>
              <a:t>Сломанные игрушки нужно ремонтировать.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Делать игрушки – интересно!</a:t>
            </a:r>
            <a:endParaRPr lang="ru-RU" dirty="0"/>
          </a:p>
        </p:txBody>
      </p:sp>
      <p:pic>
        <p:nvPicPr>
          <p:cNvPr id="5" name="Содержимое 4" descr="август игрушки 2010 0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1571612"/>
            <a:ext cx="4038600" cy="4572032"/>
          </a:xfrm>
        </p:spPr>
      </p:pic>
      <p:pic>
        <p:nvPicPr>
          <p:cNvPr id="7" name="Содержимое 6" descr="август игрушки 2010 0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571612"/>
            <a:ext cx="4038600" cy="450059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Изготовление куклы «</a:t>
            </a:r>
            <a:r>
              <a:rPr lang="ru-RU" dirty="0" err="1" smtClean="0"/>
              <a:t>Зерновушка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Содержимое 4" descr="опыт 0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1571612"/>
            <a:ext cx="4038600" cy="4572032"/>
          </a:xfrm>
        </p:spPr>
      </p:pic>
      <p:pic>
        <p:nvPicPr>
          <p:cNvPr id="6" name="Содержимое 5" descr="опыт 0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571612"/>
            <a:ext cx="4038600" cy="450059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14313" y="2643188"/>
            <a:ext cx="8643937" cy="371475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ru-RU" i="1" cap="none" dirty="0" smtClean="0">
                <a:solidFill>
                  <a:srgbClr val="92D050"/>
                </a:solidFill>
              </a:rPr>
              <a:t>ЦЕЛЬ ПРОЕКТА:</a:t>
            </a:r>
          </a:p>
          <a:p>
            <a:pPr eaLnBrk="1" hangingPunct="1"/>
            <a:r>
              <a:rPr lang="ru-RU" i="1" cap="none" dirty="0" smtClean="0">
                <a:solidFill>
                  <a:srgbClr val="92D050"/>
                </a:solidFill>
              </a:rPr>
              <a:t> </a:t>
            </a:r>
            <a:r>
              <a:rPr lang="ru-RU" b="0" i="1" cap="none" dirty="0" smtClean="0">
                <a:solidFill>
                  <a:schemeClr val="tx1"/>
                </a:solidFill>
              </a:rPr>
              <a:t>ФОРМИРОВАНИЕ У ДЕТЕЙ СРЕДНЕГО ДОШКОЛЬНОГО ВОЗРАСТА НАВЫКОВ САМОСТОЯТЕЛЬНОЙ ИССЛЕДОВАТЕЛЬСКОЙ ДЕЯТЕЛЬНОСТИ.</a:t>
            </a:r>
          </a:p>
          <a:p>
            <a:pPr eaLnBrk="1" hangingPunct="1"/>
            <a:r>
              <a:rPr lang="ru-RU" i="1" cap="none" dirty="0" smtClean="0">
                <a:solidFill>
                  <a:srgbClr val="92D050"/>
                </a:solidFill>
              </a:rPr>
              <a:t>ЗАДАЧИ ПРОЕКТА:</a:t>
            </a:r>
          </a:p>
          <a:p>
            <a:pPr algn="l" eaLnBrk="1" hangingPunct="1">
              <a:buFont typeface="Wingdings" pitchFamily="2" charset="2"/>
              <a:buChar char="Ø"/>
            </a:pPr>
            <a:r>
              <a:rPr lang="ru-RU" b="0" i="1" cap="none" dirty="0" smtClean="0">
                <a:solidFill>
                  <a:schemeClr val="tx1"/>
                </a:solidFill>
              </a:rPr>
              <a:t>ПОЗНАКОМИТЬ ДЕТЕЙ С «ИСТОРИЕЙ ИГРУШЕК».</a:t>
            </a:r>
          </a:p>
          <a:p>
            <a:pPr algn="l" eaLnBrk="1" hangingPunct="1">
              <a:buFont typeface="Wingdings" pitchFamily="2" charset="2"/>
              <a:buChar char="Ø"/>
            </a:pPr>
            <a:r>
              <a:rPr lang="ru-RU" b="0" i="1" cap="none" dirty="0" smtClean="0">
                <a:solidFill>
                  <a:schemeClr val="tx1"/>
                </a:solidFill>
              </a:rPr>
              <a:t>ПОЗНАКОМИТЬ ДЕТЕЙ С СРЕДСТВАМИ ПОЛУЧЕНИЯ НЕОБХОДИМОЙ ИНФОРМАЦИИ.</a:t>
            </a:r>
          </a:p>
          <a:p>
            <a:pPr algn="l" eaLnBrk="1" hangingPunct="1">
              <a:buFont typeface="Wingdings" pitchFamily="2" charset="2"/>
              <a:buChar char="Ø"/>
            </a:pPr>
            <a:r>
              <a:rPr lang="ru-RU" b="0" i="1" cap="none" dirty="0" smtClean="0">
                <a:solidFill>
                  <a:schemeClr val="tx1"/>
                </a:solidFill>
              </a:rPr>
              <a:t>РАЗВИВАТЬ У ДЕТЕЙ ПОЗНАВАТЕЛЬНЫЙ ИНТЕРЕС.</a:t>
            </a:r>
          </a:p>
          <a:p>
            <a:pPr algn="l" eaLnBrk="1" hangingPunct="1">
              <a:buFont typeface="Wingdings" pitchFamily="2" charset="2"/>
              <a:buChar char="Ø"/>
            </a:pPr>
            <a:r>
              <a:rPr lang="ru-RU" b="0" i="1" cap="none" dirty="0" smtClean="0">
                <a:solidFill>
                  <a:schemeClr val="tx1"/>
                </a:solidFill>
              </a:rPr>
              <a:t>ВОСПИТЫВАТЬ БЕРЕЖНОЕ ОТНОШЕНИЕ К  ИГРУШКАМ.</a:t>
            </a:r>
            <a:endParaRPr lang="ru-RU" b="0" i="1" cap="none" dirty="0" smtClean="0">
              <a:solidFill>
                <a:schemeClr val="tx1"/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lang="ru-RU" b="0" i="1" cap="none" dirty="0" smtClean="0">
                <a:solidFill>
                  <a:schemeClr val="tx1"/>
                </a:solidFill>
                <a:latin typeface="Times New Roman" pitchFamily="18" charset="0"/>
              </a:rPr>
              <a:t>СПОСОБСТВОВАТЬ СТАНОВЛЕНИЮ ДОВЕРИТЕЛЬНЫХ ОТНОШЕНИЙ МЕЖДУ РОДИТЕЛЯМИ И ДЕТЬМИ.</a:t>
            </a:r>
          </a:p>
          <a:p>
            <a:pPr eaLnBrk="1" hangingPunct="1"/>
            <a:endParaRPr lang="ru-RU" i="1" cap="none" dirty="0" smtClean="0">
              <a:latin typeface="Times New Roman" pitchFamily="18" charset="0"/>
            </a:endParaRPr>
          </a:p>
        </p:txBody>
      </p:sp>
      <p:sp>
        <p:nvSpPr>
          <p:cNvPr id="14338" name="Заголовок 2"/>
          <p:cNvSpPr>
            <a:spLocks noGrp="1"/>
          </p:cNvSpPr>
          <p:nvPr>
            <p:ph type="title"/>
          </p:nvPr>
        </p:nvSpPr>
        <p:spPr>
          <a:xfrm>
            <a:off x="722313" y="214313"/>
            <a:ext cx="7772400" cy="2286000"/>
          </a:xfrm>
        </p:spPr>
        <p:txBody>
          <a:bodyPr/>
          <a:lstStyle/>
          <a:p>
            <a:pPr eaLnBrk="1" hangingPunct="1"/>
            <a:r>
              <a:rPr lang="ru-RU" sz="2800" b="1" i="1" u="sng" smtClean="0">
                <a:solidFill>
                  <a:srgbClr val="92D050"/>
                </a:solidFill>
              </a:rPr>
              <a:t>Гипотеза:  </a:t>
            </a:r>
            <a:r>
              <a:rPr lang="ru-RU" sz="2000" b="1" smtClean="0"/>
              <a:t>предполагается, что целенаправленная  деятельность (специально- организованные занятия, совместная с родителями, самостоятельная) повышает познавательную инициативу дошкольника.</a:t>
            </a:r>
            <a:br>
              <a:rPr lang="ru-RU" sz="2000" b="1" smtClean="0"/>
            </a:br>
            <a:r>
              <a:rPr lang="ru-RU" sz="2000" smtClean="0"/>
              <a:t/>
            </a:r>
            <a:br>
              <a:rPr lang="ru-RU" sz="2000" smtClean="0"/>
            </a:br>
            <a:endParaRPr lang="ru-RU" sz="200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мягкой игрушки.</a:t>
            </a:r>
            <a:endParaRPr lang="ru-RU" dirty="0"/>
          </a:p>
        </p:txBody>
      </p:sp>
      <p:pic>
        <p:nvPicPr>
          <p:cNvPr id="5" name="Содержимое 4" descr="масленица2010 0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1500174"/>
            <a:ext cx="4038600" cy="4643470"/>
          </a:xfrm>
        </p:spPr>
      </p:pic>
      <p:pic>
        <p:nvPicPr>
          <p:cNvPr id="6" name="Содержимое 5" descr="масленица2010 0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500174"/>
            <a:ext cx="4038600" cy="464347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00034" y="2743200"/>
            <a:ext cx="7929618" cy="2971816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 algn="l">
              <a:buFont typeface="Wingdings" pitchFamily="2" charset="2"/>
              <a:buChar char="v"/>
            </a:pPr>
            <a:r>
              <a:rPr lang="ru-RU" sz="2800" dirty="0" smtClean="0"/>
              <a:t>Подача заявки</a:t>
            </a:r>
          </a:p>
          <a:p>
            <a:pPr algn="l">
              <a:buFont typeface="Wingdings" pitchFamily="2" charset="2"/>
              <a:buChar char="v"/>
            </a:pPr>
            <a:r>
              <a:rPr lang="ru-RU" sz="2800" dirty="0" smtClean="0"/>
              <a:t>Презентация проектов детьми  совместно с родителями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 </a:t>
            </a:r>
            <a:r>
              <a:rPr lang="ru-RU" dirty="0" smtClean="0"/>
              <a:t>этап: представление проекта.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accent6"/>
                </a:solidFill>
              </a:rPr>
              <a:t>Проект «Паровоз – хорошо, самолёт – хорошо, а лото – лучше!»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5" name="Содержимое 4" descr="PICT96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1643050"/>
            <a:ext cx="4038600" cy="4429156"/>
          </a:xfrm>
        </p:spPr>
      </p:pic>
      <p:pic>
        <p:nvPicPr>
          <p:cNvPr id="8" name="Содержимое 7" descr="ноябрь 09 0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643050"/>
            <a:ext cx="4038600" cy="442915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>«Нет, напрасно мы решили прокатить кота в машине…»</a:t>
            </a:r>
            <a:endParaRPr lang="ru-RU" sz="2400" b="1" dirty="0"/>
          </a:p>
        </p:txBody>
      </p:sp>
      <p:pic>
        <p:nvPicPr>
          <p:cNvPr id="5" name="Содержимое 4" descr="сканирование00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3643338" cy="4681538"/>
          </a:xfrm>
        </p:spPr>
      </p:pic>
      <p:pic>
        <p:nvPicPr>
          <p:cNvPr id="6" name="Содержимое 5" descr="август игрушки 2010 0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643050"/>
            <a:ext cx="4038600" cy="464347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34004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endParaRPr lang="ru-RU" sz="2800" cap="none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2800" cap="none" dirty="0" smtClean="0"/>
              <a:t>ВЫСТАВКА РИСУНКОВ «ИГРУШКА МОЕЙ МЕЧТЫ»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2800" cap="none" dirty="0" smtClean="0"/>
              <a:t>ПРАЗДНИК «ВЕСЁЛАЯ ИГРУШКА»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2800" cap="none" dirty="0" smtClean="0"/>
              <a:t>ОФОРМЛЕНИЕ СТЕНГАЗЕТ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2800" cap="none" dirty="0" smtClean="0"/>
              <a:t>ПОДАРКИ ВЕТЕРАНАМ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endParaRPr lang="ru-RU" sz="3200" cap="none" dirty="0" smtClean="0"/>
          </a:p>
        </p:txBody>
      </p:sp>
      <p:sp>
        <p:nvSpPr>
          <p:cNvPr id="2867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IV</a:t>
            </a:r>
            <a:r>
              <a:rPr lang="ru-RU" dirty="0" smtClean="0"/>
              <a:t> этап: Итоги проекта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Свои игрушки мы подарили ветеранам ВОВ</a:t>
            </a:r>
            <a:endParaRPr lang="ru-RU" dirty="0"/>
          </a:p>
        </p:txBody>
      </p:sp>
      <p:pic>
        <p:nvPicPr>
          <p:cNvPr id="32770" name="Содержимое 3" descr="август игрушки 2010 04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285875"/>
            <a:ext cx="8643938" cy="50720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Выставка рисунков «Моя любимая игрушка»</a:t>
            </a:r>
            <a:endParaRPr lang="ru-RU" dirty="0"/>
          </a:p>
        </p:txBody>
      </p:sp>
      <p:pic>
        <p:nvPicPr>
          <p:cNvPr id="5" name="Содержимое 4" descr="август игрушки 2010 0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27174"/>
            <a:ext cx="8429684" cy="483078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Стенгазета «Какими должны быть игрушки?»</a:t>
            </a:r>
            <a:endParaRPr lang="ru-RU" dirty="0"/>
          </a:p>
        </p:txBody>
      </p:sp>
      <p:pic>
        <p:nvPicPr>
          <p:cNvPr id="34818" name="Содержимое 4" descr="август игрушки 2010 04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27175"/>
            <a:ext cx="8715375" cy="475932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7B9899"/>
                </a:solidFill>
              </a:rPr>
              <a:t>Стенгазета «Игрушки»</a:t>
            </a:r>
          </a:p>
        </p:txBody>
      </p:sp>
      <p:pic>
        <p:nvPicPr>
          <p:cNvPr id="35842" name="Содержимое 3" descr="август игрушки 2010 04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27175"/>
            <a:ext cx="8715375" cy="48307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«Весёлая игрушка»</a:t>
            </a:r>
            <a:endParaRPr lang="ru-RU" dirty="0"/>
          </a:p>
        </p:txBody>
      </p:sp>
      <p:pic>
        <p:nvPicPr>
          <p:cNvPr id="11" name="Содержимое 10" descr="ноябрь 09 0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1500174"/>
            <a:ext cx="4038600" cy="4643470"/>
          </a:xfrm>
        </p:spPr>
      </p:pic>
      <p:pic>
        <p:nvPicPr>
          <p:cNvPr id="12" name="Содержимое 11" descr="ноябрь 09 0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571612"/>
            <a:ext cx="4038600" cy="457203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3257550"/>
          </a:xfrm>
        </p:spPr>
        <p:txBody>
          <a:bodyPr>
            <a:noAutofit/>
          </a:bodyPr>
          <a:lstStyle/>
          <a:p>
            <a:pPr algn="l" eaLnBrk="1" hangingPunct="1">
              <a:buFont typeface="Wingdings" pitchFamily="2" charset="2"/>
              <a:buChar char="v"/>
              <a:defRPr/>
            </a:pPr>
            <a:r>
              <a:rPr lang="ru-RU" sz="3200" cap="none" dirty="0" smtClean="0">
                <a:solidFill>
                  <a:srgbClr val="FF0000"/>
                </a:solidFill>
              </a:rPr>
              <a:t> ОТКУДА ПОЯВИЛИСЬ ИГРУШКИ?</a:t>
            </a:r>
          </a:p>
          <a:p>
            <a:pPr algn="l" eaLnBrk="1" hangingPunct="1">
              <a:buFont typeface="Wingdings" pitchFamily="2" charset="2"/>
              <a:buChar char="v"/>
              <a:defRPr/>
            </a:pPr>
            <a:r>
              <a:rPr lang="ru-RU" sz="3200" cap="none" dirty="0" smtClean="0">
                <a:solidFill>
                  <a:srgbClr val="FF0000"/>
                </a:solidFill>
              </a:rPr>
              <a:t> КАКИЕ ОНИ БЫВАЮТ?</a:t>
            </a:r>
          </a:p>
          <a:p>
            <a:pPr algn="l" eaLnBrk="1" hangingPunct="1">
              <a:buFont typeface="Wingdings" pitchFamily="2" charset="2"/>
              <a:buChar char="v"/>
              <a:defRPr/>
            </a:pPr>
            <a:r>
              <a:rPr lang="ru-RU" sz="3200" cap="none" dirty="0" smtClean="0">
                <a:solidFill>
                  <a:srgbClr val="FF0000"/>
                </a:solidFill>
              </a:rPr>
              <a:t> ИЗ КАКИХ МАТЕРИАЛОВ </a:t>
            </a:r>
            <a:r>
              <a:rPr lang="ru-RU" sz="3200" cap="none" dirty="0" smtClean="0">
                <a:solidFill>
                  <a:srgbClr val="FF0000"/>
                </a:solidFill>
                <a:latin typeface="Arial" charset="0"/>
              </a:rPr>
              <a:t>    </a:t>
            </a:r>
            <a:r>
              <a:rPr lang="ru-RU" sz="3200" cap="none" dirty="0" smtClean="0">
                <a:solidFill>
                  <a:srgbClr val="FF0000"/>
                </a:solidFill>
              </a:rPr>
              <a:t>СДЕЛАНЫ?</a:t>
            </a: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</a:t>
            </a:r>
            <a:r>
              <a:rPr lang="ru-RU" dirty="0" smtClean="0"/>
              <a:t> этап: Проблемная ситуация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7B9899"/>
                </a:solidFill>
              </a:rPr>
              <a:t>Результаты проекта (дети):</a:t>
            </a:r>
          </a:p>
        </p:txBody>
      </p:sp>
      <p:sp>
        <p:nvSpPr>
          <p:cNvPr id="36866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ru-RU" sz="2300" smtClean="0"/>
              <a:t>Познакомились с историей возникновения игрушек.</a:t>
            </a:r>
          </a:p>
          <a:p>
            <a:pPr eaLnBrk="1" hangingPunct="1"/>
            <a:r>
              <a:rPr lang="ru-RU" sz="2300" smtClean="0"/>
              <a:t> Научились  находить информацию из разных источников.</a:t>
            </a:r>
          </a:p>
          <a:p>
            <a:pPr eaLnBrk="1" hangingPunct="1"/>
            <a:r>
              <a:rPr lang="ru-RU" sz="2300" smtClean="0"/>
              <a:t>Провели исследование - какими игрушками лучше играть.</a:t>
            </a:r>
          </a:p>
          <a:p>
            <a:pPr eaLnBrk="1" hangingPunct="1"/>
            <a:r>
              <a:rPr lang="ru-RU" sz="2300" smtClean="0"/>
              <a:t>Определили правила игры с игрушками.</a:t>
            </a:r>
          </a:p>
          <a:p>
            <a:pPr eaLnBrk="1" hangingPunct="1"/>
            <a:r>
              <a:rPr lang="ru-RU" sz="2300" smtClean="0"/>
              <a:t>Приняли участие в празднике «Весёлая игрушка».</a:t>
            </a:r>
          </a:p>
          <a:p>
            <a:pPr eaLnBrk="1" hangingPunct="1"/>
            <a:r>
              <a:rPr lang="ru-RU" sz="2300" smtClean="0"/>
              <a:t>Разработали и презентовали (совместно с родителями) свои проекты.</a:t>
            </a:r>
          </a:p>
          <a:p>
            <a:pPr eaLnBrk="1" hangingPunct="1"/>
            <a:r>
              <a:rPr lang="ru-RU" sz="2300" smtClean="0"/>
              <a:t>Участвовали в конкурсе рисунков «Моя любимая игрушка».</a:t>
            </a:r>
          </a:p>
          <a:p>
            <a:pPr eaLnBrk="1" hangingPunct="1"/>
            <a:r>
              <a:rPr lang="ru-RU" sz="2300" smtClean="0"/>
              <a:t>Создавали игрушки своими руками.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7B9899"/>
                </a:solidFill>
              </a:rPr>
              <a:t>Результаты проекта (родители):</a:t>
            </a:r>
          </a:p>
        </p:txBody>
      </p:sp>
      <p:sp>
        <p:nvSpPr>
          <p:cNvPr id="37890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ru-RU" smtClean="0"/>
              <a:t>Познакомились с историей возникновения игрушек</a:t>
            </a:r>
          </a:p>
          <a:p>
            <a:pPr eaLnBrk="1" hangingPunct="1">
              <a:buFont typeface="Arial" charset="0"/>
              <a:buChar char="•"/>
            </a:pPr>
            <a:r>
              <a:rPr lang="ru-RU" smtClean="0"/>
              <a:t>С классификацией игрушек: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mtClean="0"/>
              <a:t>По возрастному назначению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mtClean="0"/>
              <a:t>По развивающему назначению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mtClean="0"/>
              <a:t>По материалу изготовления и критериями безопасности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mtClean="0"/>
              <a:t>Приняли участие в празднике «Веселая игрушка».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mtClean="0"/>
              <a:t>Совместно с детьми разработали и презентовали проекты.</a:t>
            </a:r>
          </a:p>
          <a:p>
            <a:pPr eaLnBrk="1" hangingPunct="1">
              <a:buFont typeface="Wingdings" pitchFamily="2" charset="2"/>
              <a:buChar char="§"/>
            </a:pPr>
            <a:endParaRPr lang="ru-RU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D:\фотографии\август игрушки 2010 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0738" y="214313"/>
            <a:ext cx="6053137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 ДЕТЕЙ.</a:t>
            </a:r>
            <a:endParaRPr lang="ru-RU" dirty="0"/>
          </a:p>
        </p:txBody>
      </p:sp>
      <p:pic>
        <p:nvPicPr>
          <p:cNvPr id="6" name="Содержимое 5" descr="даша к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28596" y="1571612"/>
            <a:ext cx="785818" cy="950406"/>
          </a:xfrm>
        </p:spPr>
      </p:pic>
      <p:pic>
        <p:nvPicPr>
          <p:cNvPr id="1026" name="Picture 2" descr="D:\фотографии\костя 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643182"/>
            <a:ext cx="785818" cy="855663"/>
          </a:xfrm>
          <a:prstGeom prst="rect">
            <a:avLst/>
          </a:prstGeom>
          <a:noFill/>
        </p:spPr>
      </p:pic>
      <p:pic>
        <p:nvPicPr>
          <p:cNvPr id="1027" name="Picture 3" descr="D:\фотографии\кристина ж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929066"/>
            <a:ext cx="714380" cy="877887"/>
          </a:xfrm>
          <a:prstGeom prst="rect">
            <a:avLst/>
          </a:prstGeom>
          <a:noFill/>
        </p:spPr>
      </p:pic>
      <p:pic>
        <p:nvPicPr>
          <p:cNvPr id="1028" name="Picture 4" descr="D:\фотографии\максим н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5214950"/>
            <a:ext cx="714380" cy="790575"/>
          </a:xfrm>
          <a:prstGeom prst="rect">
            <a:avLst/>
          </a:prstGeom>
          <a:noFill/>
        </p:spPr>
      </p:pic>
      <p:pic>
        <p:nvPicPr>
          <p:cNvPr id="1029" name="Picture 5" descr="D:\фотографии\настя д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1643050"/>
            <a:ext cx="855663" cy="928694"/>
          </a:xfrm>
          <a:prstGeom prst="rect">
            <a:avLst/>
          </a:prstGeom>
          <a:noFill/>
        </p:spPr>
      </p:pic>
      <p:pic>
        <p:nvPicPr>
          <p:cNvPr id="1030" name="Picture 6" descr="D:\фотографии\настя т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48" y="2643182"/>
            <a:ext cx="857256" cy="928694"/>
          </a:xfrm>
          <a:prstGeom prst="rect">
            <a:avLst/>
          </a:prstGeom>
          <a:noFill/>
        </p:spPr>
      </p:pic>
      <p:pic>
        <p:nvPicPr>
          <p:cNvPr id="1031" name="Picture 7" descr="D:\фотографии\никита к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48" y="3929066"/>
            <a:ext cx="785818" cy="857256"/>
          </a:xfrm>
          <a:prstGeom prst="rect">
            <a:avLst/>
          </a:prstGeom>
          <a:noFill/>
        </p:spPr>
      </p:pic>
      <p:pic>
        <p:nvPicPr>
          <p:cNvPr id="1032" name="Picture 8" descr="D:\фотографии\саша гл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6248" y="5143512"/>
            <a:ext cx="785818" cy="85725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689100" y="2574022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А я люблю большие машины.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7290" y="3929066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Игрушки должны быть новые и разные.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357290" y="5072074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Игрушки бывают пластмассовые и которыми нельзя играть.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643042" y="1857364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Игрушки должны быть красивые.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357818" y="178592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Мне нравятся мягкие игрушки, они добрые.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357818" y="2714620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мячи резиновые и они скачут высоко.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357818" y="3857628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Конструктор железный никогда не сломается.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357818" y="4857760"/>
            <a:ext cx="2214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из деревянного конструктора можно построить высокую башню, ну или лодку.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раньше…</a:t>
            </a:r>
            <a:endParaRPr lang="ru-RU" dirty="0"/>
          </a:p>
        </p:txBody>
      </p:sp>
      <p:pic>
        <p:nvPicPr>
          <p:cNvPr id="5" name="Содержимое 4" descr="обрядовые куклы нельзя считать детской игрушкой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407196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571612"/>
            <a:ext cx="40386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33289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ru-RU" sz="2400" cap="none" dirty="0" smtClean="0"/>
          </a:p>
          <a:p>
            <a:pPr algn="l" eaLnBrk="1" hangingPunct="1">
              <a:buFont typeface="Wingdings" pitchFamily="2" charset="2"/>
              <a:buChar char="v"/>
              <a:defRPr/>
            </a:pPr>
            <a:r>
              <a:rPr lang="ru-RU" sz="2400" cap="none" dirty="0" smtClean="0"/>
              <a:t> КАК РАБОТАТЬ ПО ПРОЕКТУ?</a:t>
            </a:r>
          </a:p>
          <a:p>
            <a:pPr algn="l" eaLnBrk="1" hangingPunct="1">
              <a:buFont typeface="Wingdings" pitchFamily="2" charset="2"/>
              <a:buChar char="v"/>
              <a:defRPr/>
            </a:pPr>
            <a:r>
              <a:rPr lang="ru-RU" sz="2400" cap="none" dirty="0" smtClean="0"/>
              <a:t> ИСТОРИЯ ВОЗНИКНОВЕНИЯ ИГРУШЕК.</a:t>
            </a:r>
          </a:p>
          <a:p>
            <a:pPr algn="l" eaLnBrk="1" hangingPunct="1">
              <a:buFont typeface="Wingdings" pitchFamily="2" charset="2"/>
              <a:buChar char="v"/>
              <a:defRPr/>
            </a:pPr>
            <a:r>
              <a:rPr lang="ru-RU" sz="2400" cap="none" dirty="0" smtClean="0"/>
              <a:t> ОФОРМЛЕНИЕ ПАПОК – ПЕРЕДВИЖЕК И СТЕНГАЗЕТ.</a:t>
            </a:r>
          </a:p>
        </p:txBody>
      </p:sp>
      <p:sp>
        <p:nvSpPr>
          <p:cNvPr id="17410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Работа с родителями.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7B9899"/>
                </a:solidFill>
              </a:rPr>
              <a:t>Как составить план работы над проектом?</a:t>
            </a:r>
          </a:p>
        </p:txBody>
      </p:sp>
      <p:sp>
        <p:nvSpPr>
          <p:cNvPr id="18434" name="Содержимое 6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ru-RU" smtClean="0"/>
              <a:t>Подумать самостоятельно</a:t>
            </a:r>
          </a:p>
          <a:p>
            <a:pPr eaLnBrk="1" hangingPunct="1"/>
            <a:r>
              <a:rPr lang="ru-RU" smtClean="0"/>
              <a:t>Посмотреть книги о том, что исследуешь</a:t>
            </a:r>
          </a:p>
          <a:p>
            <a:pPr eaLnBrk="1" hangingPunct="1"/>
            <a:r>
              <a:rPr lang="ru-RU" smtClean="0"/>
              <a:t>Спросить у других людей</a:t>
            </a:r>
          </a:p>
          <a:p>
            <a:pPr eaLnBrk="1" hangingPunct="1"/>
            <a:r>
              <a:rPr lang="ru-RU" smtClean="0"/>
              <a:t>Познакомиться с кино- и телефильмами по теме исследования</a:t>
            </a:r>
          </a:p>
          <a:p>
            <a:pPr eaLnBrk="1" hangingPunct="1"/>
            <a:r>
              <a:rPr lang="ru-RU" smtClean="0"/>
              <a:t>Обратиться к компьютеру, посмотреть в интернете</a:t>
            </a:r>
          </a:p>
          <a:p>
            <a:pPr eaLnBrk="1" hangingPunct="1"/>
            <a:r>
              <a:rPr lang="ru-RU" smtClean="0"/>
              <a:t>Понаблюдать</a:t>
            </a:r>
          </a:p>
          <a:p>
            <a:pPr eaLnBrk="1" hangingPunct="1"/>
            <a:r>
              <a:rPr lang="ru-RU" smtClean="0"/>
              <a:t>Провести эксперимент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Когда появились игрушки.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pPr eaLnBrk="1" fontAlgn="auto" hangingPunct="1">
              <a:buFont typeface="Wingdings 2"/>
              <a:buNone/>
              <a:defRPr/>
            </a:pPr>
            <a:r>
              <a:rPr lang="ru-RU" dirty="0" smtClean="0"/>
              <a:t>Игрушка в России до </a:t>
            </a:r>
            <a:r>
              <a:rPr lang="ru-RU" u="sng" dirty="0" smtClean="0">
                <a:solidFill>
                  <a:schemeClr val="bg1"/>
                </a:solidFill>
                <a:hlinkClick r:id="rId2" tooltip="XVIII век"/>
              </a:rPr>
              <a:t>XVIII века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/>
              <a:t>называлась </a:t>
            </a:r>
            <a:r>
              <a:rPr lang="ru-RU" i="1" dirty="0" smtClean="0"/>
              <a:t>потеха</a:t>
            </a:r>
            <a:r>
              <a:rPr lang="ru-RU" dirty="0" smtClean="0"/>
              <a:t>, </a:t>
            </a:r>
            <a:r>
              <a:rPr lang="ru-RU" i="1" dirty="0" err="1" smtClean="0"/>
              <a:t>потешка</a:t>
            </a:r>
            <a:r>
              <a:rPr lang="ru-RU" dirty="0" smtClean="0"/>
              <a:t>. В </a:t>
            </a:r>
            <a:r>
              <a:rPr lang="ru-RU" u="sng" dirty="0" smtClean="0">
                <a:hlinkClick r:id="rId3" tooltip="Москва"/>
              </a:rPr>
              <a:t>Москве</a:t>
            </a:r>
            <a:r>
              <a:rPr lang="ru-RU" dirty="0" smtClean="0"/>
              <a:t> игрушки продавались в Овощном, Пряничном и Потешном рядах, или изготовлялись дома. Игрушки — деревянные фигурки: лошадки, барашки, козлики, птички, медведи, львы, петушки, собачки, кошечки, мужички, немки (куклы); деревянные и глиняные сосуды, игрушечными ковшики, стаканы, чашки и т. д. Игрушечные домики, колодцы, избы, городки, беседки и т. д.</a:t>
            </a:r>
          </a:p>
          <a:p>
            <a:pPr eaLnBrk="1" fontAlgn="auto" hangingPunct="1"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19459" name="Содержимое 4"/>
          <p:cNvPicPr>
            <a:picLocks noGrp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00375" y="685800"/>
            <a:ext cx="5929313" cy="5529263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474</TotalTime>
  <Words>616</Words>
  <Application>Microsoft Office PowerPoint</Application>
  <PresentationFormat>Экран (4:3)</PresentationFormat>
  <Paragraphs>111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Официальная</vt:lpstr>
      <vt:lpstr>Проект.</vt:lpstr>
      <vt:lpstr>Гипотеза:  предполагается, что целенаправленная  деятельность (специально- организованные занятия, совместная с родителями, самостоятельная) повышает познавательную инициативу дошкольника.  </vt:lpstr>
      <vt:lpstr>I этап: Проблемная ситуация</vt:lpstr>
      <vt:lpstr>Слайд 4</vt:lpstr>
      <vt:lpstr>ОТВЕТЫ ДЕТЕЙ.</vt:lpstr>
      <vt:lpstr>А раньше…</vt:lpstr>
      <vt:lpstr>Работа с родителями.</vt:lpstr>
      <vt:lpstr>Как составить план работы над проектом?</vt:lpstr>
      <vt:lpstr>Когда появились игрушки.</vt:lpstr>
      <vt:lpstr>Папки – передвижки.</vt:lpstr>
      <vt:lpstr>II этап: Экспериментирование.</vt:lpstr>
      <vt:lpstr>Какие материалы используются?</vt:lpstr>
      <vt:lpstr>Из чего сделаны игрушки?</vt:lpstr>
      <vt:lpstr>Какая игрушка на ощупь?</vt:lpstr>
      <vt:lpstr>Игрушки твердые или мягкие?</vt:lpstr>
      <vt:lpstr>Как играть с разными игрушками?</vt:lpstr>
      <vt:lpstr>Как играть игрушками? Выводы:</vt:lpstr>
      <vt:lpstr>Делать игрушки – интересно!</vt:lpstr>
      <vt:lpstr>Изготовление куклы «Зерновушка»</vt:lpstr>
      <vt:lpstr>Создание мягкой игрушки.</vt:lpstr>
      <vt:lpstr>III этап: представление проекта.</vt:lpstr>
      <vt:lpstr>Проект «Паровоз – хорошо, самолёт – хорошо, а лото – лучше!»</vt:lpstr>
      <vt:lpstr>«Нет, напрасно мы решили прокатить кота в машине…»</vt:lpstr>
      <vt:lpstr>IV этап: Итоги проекта </vt:lpstr>
      <vt:lpstr>Свои игрушки мы подарили ветеранам ВОВ</vt:lpstr>
      <vt:lpstr>Выставка рисунков «Моя любимая игрушка»</vt:lpstr>
      <vt:lpstr>Стенгазета «Какими должны быть игрушки?»</vt:lpstr>
      <vt:lpstr>Стенгазета «Игрушки»</vt:lpstr>
      <vt:lpstr>Праздник «Весёлая игрушка»</vt:lpstr>
      <vt:lpstr>Результаты проекта (дети):</vt:lpstr>
      <vt:lpstr>Результаты проекта (родители):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деятельность.</dc:title>
  <dc:creator>Admin</dc:creator>
  <cp:lastModifiedBy>Admin</cp:lastModifiedBy>
  <cp:revision>48</cp:revision>
  <dcterms:created xsi:type="dcterms:W3CDTF">2010-08-19T14:17:51Z</dcterms:created>
  <dcterms:modified xsi:type="dcterms:W3CDTF">2010-08-25T13:03:36Z</dcterms:modified>
</cp:coreProperties>
</file>