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3" r:id="rId9"/>
    <p:sldId id="267" r:id="rId10"/>
    <p:sldId id="266" r:id="rId11"/>
    <p:sldId id="268" r:id="rId12"/>
    <p:sldId id="269" r:id="rId13"/>
    <p:sldId id="270" r:id="rId14"/>
    <p:sldId id="271" r:id="rId15"/>
    <p:sldId id="281" r:id="rId16"/>
    <p:sldId id="273" r:id="rId17"/>
    <p:sldId id="274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82C7A"/>
    <a:srgbClr val="FF66CC"/>
    <a:srgbClr val="66FF33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000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5857884" cy="4286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МКОУ Каменская НОШ-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/с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40" y="1357298"/>
            <a:ext cx="4500626" cy="85725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Где нет общности интересов,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там не может быть единство целей,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не говоря уже о единстве действий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89297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D82C7A"/>
                </a:solidFill>
              </a:rPr>
              <a:t>Социальное партнёрство ДОУ с родителями </a:t>
            </a:r>
          </a:p>
          <a:p>
            <a:pPr algn="ctr"/>
            <a:r>
              <a:rPr lang="ru-RU" sz="5400" b="1" dirty="0" smtClean="0">
                <a:solidFill>
                  <a:srgbClr val="D82C7A"/>
                </a:solidFill>
              </a:rPr>
              <a:t>и социумом </a:t>
            </a:r>
          </a:p>
          <a:p>
            <a:pPr algn="ctr"/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5715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Дружно встречаем 2014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3480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школа\Новая папка\P100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214842" cy="2500330"/>
          </a:xfrm>
          <a:prstGeom prst="rect">
            <a:avLst/>
          </a:prstGeom>
          <a:noFill/>
        </p:spPr>
      </p:pic>
      <p:pic>
        <p:nvPicPr>
          <p:cNvPr id="2052" name="Picture 4" descr="D:\школа\Новая папка\P1000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4214810" cy="2571768"/>
          </a:xfrm>
          <a:prstGeom prst="rect">
            <a:avLst/>
          </a:prstGeom>
          <a:noFill/>
        </p:spPr>
      </p:pic>
      <p:pic>
        <p:nvPicPr>
          <p:cNvPr id="2054" name="Picture 6" descr="D:\школа\Новая папка\P1000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4143372" cy="2571768"/>
          </a:xfrm>
          <a:prstGeom prst="rect">
            <a:avLst/>
          </a:prstGeom>
          <a:noFill/>
        </p:spPr>
      </p:pic>
      <p:pic>
        <p:nvPicPr>
          <p:cNvPr id="11" name="Picture 3" descr="D:\школа\Новая папка\P1000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4071966" cy="26431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Новая папка (2)\снимок_001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3143272" cy="214314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снимок_037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786214" cy="3071833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2)\снимок_03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3500462" cy="2357454"/>
          </a:xfrm>
          <a:prstGeom prst="rect">
            <a:avLst/>
          </a:prstGeom>
          <a:noFill/>
        </p:spPr>
      </p:pic>
      <p:pic>
        <p:nvPicPr>
          <p:cNvPr id="3078" name="Picture 6" descr="C:\Users\user\Desktop\Новая папка (2)\снимок_00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857628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7429552" cy="867524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Конкурс «Сударушка»</a:t>
            </a:r>
            <a:endParaRPr lang="ru-RU" b="1" dirty="0"/>
          </a:p>
        </p:txBody>
      </p:sp>
      <p:pic>
        <p:nvPicPr>
          <p:cNvPr id="2050" name="Picture 2" descr="D:\школа\школа\2234567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85926"/>
            <a:ext cx="3143272" cy="2214578"/>
          </a:xfrm>
          <a:prstGeom prst="rect">
            <a:avLst/>
          </a:prstGeom>
          <a:noFill/>
        </p:spPr>
      </p:pic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6572264" y="3143248"/>
            <a:ext cx="2571736" cy="3211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D82C7A"/>
                </a:solidFill>
              </a:rPr>
              <a:t>Наши милые девчушки</a:t>
            </a:r>
          </a:p>
          <a:p>
            <a:pPr>
              <a:buNone/>
            </a:pPr>
            <a:r>
              <a:rPr lang="ru-RU" sz="1600" dirty="0" smtClean="0">
                <a:solidFill>
                  <a:srgbClr val="D82C7A"/>
                </a:solidFill>
              </a:rPr>
              <a:t>в этом зале как цветы.</a:t>
            </a:r>
          </a:p>
          <a:p>
            <a:pPr>
              <a:buNone/>
            </a:pPr>
            <a:r>
              <a:rPr lang="ru-RU" sz="1600" dirty="0" smtClean="0">
                <a:solidFill>
                  <a:srgbClr val="D82C7A"/>
                </a:solidFill>
              </a:rPr>
              <a:t>Так давайте им устроим</a:t>
            </a:r>
          </a:p>
          <a:p>
            <a:pPr>
              <a:buNone/>
            </a:pPr>
            <a:r>
              <a:rPr lang="ru-RU" sz="1600" dirty="0" smtClean="0">
                <a:solidFill>
                  <a:srgbClr val="D82C7A"/>
                </a:solidFill>
              </a:rPr>
              <a:t>Славный праздник Красоты!</a:t>
            </a:r>
            <a:endParaRPr lang="ru-RU" sz="1600" dirty="0">
              <a:solidFill>
                <a:srgbClr val="D82C7A"/>
              </a:solidFill>
            </a:endParaRPr>
          </a:p>
        </p:txBody>
      </p:sp>
      <p:pic>
        <p:nvPicPr>
          <p:cNvPr id="2055" name="Picture 7" descr="D:\школа\школа\SDC13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85794"/>
            <a:ext cx="2643174" cy="2170262"/>
          </a:xfrm>
          <a:prstGeom prst="rect">
            <a:avLst/>
          </a:prstGeom>
          <a:noFill/>
        </p:spPr>
      </p:pic>
      <p:pic>
        <p:nvPicPr>
          <p:cNvPr id="2056" name="Picture 8" descr="D:\школа\школа\SDC13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380252" cy="2500330"/>
          </a:xfrm>
          <a:prstGeom prst="rect">
            <a:avLst/>
          </a:prstGeom>
          <a:noFill/>
        </p:spPr>
      </p:pic>
      <p:pic>
        <p:nvPicPr>
          <p:cNvPr id="12" name="Picture 6" descr="D:\школа\школа\SDC13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357430"/>
            <a:ext cx="3643338" cy="2624484"/>
          </a:xfrm>
          <a:prstGeom prst="rect">
            <a:avLst/>
          </a:prstGeom>
          <a:noFill/>
        </p:spPr>
      </p:pic>
      <p:pic>
        <p:nvPicPr>
          <p:cNvPr id="13" name="Picture 4" descr="D:\школа\школа\SDC134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714884"/>
            <a:ext cx="3286148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защиты детей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preview_SAM_1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71942"/>
            <a:ext cx="3714776" cy="2214567"/>
          </a:xfrm>
          <a:prstGeom prst="rect">
            <a:avLst/>
          </a:prstGeom>
          <a:noFill/>
        </p:spPr>
      </p:pic>
      <p:pic>
        <p:nvPicPr>
          <p:cNvPr id="1027" name="Picture 3" descr="C:\Users\user\Desktop\preview_DSC01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71612"/>
            <a:ext cx="4143404" cy="2357454"/>
          </a:xfrm>
          <a:prstGeom prst="rect">
            <a:avLst/>
          </a:prstGeom>
          <a:noFill/>
        </p:spPr>
      </p:pic>
      <p:pic>
        <p:nvPicPr>
          <p:cNvPr id="1028" name="Picture 4" descr="C:\Users\user\Desktop\preview_DSC01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071942"/>
            <a:ext cx="2786082" cy="2200271"/>
          </a:xfrm>
          <a:prstGeom prst="rect">
            <a:avLst/>
          </a:prstGeom>
          <a:noFill/>
        </p:spPr>
      </p:pic>
      <p:pic>
        <p:nvPicPr>
          <p:cNvPr id="1029" name="Picture 5" descr="C:\Users\user\Desktop\preview_DSC010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3071834" cy="23828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8 марта </a:t>
            </a:r>
            <a:endParaRPr lang="ru-RU" b="1" dirty="0"/>
          </a:p>
        </p:txBody>
      </p:sp>
      <p:pic>
        <p:nvPicPr>
          <p:cNvPr id="4" name="Picture 9" descr="SDC13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500174"/>
            <a:ext cx="3571900" cy="2400302"/>
          </a:xfrm>
          <a:prstGeom prst="rect">
            <a:avLst/>
          </a:prstGeom>
        </p:spPr>
      </p:pic>
      <p:pic>
        <p:nvPicPr>
          <p:cNvPr id="5" name="Picture 10" descr="SDC134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4071942"/>
            <a:ext cx="3643338" cy="2329123"/>
          </a:xfrm>
        </p:spPr>
      </p:pic>
      <p:pic>
        <p:nvPicPr>
          <p:cNvPr id="7" name="Picture 12" descr="SDC134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6314" y="4071942"/>
            <a:ext cx="3643338" cy="2330451"/>
          </a:xfrm>
          <a:prstGeom prst="rect">
            <a:avLst/>
          </a:prstGeom>
        </p:spPr>
      </p:pic>
      <p:pic>
        <p:nvPicPr>
          <p:cNvPr id="1026" name="Picture 2" descr="D:\фото и картинки\работа\праздники\8 марта, ст.гр\DSC01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00174"/>
            <a:ext cx="3643306" cy="23574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3074" name="Picture 2" descr="F:\bluetooth\Фото-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069168" cy="2252658"/>
          </a:xfrm>
          <a:prstGeom prst="rect">
            <a:avLst/>
          </a:prstGeom>
          <a:noFill/>
        </p:spPr>
      </p:pic>
      <p:pic>
        <p:nvPicPr>
          <p:cNvPr id="3075" name="Picture 3" descr="F:\DCIM\Camera\IMG_20140410_173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85794"/>
            <a:ext cx="2786096" cy="3286124"/>
          </a:xfrm>
          <a:prstGeom prst="rect">
            <a:avLst/>
          </a:prstGeom>
          <a:noFill/>
        </p:spPr>
      </p:pic>
      <p:pic>
        <p:nvPicPr>
          <p:cNvPr id="3076" name="Picture 4" descr="F:\DCIM\Camera\IMG_20140410_173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0240"/>
            <a:ext cx="2928926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b="1" dirty="0" smtClean="0"/>
              <a:t>Преемственность ДОУ и НОШ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экскурсии в школу;</a:t>
            </a:r>
          </a:p>
          <a:p>
            <a:r>
              <a:rPr lang="ru-RU" sz="2400" dirty="0" smtClean="0"/>
              <a:t>знакомство и взаимодействие дошкольников с учителями и учениками начальной школы</a:t>
            </a:r>
          </a:p>
          <a:p>
            <a:r>
              <a:rPr lang="ru-RU" sz="2400" dirty="0" smtClean="0"/>
              <a:t>участие в совместной образовательной деятельность, игровых программах, проектной деятельности;</a:t>
            </a:r>
          </a:p>
          <a:p>
            <a:r>
              <a:rPr lang="ru-RU" sz="2400" dirty="0" smtClean="0"/>
              <a:t>выставки рисунков и подделок;</a:t>
            </a:r>
          </a:p>
          <a:p>
            <a:r>
              <a:rPr lang="ru-RU" sz="2400" dirty="0" smtClean="0"/>
              <a:t>совместные праздники, спортивные соревнования дошкольников и первоклассников;</a:t>
            </a:r>
          </a:p>
          <a:p>
            <a:r>
              <a:rPr lang="ru-RU" sz="2400" dirty="0" smtClean="0"/>
              <a:t> участие в театрализованной деятельности;</a:t>
            </a:r>
          </a:p>
          <a:p>
            <a:r>
              <a:rPr lang="ru-RU" sz="2400" dirty="0" smtClean="0"/>
              <a:t> мастер- классы бывших воспитанников </a:t>
            </a:r>
            <a:r>
              <a:rPr lang="ru-RU" sz="2400" dirty="0" err="1" smtClean="0"/>
              <a:t>д</a:t>
            </a:r>
            <a:r>
              <a:rPr lang="ru-RU" sz="2400" dirty="0" smtClean="0"/>
              <a:t>/с для дошкольников.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543824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гостях у школьников </a:t>
            </a:r>
            <a:r>
              <a:rPr lang="ru-RU" sz="3100" b="1" dirty="0" smtClean="0"/>
              <a:t>(экскурсии)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50033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D:\фото и картинки\работа\школа\экскурсия дс в школу\IMG_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Совместные праздники</a:t>
            </a:r>
            <a:endParaRPr lang="ru-RU" b="1" dirty="0"/>
          </a:p>
        </p:txBody>
      </p:sp>
      <p:pic>
        <p:nvPicPr>
          <p:cNvPr id="3074" name="Picture 2" descr="D:\фото и картинки\2013\школа\P100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85926"/>
            <a:ext cx="3071834" cy="2317735"/>
          </a:xfrm>
          <a:prstGeom prst="rect">
            <a:avLst/>
          </a:prstGeom>
          <a:noFill/>
        </p:spPr>
      </p:pic>
      <p:pic>
        <p:nvPicPr>
          <p:cNvPr id="3075" name="Picture 3" descr="D:\фото и картинки\2013\школа\P100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3728150" cy="3786190"/>
          </a:xfrm>
          <a:prstGeom prst="rect">
            <a:avLst/>
          </a:prstGeom>
          <a:noFill/>
        </p:spPr>
      </p:pic>
      <p:pic>
        <p:nvPicPr>
          <p:cNvPr id="3078" name="Picture 6" descr="D:\фото и картинки\2013\школа\P1000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86190"/>
            <a:ext cx="3929058" cy="28574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Игровая </a:t>
            </a:r>
            <a:r>
              <a:rPr lang="ru-RU" sz="3200" dirty="0" smtClean="0"/>
              <a:t>программа                              </a:t>
            </a:r>
            <a:r>
              <a:rPr lang="ru-RU" sz="1800" dirty="0" smtClean="0"/>
              <a:t>Спортивный досуг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3600" dirty="0" smtClean="0"/>
              <a:t>«Будем в армии служить» </a:t>
            </a:r>
            <a:endParaRPr lang="ru-RU" sz="3600" dirty="0"/>
          </a:p>
        </p:txBody>
      </p:sp>
      <p:pic>
        <p:nvPicPr>
          <p:cNvPr id="2050" name="Picture 2" descr="D:\фото и картинки\работа\школа\236 февр\IMG_20140221_103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14818"/>
            <a:ext cx="3347141" cy="2324096"/>
          </a:xfrm>
          <a:prstGeom prst="rect">
            <a:avLst/>
          </a:prstGeom>
          <a:noFill/>
        </p:spPr>
      </p:pic>
      <p:pic>
        <p:nvPicPr>
          <p:cNvPr id="2051" name="Picture 3" descr="D:\фото и картинки\работа\школа\236 февр\IMG_20140221_104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500462" cy="2286016"/>
          </a:xfrm>
          <a:prstGeom prst="rect">
            <a:avLst/>
          </a:prstGeom>
          <a:noFill/>
        </p:spPr>
      </p:pic>
      <p:pic>
        <p:nvPicPr>
          <p:cNvPr id="2052" name="Picture 4" descr="D:\фото и картинки\работа\школа\236 февр\IMG_20140221_105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3071834" cy="2286016"/>
          </a:xfrm>
          <a:prstGeom prst="rect">
            <a:avLst/>
          </a:prstGeom>
          <a:noFill/>
        </p:spPr>
      </p:pic>
      <p:pic>
        <p:nvPicPr>
          <p:cNvPr id="2053" name="Picture 5" descr="D:\фото и картинки\работа\школа\236 февр\IMG_20140221_110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14818"/>
            <a:ext cx="3429024" cy="2357430"/>
          </a:xfrm>
          <a:prstGeom prst="rect">
            <a:avLst/>
          </a:prstGeom>
          <a:noFill/>
        </p:spPr>
      </p:pic>
      <p:pic>
        <p:nvPicPr>
          <p:cNvPr id="2054" name="Picture 6" descr="D:\фото и картинки\работа\школа\236 февр\IMG_20140221_1116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071810"/>
            <a:ext cx="3071834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</a:t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C000"/>
                </a:solidFill>
              </a:rPr>
              <a:t>обусловлена 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ухудшением физического и психического здоровья детей;</a:t>
            </a:r>
          </a:p>
          <a:p>
            <a:r>
              <a:rPr lang="ru-RU" dirty="0" smtClean="0"/>
              <a:t> острой необходимостью поиска средств совершенствования методов и приемов их оздоровления; </a:t>
            </a:r>
          </a:p>
          <a:p>
            <a:r>
              <a:rPr lang="ru-RU" dirty="0" smtClean="0"/>
              <a:t>пониманием значения активного взаимодействия детского сада и семьи;</a:t>
            </a:r>
          </a:p>
          <a:p>
            <a:r>
              <a:rPr lang="ru-RU" dirty="0" smtClean="0"/>
              <a:t> отсутствием системы тесных партнерских отношений между педагогами и родителями по формированию у детей основ физической культуры и культуры здоровья.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СПОНСОРЫ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44" y="1357298"/>
            <a:ext cx="4354544" cy="1071570"/>
          </a:xfrm>
        </p:spPr>
        <p:txBody>
          <a:bodyPr/>
          <a:lstStyle/>
          <a:p>
            <a:r>
              <a:rPr lang="ru-RU" dirty="0" smtClean="0"/>
              <a:t>ЗАО Агрофирма «Павловская Нива» </a:t>
            </a:r>
          </a:p>
          <a:p>
            <a:r>
              <a:rPr lang="ru-RU" sz="1600" b="0" dirty="0" smtClean="0"/>
              <a:t>генеральный директор, Савченко И.Т. СХП «Каменское» председатель: Стёпкин  Ю.Ю.</a:t>
            </a:r>
            <a:endParaRPr lang="ru-RU" sz="16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1643050"/>
            <a:ext cx="4041775" cy="714379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ЗАО «</a:t>
            </a:r>
            <a:r>
              <a:rPr lang="ru-RU" sz="3800" dirty="0" err="1" smtClean="0"/>
              <a:t>Павловскрыбхоз</a:t>
            </a:r>
            <a:r>
              <a:rPr lang="ru-RU" sz="3800" dirty="0" smtClean="0"/>
              <a:t>»</a:t>
            </a:r>
          </a:p>
          <a:p>
            <a:r>
              <a:rPr lang="ru-RU" b="0" dirty="0" smtClean="0"/>
              <a:t>Директор Назарьев М.М., </a:t>
            </a:r>
            <a:r>
              <a:rPr lang="ru-RU" dirty="0" smtClean="0"/>
              <a:t>депутат районного совета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1472" y="2786058"/>
            <a:ext cx="4143404" cy="3845720"/>
          </a:xfrm>
        </p:spPr>
        <p:txBody>
          <a:bodyPr>
            <a:noAutofit/>
          </a:bodyPr>
          <a:lstStyle/>
          <a:p>
            <a:pPr lvl="6"/>
            <a:r>
              <a:rPr lang="ru-RU" sz="2000" dirty="0" smtClean="0"/>
              <a:t>денежные</a:t>
            </a:r>
          </a:p>
          <a:p>
            <a:pPr lvl="4">
              <a:buNone/>
            </a:pPr>
            <a:r>
              <a:rPr lang="ru-RU" sz="2000" dirty="0" smtClean="0"/>
              <a:t>      подарки </a:t>
            </a:r>
          </a:p>
          <a:p>
            <a:pPr lvl="4">
              <a:buNone/>
            </a:pPr>
            <a:r>
              <a:rPr lang="ru-RU" sz="2000" dirty="0" smtClean="0"/>
              <a:t>      к праздникам</a:t>
            </a:r>
          </a:p>
          <a:p>
            <a:pPr lvl="4">
              <a:buNone/>
            </a:pPr>
            <a:r>
              <a:rPr lang="ru-RU" sz="2000" dirty="0" smtClean="0"/>
              <a:t>      (1 сентября, </a:t>
            </a:r>
          </a:p>
          <a:p>
            <a:pPr lvl="4">
              <a:buNone/>
            </a:pPr>
            <a:r>
              <a:rPr lang="ru-RU" sz="2000" dirty="0" smtClean="0"/>
              <a:t>       Новый год);</a:t>
            </a:r>
          </a:p>
          <a:p>
            <a:r>
              <a:rPr lang="ru-RU" sz="2000" dirty="0" smtClean="0"/>
              <a:t>безвозмездное выделение транспорта;</a:t>
            </a:r>
          </a:p>
          <a:p>
            <a:r>
              <a:rPr lang="ru-RU" sz="2000" dirty="0" smtClean="0"/>
              <a:t>безвозмездная помощь специалистов (электриков, сварщиков, грузчиков и т.п.).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87869" y="2643182"/>
            <a:ext cx="4356131" cy="3845720"/>
          </a:xfrm>
        </p:spPr>
        <p:txBody>
          <a:bodyPr>
            <a:normAutofit/>
          </a:bodyPr>
          <a:lstStyle/>
          <a:p>
            <a:pPr lvl="5"/>
            <a:r>
              <a:rPr lang="ru-RU" sz="2000" dirty="0" smtClean="0"/>
              <a:t>встреча с коллективом </a:t>
            </a:r>
            <a:r>
              <a:rPr lang="ru-RU" sz="2000" dirty="0" err="1" smtClean="0"/>
              <a:t>школы-д</a:t>
            </a:r>
            <a:r>
              <a:rPr lang="ru-RU" sz="2000" dirty="0" smtClean="0"/>
              <a:t>/с, родителями, решение текущих проблем;</a:t>
            </a:r>
          </a:p>
          <a:p>
            <a:r>
              <a:rPr lang="ru-RU" sz="2000" dirty="0" smtClean="0"/>
              <a:t>приобретение игрушек для </a:t>
            </a:r>
            <a:r>
              <a:rPr lang="ru-RU" sz="2000" dirty="0" err="1" smtClean="0"/>
              <a:t>д</a:t>
            </a:r>
            <a:r>
              <a:rPr lang="ru-RU" sz="2000" dirty="0" smtClean="0"/>
              <a:t>/с;</a:t>
            </a:r>
          </a:p>
          <a:p>
            <a:r>
              <a:rPr lang="ru-RU" sz="2000" dirty="0" smtClean="0"/>
              <a:t>финансовая помощь (ремонт);</a:t>
            </a:r>
          </a:p>
          <a:p>
            <a:r>
              <a:rPr lang="ru-RU" sz="2000" dirty="0" smtClean="0"/>
              <a:t>безвозмездное выделение транспорта.</a:t>
            </a:r>
            <a:endParaRPr lang="ru-RU" sz="2000" dirty="0"/>
          </a:p>
        </p:txBody>
      </p:sp>
      <p:pic>
        <p:nvPicPr>
          <p:cNvPr id="4099" name="Picture 3" descr="C:\Users\user\Desktop\IMG_20130101_043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428868"/>
            <a:ext cx="2056394" cy="1857388"/>
          </a:xfrm>
          <a:prstGeom prst="rect">
            <a:avLst/>
          </a:prstGeom>
          <a:noFill/>
        </p:spPr>
      </p:pic>
      <p:pic>
        <p:nvPicPr>
          <p:cNvPr id="4100" name="Picture 4" descr="C:\Users\user\Desktop\снимок_00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1928793" cy="20717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Администрация</a:t>
            </a:r>
            <a:br>
              <a:rPr lang="ru-RU" sz="2400" b="1" dirty="0" smtClean="0"/>
            </a:br>
            <a:r>
              <a:rPr lang="ru-RU" sz="2400" b="1" dirty="0" smtClean="0"/>
              <a:t> Павловского муниципального района</a:t>
            </a:r>
            <a:br>
              <a:rPr lang="ru-RU" sz="2400" b="1" dirty="0" smtClean="0"/>
            </a:br>
            <a:r>
              <a:rPr lang="ru-RU" sz="2400" b="1" dirty="0" smtClean="0"/>
              <a:t> МОО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429684" cy="3889054"/>
          </a:xfrm>
        </p:spPr>
        <p:txBody>
          <a:bodyPr>
            <a:normAutofit lnSpcReduction="10000"/>
          </a:bodyPr>
          <a:lstStyle/>
          <a:p>
            <a:pPr lvl="8" algn="r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400" u="sng" dirty="0" smtClean="0"/>
              <a:t>открытие дополнительной группы </a:t>
            </a:r>
            <a:r>
              <a:rPr lang="ru-RU" sz="2400" u="sng" dirty="0" err="1" smtClean="0"/>
              <a:t>д</a:t>
            </a:r>
            <a:r>
              <a:rPr lang="ru-RU" sz="2400" u="sng" dirty="0" smtClean="0"/>
              <a:t>/с</a:t>
            </a:r>
          </a:p>
          <a:p>
            <a:pPr algn="r">
              <a:buNone/>
            </a:pPr>
            <a:r>
              <a:rPr lang="ru-RU" dirty="0" smtClean="0"/>
              <a:t>(материально- техническое</a:t>
            </a:r>
          </a:p>
          <a:p>
            <a:pPr algn="r">
              <a:buNone/>
            </a:pPr>
            <a:r>
              <a:rPr lang="ru-RU" dirty="0" smtClean="0"/>
              <a:t> обеспечение, </a:t>
            </a:r>
          </a:p>
          <a:p>
            <a:pPr algn="r">
              <a:buNone/>
            </a:pPr>
            <a:r>
              <a:rPr lang="ru-RU" dirty="0" smtClean="0"/>
              <a:t>реконструкция здания, </a:t>
            </a:r>
          </a:p>
          <a:p>
            <a:pPr algn="r">
              <a:buNone/>
            </a:pPr>
            <a:r>
              <a:rPr lang="ru-RU" dirty="0" smtClean="0"/>
              <a:t>ремонт);</a:t>
            </a:r>
          </a:p>
          <a:p>
            <a:pPr algn="r">
              <a:buNone/>
            </a:pPr>
            <a:endParaRPr lang="ru-RU" dirty="0" smtClean="0"/>
          </a:p>
          <a:p>
            <a:r>
              <a:rPr lang="ru-RU" sz="2400" u="sng" dirty="0" smtClean="0"/>
              <a:t>выделение автотранспорта</a:t>
            </a:r>
          </a:p>
          <a:p>
            <a:pPr>
              <a:buNone/>
            </a:pPr>
            <a:r>
              <a:rPr lang="ru-RU" sz="2400" dirty="0" smtClean="0"/>
              <a:t>«Школьный автобус» для перевоза детей из ближайших сел в </a:t>
            </a:r>
            <a:r>
              <a:rPr lang="ru-RU" sz="2400" dirty="0" err="1" smtClean="0"/>
              <a:t>д</a:t>
            </a:r>
            <a:r>
              <a:rPr lang="ru-RU" sz="2400" dirty="0" smtClean="0"/>
              <a:t>/с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</p:txBody>
      </p:sp>
      <p:pic>
        <p:nvPicPr>
          <p:cNvPr id="5122" name="Picture 2" descr="C:\Users\user\Desktop\снимок_0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928958" cy="28141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СОЦИАЛЬНОЕ ПАРТНЁРСТВО</a:t>
            </a:r>
            <a:endParaRPr lang="ru-RU" sz="3600" b="1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14744" y="3357562"/>
            <a:ext cx="2071702" cy="1428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</a:t>
            </a:r>
          </a:p>
          <a:p>
            <a:pPr algn="ctr"/>
            <a:r>
              <a:rPr lang="ru-RU" dirty="0" smtClean="0"/>
              <a:t>Каменская НОШ- Д/С.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20" y="3500438"/>
            <a:ext cx="2214578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СЕЛЬСКИЙ</a:t>
            </a:r>
          </a:p>
          <a:p>
            <a:pPr algn="ctr"/>
            <a:r>
              <a:rPr lang="ru-RU" dirty="0" smtClean="0"/>
              <a:t>ДК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071670" y="5000636"/>
            <a:ext cx="2428892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ДЕПУТАТЫ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500694" y="5072074"/>
            <a:ext cx="2428892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ГЛАВА СЕЛЬСКОГО ПОСЕЛЕНИЯ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643702" y="3500438"/>
            <a:ext cx="2357454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АГРОФИРМА ПАВЛОВСКАЯ НИВА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143504" y="1928802"/>
            <a:ext cx="2428892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НОШ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000232" y="1928802"/>
            <a:ext cx="2357454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РОДИТЕЛИ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 rot="5400000">
            <a:off x="3511789" y="4494288"/>
            <a:ext cx="423553" cy="589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9" idx="6"/>
          </p:cNvCxnSpPr>
          <p:nvPr/>
        </p:nvCxnSpPr>
        <p:spPr>
          <a:xfrm rot="10800000" flipV="1">
            <a:off x="2500298" y="4071941"/>
            <a:ext cx="121444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3857620" y="314324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286380" y="314324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6"/>
            <a:endCxn id="12" idx="2"/>
          </p:cNvCxnSpPr>
          <p:nvPr/>
        </p:nvCxnSpPr>
        <p:spPr>
          <a:xfrm>
            <a:off x="5786446" y="4071942"/>
            <a:ext cx="85725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5"/>
          </p:cNvCxnSpPr>
          <p:nvPr/>
        </p:nvCxnSpPr>
        <p:spPr>
          <a:xfrm rot="16200000" flipH="1">
            <a:off x="5530131" y="4530006"/>
            <a:ext cx="566429" cy="660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482442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b="1" dirty="0" smtClean="0">
                <a:solidFill>
                  <a:srgbClr val="D82C7A"/>
                </a:solidFill>
                <a:latin typeface="Monotype Corsiva" pitchFamily="66" charset="0"/>
              </a:rPr>
              <a:t>Заручившись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D82C7A"/>
                </a:solidFill>
                <a:latin typeface="Monotype Corsiva" pitchFamily="66" charset="0"/>
              </a:rPr>
              <a:t>поддержкой Родителей и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D82C7A"/>
                </a:solidFill>
                <a:latin typeface="Monotype Corsiva" pitchFamily="66" charset="0"/>
              </a:rPr>
              <a:t>Социальных партнеров,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D82C7A"/>
                </a:solidFill>
                <a:latin typeface="Monotype Corsiva" pitchFamily="66" charset="0"/>
              </a:rPr>
              <a:t>мы творим           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D82C7A"/>
                </a:solidFill>
                <a:latin typeface="Monotype Corsiva" pitchFamily="66" charset="0"/>
              </a:rPr>
              <a:t>в свое удовольствие и во благо детей</a:t>
            </a:r>
          </a:p>
          <a:p>
            <a:pPr algn="r"/>
            <a:endParaRPr lang="ru-RU" dirty="0">
              <a:solidFill>
                <a:srgbClr val="D82C7A"/>
              </a:solidFill>
            </a:endParaRPr>
          </a:p>
        </p:txBody>
      </p:sp>
      <p:pic>
        <p:nvPicPr>
          <p:cNvPr id="102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788516" cy="28326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Сотрудничество с родителями: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78634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совместные родительские собрания с педагогами ДОУ и учителями;</a:t>
            </a:r>
          </a:p>
          <a:p>
            <a:r>
              <a:rPr lang="ru-RU" sz="2000" dirty="0" smtClean="0"/>
              <a:t>день открытых дверей;</a:t>
            </a:r>
          </a:p>
          <a:p>
            <a:r>
              <a:rPr lang="ru-RU" sz="2000" dirty="0" smtClean="0"/>
              <a:t>творческие мастерские;</a:t>
            </a:r>
          </a:p>
          <a:p>
            <a:r>
              <a:rPr lang="ru-RU" sz="2000" dirty="0" smtClean="0"/>
              <a:t>круглые столы, педагогические гостиные;</a:t>
            </a:r>
          </a:p>
          <a:p>
            <a:r>
              <a:rPr lang="ru-RU" sz="2000" dirty="0" smtClean="0"/>
              <a:t>родительские конференции ;</a:t>
            </a:r>
          </a:p>
          <a:p>
            <a:r>
              <a:rPr lang="ru-RU" sz="2000" dirty="0" smtClean="0"/>
              <a:t>анкетирование, тестирование родителей для изучения самочувствия семьи;</a:t>
            </a:r>
          </a:p>
          <a:p>
            <a:r>
              <a:rPr lang="ru-RU" sz="2000" dirty="0" smtClean="0"/>
              <a:t>визуальные средства общения (выставки, почтовый ящик вопросов и ответов)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Ожидаемые результаты: </a:t>
            </a:r>
          </a:p>
          <a:p>
            <a:pPr>
              <a:buNone/>
            </a:pPr>
            <a:r>
              <a:rPr lang="ru-RU" sz="2000" dirty="0" smtClean="0"/>
              <a:t>    создание комфортной преемственной предметно- развивающей образовательной среды, обеспечивающей высокое качество воспитания, гарантирующее охрану и укрепление физического, психологического и социального здоровья воспитанников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000132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Открытие нового смысла процесса обучения </a:t>
            </a:r>
            <a:endParaRPr lang="ru-RU" sz="3200" dirty="0"/>
          </a:p>
        </p:txBody>
      </p:sp>
      <p:pic>
        <p:nvPicPr>
          <p:cNvPr id="10" name="Picture 11" descr="SDC13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4071942"/>
            <a:ext cx="3786214" cy="2401889"/>
          </a:xfrm>
          <a:prstGeom prst="rect">
            <a:avLst/>
          </a:prstGeom>
        </p:spPr>
      </p:pic>
      <p:pic>
        <p:nvPicPr>
          <p:cNvPr id="11" name="Picture 9" descr="SDC133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1643050"/>
            <a:ext cx="3786214" cy="2328864"/>
          </a:xfrm>
          <a:prstGeom prst="rect">
            <a:avLst/>
          </a:prstGeom>
        </p:spPr>
      </p:pic>
      <p:pic>
        <p:nvPicPr>
          <p:cNvPr id="12" name="Picture 10" descr="SDC133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6314" y="1643050"/>
            <a:ext cx="3700468" cy="2357454"/>
          </a:xfrm>
          <a:prstGeom prst="rect">
            <a:avLst/>
          </a:prstGeom>
        </p:spPr>
      </p:pic>
      <p:pic>
        <p:nvPicPr>
          <p:cNvPr id="13" name="Picture 12" descr="SDC133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86314" y="4071942"/>
            <a:ext cx="3703643" cy="2428892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857256"/>
          </a:xfrm>
        </p:spPr>
        <p:txBody>
          <a:bodyPr/>
          <a:lstStyle/>
          <a:p>
            <a:r>
              <a:rPr lang="ru-RU" sz="3600" dirty="0" smtClean="0"/>
              <a:t>Работа в творческой мастерской,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0" dirty="0" smtClean="0">
                <a:solidFill>
                  <a:schemeClr val="tx1"/>
                </a:solidFill>
              </a:rPr>
              <a:t>помогает детям перенести полученный опыт в другие виды деятельности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000240"/>
            <a:ext cx="7772400" cy="42148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11" descr="SDC13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2000240"/>
            <a:ext cx="2917825" cy="2187575"/>
          </a:xfrm>
          <a:prstGeom prst="rect">
            <a:avLst/>
          </a:prstGeom>
        </p:spPr>
      </p:pic>
      <p:pic>
        <p:nvPicPr>
          <p:cNvPr id="6" name="Picture 9" descr="SDC13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6" y="4286256"/>
            <a:ext cx="2914650" cy="2185988"/>
          </a:xfrm>
          <a:prstGeom prst="rect">
            <a:avLst/>
          </a:prstGeom>
        </p:spPr>
      </p:pic>
      <p:pic>
        <p:nvPicPr>
          <p:cNvPr id="1026" name="Picture 2" descr="D:\школа\DSC01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000240"/>
            <a:ext cx="2571768" cy="2214578"/>
          </a:xfrm>
          <a:prstGeom prst="rect">
            <a:avLst/>
          </a:prstGeom>
          <a:noFill/>
        </p:spPr>
      </p:pic>
      <p:pic>
        <p:nvPicPr>
          <p:cNvPr id="1027" name="Picture 3" descr="D:\школа\bluetooth\130220141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2643206" cy="2224086"/>
          </a:xfrm>
          <a:prstGeom prst="rect">
            <a:avLst/>
          </a:prstGeom>
          <a:noFill/>
        </p:spPr>
      </p:pic>
      <p:pic>
        <p:nvPicPr>
          <p:cNvPr id="1028" name="Picture 4" descr="D:\школа\bluetooth\Фото01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000240"/>
            <a:ext cx="2674974" cy="2095504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 flipV="1">
            <a:off x="530352" y="4214375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928694"/>
          </a:xfrm>
        </p:spPr>
        <p:txBody>
          <a:bodyPr/>
          <a:lstStyle/>
          <a:p>
            <a:r>
              <a:rPr lang="ru-RU" sz="2800" dirty="0" smtClean="0"/>
              <a:t>Совместные праздники </a:t>
            </a:r>
            <a:r>
              <a:rPr lang="ru-RU" sz="2000" dirty="0" smtClean="0"/>
              <a:t>(п.Каменск и с. </a:t>
            </a:r>
            <a:r>
              <a:rPr lang="ru-RU" sz="2000" dirty="0" err="1" smtClean="0"/>
              <a:t>Гаврильск</a:t>
            </a:r>
            <a:r>
              <a:rPr lang="ru-RU" sz="20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Искусство проведения «</a:t>
            </a:r>
            <a:r>
              <a:rPr lang="ru-RU" sz="2000" smtClean="0"/>
              <a:t>Широкой Масленици»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8786874" cy="51435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фото и картинки\Новая папка\масленица\Новая папка\DSC01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786082" cy="2286016"/>
          </a:xfrm>
          <a:prstGeom prst="rect">
            <a:avLst/>
          </a:prstGeom>
          <a:noFill/>
        </p:spPr>
      </p:pic>
      <p:pic>
        <p:nvPicPr>
          <p:cNvPr id="2053" name="Picture 5" descr="D:\фото и картинки\Новая папка\масленица\Новая папка\DSC01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143380"/>
            <a:ext cx="2786082" cy="2314580"/>
          </a:xfrm>
          <a:prstGeom prst="rect">
            <a:avLst/>
          </a:prstGeom>
          <a:noFill/>
        </p:spPr>
      </p:pic>
      <p:pic>
        <p:nvPicPr>
          <p:cNvPr id="2055" name="Picture 7" descr="D:\фото и картинки\Новая папка\масленица\DSC01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2571768" cy="2285992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643050"/>
            <a:ext cx="271467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D:\фото и картинки\Новая папка\масленица\DSC01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643050"/>
            <a:ext cx="2786082" cy="2357454"/>
          </a:xfrm>
          <a:prstGeom prst="rect">
            <a:avLst/>
          </a:prstGeom>
          <a:noFill/>
        </p:spPr>
      </p:pic>
      <p:pic>
        <p:nvPicPr>
          <p:cNvPr id="2059" name="Picture 11" descr="D:\фото и картинки\Новая папка\масленица\DSC018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214818"/>
            <a:ext cx="2798186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72400" cy="1000132"/>
          </a:xfrm>
        </p:spPr>
        <p:txBody>
          <a:bodyPr/>
          <a:lstStyle/>
          <a:p>
            <a:r>
              <a:rPr lang="ru-RU" dirty="0" smtClean="0"/>
              <a:t>Папа и 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500306"/>
            <a:ext cx="7772400" cy="150971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D82C7A"/>
                </a:solidFill>
              </a:rPr>
              <a:t>УРА!!!</a:t>
            </a:r>
            <a:endParaRPr lang="ru-RU" sz="3200" i="1" dirty="0">
              <a:solidFill>
                <a:srgbClr val="D82C7A"/>
              </a:solidFill>
            </a:endParaRPr>
          </a:p>
        </p:txBody>
      </p:sp>
      <p:pic>
        <p:nvPicPr>
          <p:cNvPr id="1026" name="Picture 2" descr="D:\фото и картинки\23 февраля\SDC1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2571768" cy="2500330"/>
          </a:xfrm>
          <a:prstGeom prst="rect">
            <a:avLst/>
          </a:prstGeom>
          <a:noFill/>
        </p:spPr>
      </p:pic>
      <p:pic>
        <p:nvPicPr>
          <p:cNvPr id="1027" name="Picture 3" descr="D:\фото и картинки\23 февраля\SDC1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857628"/>
            <a:ext cx="3000364" cy="2357454"/>
          </a:xfrm>
          <a:prstGeom prst="rect">
            <a:avLst/>
          </a:prstGeom>
          <a:noFill/>
        </p:spPr>
      </p:pic>
      <p:pic>
        <p:nvPicPr>
          <p:cNvPr id="1028" name="Picture 4" descr="D:\фото и картинки\23 февраля\SDC1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643050"/>
            <a:ext cx="2643206" cy="2071702"/>
          </a:xfrm>
          <a:prstGeom prst="rect">
            <a:avLst/>
          </a:prstGeom>
          <a:noFill/>
        </p:spPr>
      </p:pic>
      <p:pic>
        <p:nvPicPr>
          <p:cNvPr id="1029" name="Picture 5" descr="D:\фото и картинки\23 февраля\SDC10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714644" cy="2857520"/>
          </a:xfrm>
          <a:prstGeom prst="rect">
            <a:avLst/>
          </a:prstGeom>
          <a:noFill/>
        </p:spPr>
      </p:pic>
      <p:pic>
        <p:nvPicPr>
          <p:cNvPr id="1030" name="Picture 6" descr="D:\фото и картинки\23 февраля\SDC1092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62" y="1000108"/>
            <a:ext cx="3357618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843</TotalTime>
  <Words>434</Words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МКОУ Каменская НОШ- д/с</vt:lpstr>
      <vt:lpstr>       Актуальность обусловлена : </vt:lpstr>
      <vt:lpstr>СОЦИАЛЬНОЕ ПАРТНЁРСТВО</vt:lpstr>
      <vt:lpstr>Слайд 4</vt:lpstr>
      <vt:lpstr>Сотрудничество с родителями:</vt:lpstr>
      <vt:lpstr> Открытие нового смысла процесса обучения </vt:lpstr>
      <vt:lpstr>Работа в творческой мастерской,  помогает детям перенести полученный опыт в другие виды деятельности</vt:lpstr>
      <vt:lpstr>Совместные праздники (п.Каменск и с. Гаврильск) Искусство проведения «Широкой Масленици»</vt:lpstr>
      <vt:lpstr>Папа и я </vt:lpstr>
      <vt:lpstr>Дружно встречаем 2014 год</vt:lpstr>
      <vt:lpstr>Слайд 11</vt:lpstr>
      <vt:lpstr>Конкурс «Сударушка»</vt:lpstr>
      <vt:lpstr>День защиты детей</vt:lpstr>
      <vt:lpstr>8 марта </vt:lpstr>
      <vt:lpstr>Наше творчество</vt:lpstr>
      <vt:lpstr>Преемственность ДОУ и НОШ</vt:lpstr>
      <vt:lpstr>В гостях у школьников (экскурсии)</vt:lpstr>
      <vt:lpstr>Совместные праздники</vt:lpstr>
      <vt:lpstr>Игровая программа                              Спортивный досуг  «Будем в армии служить» </vt:lpstr>
      <vt:lpstr>СПОНСОРЫ</vt:lpstr>
      <vt:lpstr>    Администрация  Павловского муниципального района  МОО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Каменская НОШ- д/с</dc:title>
  <dc:creator>user</dc:creator>
  <cp:lastModifiedBy>user</cp:lastModifiedBy>
  <cp:revision>77</cp:revision>
  <dcterms:created xsi:type="dcterms:W3CDTF">2014-04-03T09:28:41Z</dcterms:created>
  <dcterms:modified xsi:type="dcterms:W3CDTF">2015-05-04T12:49:38Z</dcterms:modified>
</cp:coreProperties>
</file>