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58" r:id="rId9"/>
    <p:sldId id="266" r:id="rId10"/>
    <p:sldId id="281" r:id="rId11"/>
    <p:sldId id="279" r:id="rId12"/>
    <p:sldId id="271" r:id="rId13"/>
    <p:sldId id="270" r:id="rId14"/>
    <p:sldId id="273" r:id="rId15"/>
    <p:sldId id="274" r:id="rId16"/>
    <p:sldId id="275" r:id="rId17"/>
    <p:sldId id="276" r:id="rId18"/>
    <p:sldId id="277" r:id="rId19"/>
    <p:sldId id="278" r:id="rId20"/>
    <p:sldId id="285" r:id="rId21"/>
    <p:sldId id="284" r:id="rId22"/>
    <p:sldId id="283" r:id="rId23"/>
    <p:sldId id="282" r:id="rId24"/>
    <p:sldId id="269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13620-D28B-4004-9A61-E8695C3C2C1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CA335F-51B5-4295-BD60-D114E7FE1996}">
      <dgm:prSet phldrT="[Текст]" custT="1"/>
      <dgm:spPr/>
      <dgm:t>
        <a:bodyPr/>
        <a:lstStyle/>
        <a:p>
          <a:pPr algn="just"/>
          <a:r>
            <a:rPr lang="ru-RU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Подготовительный этап </a:t>
          </a:r>
          <a:r>
            <a:rPr lang="ru-RU" sz="3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dirty="0" smtClean="0">
              <a:latin typeface="+mn-lt"/>
              <a:cs typeface="Arial" panose="020B0604020202020204" pitchFamily="34" charset="0"/>
            </a:rPr>
            <a:t>П</a:t>
          </a:r>
          <a:r>
            <a:rPr lang="ru-RU" sz="1800" dirty="0" smtClean="0"/>
            <a:t>остановка целей, определение актуальности и значимости проекта; подбор методической литературы , наглядно-дидактического материала, художественной литературы; организация развивающей среды в группе.</a:t>
          </a:r>
          <a:endParaRPr lang="ru-RU" sz="1800" dirty="0"/>
        </a:p>
      </dgm:t>
    </dgm:pt>
    <dgm:pt modelId="{A20396D2-DE36-44BA-82CE-908CA1BFB9CB}" type="parTrans" cxnId="{D9D5ED27-B5D9-49CC-B78E-4F0963F77B9E}">
      <dgm:prSet/>
      <dgm:spPr/>
      <dgm:t>
        <a:bodyPr/>
        <a:lstStyle/>
        <a:p>
          <a:endParaRPr lang="ru-RU"/>
        </a:p>
      </dgm:t>
    </dgm:pt>
    <dgm:pt modelId="{75391A1E-C0C8-4EB2-8B4A-AF033DA5FF44}" type="sibTrans" cxnId="{D9D5ED27-B5D9-49CC-B78E-4F0963F77B9E}">
      <dgm:prSet/>
      <dgm:spPr/>
      <dgm:t>
        <a:bodyPr/>
        <a:lstStyle/>
        <a:p>
          <a:endParaRPr lang="ru-RU"/>
        </a:p>
      </dgm:t>
    </dgm:pt>
    <dgm:pt modelId="{5019B429-DCFC-47D3-AE14-FB8B8798B413}">
      <dgm:prSet phldrT="[Текст]" custT="1"/>
      <dgm:spPr/>
      <dgm:t>
        <a:bodyPr/>
        <a:lstStyle/>
        <a:p>
          <a:r>
            <a:rPr lang="ru-RU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Основной этап </a:t>
          </a:r>
        </a:p>
        <a:p>
          <a:r>
            <a:rPr lang="ru-RU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Ознакомление детей с художественной литературой; проведение бесед; рассматривание картин; прослушивание и обсуждение музыкальных </a:t>
          </a:r>
          <a:r>
            <a:rPr lang="ru-RU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произведений; </a:t>
          </a:r>
          <a:r>
            <a:rPr lang="ru-RU" sz="18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консультации для родителей; продуктивная деятельность; совместные мероприятия всех участников проекта.</a:t>
          </a:r>
          <a:endParaRPr lang="ru-RU" sz="18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gm:t>
    </dgm:pt>
    <dgm:pt modelId="{8273D69B-532C-4B17-A210-14E38F680C01}" type="parTrans" cxnId="{F9078825-A048-4D11-B724-70F4ACF1D1FB}">
      <dgm:prSet/>
      <dgm:spPr/>
      <dgm:t>
        <a:bodyPr/>
        <a:lstStyle/>
        <a:p>
          <a:endParaRPr lang="ru-RU"/>
        </a:p>
      </dgm:t>
    </dgm:pt>
    <dgm:pt modelId="{66296D82-1C36-48FB-A108-6ADF680297E4}" type="sibTrans" cxnId="{F9078825-A048-4D11-B724-70F4ACF1D1FB}">
      <dgm:prSet/>
      <dgm:spPr/>
      <dgm:t>
        <a:bodyPr/>
        <a:lstStyle/>
        <a:p>
          <a:endParaRPr lang="ru-RU"/>
        </a:p>
      </dgm:t>
    </dgm:pt>
    <dgm:pt modelId="{ED17EE2A-0B4E-4C7F-9536-B049A9F970CF}">
      <dgm:prSet phldrT="[Текст]" custT="1"/>
      <dgm:spPr/>
      <dgm:t>
        <a:bodyPr/>
        <a:lstStyle/>
        <a:p>
          <a:r>
            <a:rPr lang="ru-RU" sz="3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Заключительный</a:t>
          </a:r>
          <a:r>
            <a:rPr lang="ru-RU" sz="3600" baseline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</a:p>
        <a:p>
          <a:r>
            <a:rPr lang="ru-RU" sz="2000" baseline="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Анализ результатов проекта.</a:t>
          </a:r>
          <a:endParaRPr lang="ru-RU" sz="20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gm:t>
    </dgm:pt>
    <dgm:pt modelId="{1883C4B4-C7CC-4628-B072-A1192A58D81D}" type="parTrans" cxnId="{83306DA4-9D86-4DB1-8167-CE6712727325}">
      <dgm:prSet/>
      <dgm:spPr/>
      <dgm:t>
        <a:bodyPr/>
        <a:lstStyle/>
        <a:p>
          <a:endParaRPr lang="ru-RU"/>
        </a:p>
      </dgm:t>
    </dgm:pt>
    <dgm:pt modelId="{4455AACF-95CC-46C7-990B-C2B2ACA92982}" type="sibTrans" cxnId="{83306DA4-9D86-4DB1-8167-CE6712727325}">
      <dgm:prSet/>
      <dgm:spPr/>
      <dgm:t>
        <a:bodyPr/>
        <a:lstStyle/>
        <a:p>
          <a:endParaRPr lang="ru-RU"/>
        </a:p>
      </dgm:t>
    </dgm:pt>
    <dgm:pt modelId="{40AAECB6-E9C1-4EDB-8035-FAD84B131BB0}" type="pres">
      <dgm:prSet presAssocID="{38F13620-D28B-4004-9A61-E8695C3C2C1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415316-D0FD-456F-BC67-C44DD0EDFA56}" type="pres">
      <dgm:prSet presAssocID="{38F13620-D28B-4004-9A61-E8695C3C2C12}" presName="dummyMaxCanvas" presStyleCnt="0">
        <dgm:presLayoutVars/>
      </dgm:prSet>
      <dgm:spPr/>
    </dgm:pt>
    <dgm:pt modelId="{B6CB1B9D-83D8-44A0-A1BD-E211607552FC}" type="pres">
      <dgm:prSet presAssocID="{38F13620-D28B-4004-9A61-E8695C3C2C12}" presName="ThreeNodes_1" presStyleLbl="node1" presStyleIdx="0" presStyleCnt="3" custLinFactNeighborX="-24558" custLinFactNeighborY="-99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91C1E-A55A-40C1-9195-10B3E51E2D62}" type="pres">
      <dgm:prSet presAssocID="{38F13620-D28B-4004-9A61-E8695C3C2C12}" presName="ThreeNodes_2" presStyleLbl="node1" presStyleIdx="1" presStyleCnt="3" custScaleY="118998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72860D-8CD5-4D28-83CE-F1B8E6A99095}" type="pres">
      <dgm:prSet presAssocID="{38F13620-D28B-4004-9A61-E8695C3C2C12}" presName="ThreeNodes_3" presStyleLbl="node1" presStyleIdx="2" presStyleCnt="3" custScaleY="81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AD994-E0F9-44AF-89DD-6C3026CC5256}" type="pres">
      <dgm:prSet presAssocID="{38F13620-D28B-4004-9A61-E8695C3C2C12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7DB0BE-52FA-49F0-A35C-13DF8DA91858}" type="pres">
      <dgm:prSet presAssocID="{38F13620-D28B-4004-9A61-E8695C3C2C12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CE442-FBE6-4DCF-ACFE-A7440E8EC06A}" type="pres">
      <dgm:prSet presAssocID="{38F13620-D28B-4004-9A61-E8695C3C2C12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7B22D-E90E-477A-8F30-D998CEF8E564}" type="pres">
      <dgm:prSet presAssocID="{38F13620-D28B-4004-9A61-E8695C3C2C12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1D2770-A727-446A-81B6-075541CD2639}" type="pres">
      <dgm:prSet presAssocID="{38F13620-D28B-4004-9A61-E8695C3C2C12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46173B-20A7-4E2E-80CF-AE006A8FCE0F}" type="presOf" srcId="{38F13620-D28B-4004-9A61-E8695C3C2C12}" destId="{40AAECB6-E9C1-4EDB-8035-FAD84B131BB0}" srcOrd="0" destOrd="0" presId="urn:microsoft.com/office/officeart/2005/8/layout/vProcess5"/>
    <dgm:cxn modelId="{0A0E02A3-0DB0-4FB9-AE24-59727909D68C}" type="presOf" srcId="{5019B429-DCFC-47D3-AE14-FB8B8798B413}" destId="{AAD7B22D-E90E-477A-8F30-D998CEF8E564}" srcOrd="1" destOrd="0" presId="urn:microsoft.com/office/officeart/2005/8/layout/vProcess5"/>
    <dgm:cxn modelId="{825E342C-680D-44C7-96C9-91E6B26A7103}" type="presOf" srcId="{ED17EE2A-0B4E-4C7F-9536-B049A9F970CF}" destId="{8772860D-8CD5-4D28-83CE-F1B8E6A99095}" srcOrd="0" destOrd="0" presId="urn:microsoft.com/office/officeart/2005/8/layout/vProcess5"/>
    <dgm:cxn modelId="{5076E0EE-3926-4009-A154-167F6EA5E7D7}" type="presOf" srcId="{75391A1E-C0C8-4EB2-8B4A-AF033DA5FF44}" destId="{F64AD994-E0F9-44AF-89DD-6C3026CC5256}" srcOrd="0" destOrd="0" presId="urn:microsoft.com/office/officeart/2005/8/layout/vProcess5"/>
    <dgm:cxn modelId="{E65E3041-E8B7-40C9-9BD8-11CE11628BA4}" type="presOf" srcId="{ED17EE2A-0B4E-4C7F-9536-B049A9F970CF}" destId="{401D2770-A727-446A-81B6-075541CD2639}" srcOrd="1" destOrd="0" presId="urn:microsoft.com/office/officeart/2005/8/layout/vProcess5"/>
    <dgm:cxn modelId="{D9D5ED27-B5D9-49CC-B78E-4F0963F77B9E}" srcId="{38F13620-D28B-4004-9A61-E8695C3C2C12}" destId="{0DCA335F-51B5-4295-BD60-D114E7FE1996}" srcOrd="0" destOrd="0" parTransId="{A20396D2-DE36-44BA-82CE-908CA1BFB9CB}" sibTransId="{75391A1E-C0C8-4EB2-8B4A-AF033DA5FF44}"/>
    <dgm:cxn modelId="{6EFCCC7D-73BE-4404-AFAA-C3043603B5F1}" type="presOf" srcId="{0DCA335F-51B5-4295-BD60-D114E7FE1996}" destId="{7C9CE442-FBE6-4DCF-ACFE-A7440E8EC06A}" srcOrd="1" destOrd="0" presId="urn:microsoft.com/office/officeart/2005/8/layout/vProcess5"/>
    <dgm:cxn modelId="{25140FE3-9D17-4CC9-A377-9D463DF74251}" type="presOf" srcId="{5019B429-DCFC-47D3-AE14-FB8B8798B413}" destId="{4D391C1E-A55A-40C1-9195-10B3E51E2D62}" srcOrd="0" destOrd="0" presId="urn:microsoft.com/office/officeart/2005/8/layout/vProcess5"/>
    <dgm:cxn modelId="{8FC915C8-2DEA-42D8-8CE4-B968D3ECE364}" type="presOf" srcId="{66296D82-1C36-48FB-A108-6ADF680297E4}" destId="{927DB0BE-52FA-49F0-A35C-13DF8DA91858}" srcOrd="0" destOrd="0" presId="urn:microsoft.com/office/officeart/2005/8/layout/vProcess5"/>
    <dgm:cxn modelId="{7A824DD8-1AC8-4038-BE5C-EC23533BC76B}" type="presOf" srcId="{0DCA335F-51B5-4295-BD60-D114E7FE1996}" destId="{B6CB1B9D-83D8-44A0-A1BD-E211607552FC}" srcOrd="0" destOrd="0" presId="urn:microsoft.com/office/officeart/2005/8/layout/vProcess5"/>
    <dgm:cxn modelId="{83306DA4-9D86-4DB1-8167-CE6712727325}" srcId="{38F13620-D28B-4004-9A61-E8695C3C2C12}" destId="{ED17EE2A-0B4E-4C7F-9536-B049A9F970CF}" srcOrd="2" destOrd="0" parTransId="{1883C4B4-C7CC-4628-B072-A1192A58D81D}" sibTransId="{4455AACF-95CC-46C7-990B-C2B2ACA92982}"/>
    <dgm:cxn modelId="{F9078825-A048-4D11-B724-70F4ACF1D1FB}" srcId="{38F13620-D28B-4004-9A61-E8695C3C2C12}" destId="{5019B429-DCFC-47D3-AE14-FB8B8798B413}" srcOrd="1" destOrd="0" parTransId="{8273D69B-532C-4B17-A210-14E38F680C01}" sibTransId="{66296D82-1C36-48FB-A108-6ADF680297E4}"/>
    <dgm:cxn modelId="{2C01428E-27D0-4C5A-BFF0-C5312B18BDE1}" type="presParOf" srcId="{40AAECB6-E9C1-4EDB-8035-FAD84B131BB0}" destId="{92415316-D0FD-456F-BC67-C44DD0EDFA56}" srcOrd="0" destOrd="0" presId="urn:microsoft.com/office/officeart/2005/8/layout/vProcess5"/>
    <dgm:cxn modelId="{CD5F72CF-4B93-4EED-B213-4A192139021A}" type="presParOf" srcId="{40AAECB6-E9C1-4EDB-8035-FAD84B131BB0}" destId="{B6CB1B9D-83D8-44A0-A1BD-E211607552FC}" srcOrd="1" destOrd="0" presId="urn:microsoft.com/office/officeart/2005/8/layout/vProcess5"/>
    <dgm:cxn modelId="{6C9D8404-CC30-4DB0-8604-782B15F8989F}" type="presParOf" srcId="{40AAECB6-E9C1-4EDB-8035-FAD84B131BB0}" destId="{4D391C1E-A55A-40C1-9195-10B3E51E2D62}" srcOrd="2" destOrd="0" presId="urn:microsoft.com/office/officeart/2005/8/layout/vProcess5"/>
    <dgm:cxn modelId="{4468257C-BABB-4FEC-9844-42618D52B893}" type="presParOf" srcId="{40AAECB6-E9C1-4EDB-8035-FAD84B131BB0}" destId="{8772860D-8CD5-4D28-83CE-F1B8E6A99095}" srcOrd="3" destOrd="0" presId="urn:microsoft.com/office/officeart/2005/8/layout/vProcess5"/>
    <dgm:cxn modelId="{B74AF3FD-96F6-4025-8FEF-AFA2C368683A}" type="presParOf" srcId="{40AAECB6-E9C1-4EDB-8035-FAD84B131BB0}" destId="{F64AD994-E0F9-44AF-89DD-6C3026CC5256}" srcOrd="4" destOrd="0" presId="urn:microsoft.com/office/officeart/2005/8/layout/vProcess5"/>
    <dgm:cxn modelId="{41E5F4B0-3CD2-416F-B431-480AFECCDB97}" type="presParOf" srcId="{40AAECB6-E9C1-4EDB-8035-FAD84B131BB0}" destId="{927DB0BE-52FA-49F0-A35C-13DF8DA91858}" srcOrd="5" destOrd="0" presId="urn:microsoft.com/office/officeart/2005/8/layout/vProcess5"/>
    <dgm:cxn modelId="{571F0C5B-F0F3-473C-A8DC-0CDC6E6FF275}" type="presParOf" srcId="{40AAECB6-E9C1-4EDB-8035-FAD84B131BB0}" destId="{7C9CE442-FBE6-4DCF-ACFE-A7440E8EC06A}" srcOrd="6" destOrd="0" presId="urn:microsoft.com/office/officeart/2005/8/layout/vProcess5"/>
    <dgm:cxn modelId="{F8E05E63-06E3-4391-B180-917322513FDD}" type="presParOf" srcId="{40AAECB6-E9C1-4EDB-8035-FAD84B131BB0}" destId="{AAD7B22D-E90E-477A-8F30-D998CEF8E564}" srcOrd="7" destOrd="0" presId="urn:microsoft.com/office/officeart/2005/8/layout/vProcess5"/>
    <dgm:cxn modelId="{12C8FF57-0CB2-4AEE-8598-697D87373ABF}" type="presParOf" srcId="{40AAECB6-E9C1-4EDB-8035-FAD84B131BB0}" destId="{401D2770-A727-446A-81B6-075541CD263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B1B9D-83D8-44A0-A1BD-E211607552FC}">
      <dsp:nvSpPr>
        <dsp:cNvPr id="0" name=""/>
        <dsp:cNvSpPr/>
      </dsp:nvSpPr>
      <dsp:spPr>
        <a:xfrm>
          <a:off x="0" y="0"/>
          <a:ext cx="7681021" cy="2057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Подготовительный этап </a:t>
          </a:r>
          <a:r>
            <a:rPr lang="ru-RU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kern="1200" dirty="0" smtClean="0">
              <a:latin typeface="+mn-lt"/>
              <a:cs typeface="Arial" panose="020B0604020202020204" pitchFamily="34" charset="0"/>
            </a:rPr>
            <a:t>П</a:t>
          </a:r>
          <a:r>
            <a:rPr lang="ru-RU" sz="1800" kern="1200" dirty="0" smtClean="0"/>
            <a:t>остановка целей, определение актуальности и значимости проекта; подбор методической литературы , наглядно-дидактического материала, художественной литературы; организация развивающей среды в группе.</a:t>
          </a:r>
          <a:endParaRPr lang="ru-RU" sz="1800" kern="1200" dirty="0"/>
        </a:p>
      </dsp:txBody>
      <dsp:txXfrm>
        <a:off x="60259" y="60259"/>
        <a:ext cx="5460926" cy="1936882"/>
      </dsp:txXfrm>
    </dsp:sp>
    <dsp:sp modelId="{4D391C1E-A55A-40C1-9195-10B3E51E2D62}">
      <dsp:nvSpPr>
        <dsp:cNvPr id="0" name=""/>
        <dsp:cNvSpPr/>
      </dsp:nvSpPr>
      <dsp:spPr>
        <a:xfrm>
          <a:off x="677737" y="2204867"/>
          <a:ext cx="7681021" cy="2448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Основной этап 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Ознакомление детей с художественной литературой; проведение бесед; рассматривание картин; прослушивание и обсуждение музыкальных </a:t>
          </a:r>
          <a:r>
            <a:rPr lang="ru-RU" sz="1800" kern="12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произведений; </a:t>
          </a:r>
          <a:r>
            <a:rPr lang="ru-RU" sz="1800" kern="120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консультации для родителей; продуктивная деятельность; совместные мероприятия всех участников проекта.</a:t>
          </a:r>
          <a:endParaRPr lang="ru-RU" sz="1800" kern="12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sp:txBody>
      <dsp:txXfrm>
        <a:off x="749444" y="2276574"/>
        <a:ext cx="5522560" cy="2304850"/>
      </dsp:txXfrm>
    </dsp:sp>
    <dsp:sp modelId="{8772860D-8CD5-4D28-83CE-F1B8E6A99095}">
      <dsp:nvSpPr>
        <dsp:cNvPr id="0" name=""/>
        <dsp:cNvSpPr/>
      </dsp:nvSpPr>
      <dsp:spPr>
        <a:xfrm>
          <a:off x="1355474" y="4989243"/>
          <a:ext cx="7681021" cy="16801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Заключительный</a:t>
          </a:r>
          <a:r>
            <a:rPr lang="ru-RU" sz="3600" kern="1200" baseline="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этап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baseline="0" dirty="0" smtClean="0">
              <a:solidFill>
                <a:schemeClr val="bg1"/>
              </a:solidFill>
              <a:latin typeface="+mn-lt"/>
              <a:cs typeface="Arial" panose="020B0604020202020204" pitchFamily="34" charset="0"/>
            </a:rPr>
            <a:t>Анализ результатов проекта.</a:t>
          </a:r>
          <a:endParaRPr lang="ru-RU" sz="2000" kern="1200" dirty="0">
            <a:solidFill>
              <a:schemeClr val="bg1"/>
            </a:solidFill>
            <a:latin typeface="+mn-lt"/>
            <a:cs typeface="Arial" panose="020B0604020202020204" pitchFamily="34" charset="0"/>
          </a:endParaRPr>
        </a:p>
      </dsp:txBody>
      <dsp:txXfrm>
        <a:off x="1404683" y="5038452"/>
        <a:ext cx="5567556" cy="1581695"/>
      </dsp:txXfrm>
    </dsp:sp>
    <dsp:sp modelId="{F64AD994-E0F9-44AF-89DD-6C3026CC5256}">
      <dsp:nvSpPr>
        <dsp:cNvPr id="0" name=""/>
        <dsp:cNvSpPr/>
      </dsp:nvSpPr>
      <dsp:spPr>
        <a:xfrm>
          <a:off x="6343711" y="1560195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644606" y="1560195"/>
        <a:ext cx="735520" cy="1006326"/>
      </dsp:txXfrm>
    </dsp:sp>
    <dsp:sp modelId="{927DB0BE-52FA-49F0-A35C-13DF8DA91858}">
      <dsp:nvSpPr>
        <dsp:cNvPr id="0" name=""/>
        <dsp:cNvSpPr/>
      </dsp:nvSpPr>
      <dsp:spPr>
        <a:xfrm>
          <a:off x="7021448" y="3946779"/>
          <a:ext cx="1337310" cy="13373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322343" y="3946779"/>
        <a:ext cx="735520" cy="1006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2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601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46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82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8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00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9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96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00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89C88-9403-48A1-B71A-DD017BA2BB1D}" type="datetimeFigureOut">
              <a:rPr lang="ru-RU" smtClean="0"/>
              <a:t>21.05.2015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7009B-F3B5-4B42-827B-919484C4F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21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340768"/>
            <a:ext cx="691276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                    Проект </a:t>
            </a:r>
          </a:p>
          <a:p>
            <a:r>
              <a:rPr lang="ru-RU" sz="4000" dirty="0" smtClean="0"/>
              <a:t>«МАМИНЫ ПОМОЩНИКИ»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Подготовила: </a:t>
            </a:r>
          </a:p>
          <a:p>
            <a:r>
              <a:rPr lang="ru-RU" sz="2800" dirty="0" smtClean="0"/>
              <a:t>воспитатель МБДОУ детский сад «Березка»</a:t>
            </a:r>
          </a:p>
          <a:p>
            <a:r>
              <a:rPr lang="ru-RU" sz="2800" dirty="0" smtClean="0"/>
              <a:t> </a:t>
            </a:r>
            <a:r>
              <a:rPr lang="ru-RU" sz="2800" dirty="0" err="1" smtClean="0"/>
              <a:t>Тепайкина</a:t>
            </a:r>
            <a:r>
              <a:rPr lang="ru-RU" sz="2800" dirty="0" smtClean="0"/>
              <a:t> Любовь Николаевна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7944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5501" y="404664"/>
            <a:ext cx="68130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Бытовой уголок в группе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>
          <a:xfrm>
            <a:off x="251519" y="1227734"/>
            <a:ext cx="4320491" cy="310088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 b="6218"/>
          <a:stretch/>
        </p:blipFill>
        <p:spPr>
          <a:xfrm>
            <a:off x="4572008" y="1253284"/>
            <a:ext cx="4249979" cy="30753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03" y="4077072"/>
            <a:ext cx="4097797" cy="307334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546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9106" y="404664"/>
            <a:ext cx="66255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Книжка стихов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«Мамины помощники»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26444"/>
          <a:stretch/>
        </p:blipFill>
        <p:spPr>
          <a:xfrm>
            <a:off x="789709" y="2190348"/>
            <a:ext cx="3740727" cy="463664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r="17470"/>
          <a:stretch/>
        </p:blipFill>
        <p:spPr>
          <a:xfrm>
            <a:off x="4860032" y="2190347"/>
            <a:ext cx="3819770" cy="463664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5401" y="764704"/>
            <a:ext cx="60932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Чтение произведений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56" y="1844824"/>
            <a:ext cx="6050188" cy="453764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791" y="548680"/>
            <a:ext cx="86424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Круглый стол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«Зачем нужно помогать маме»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16242"/>
          <a:stretch/>
        </p:blipFill>
        <p:spPr>
          <a:xfrm>
            <a:off x="5056191" y="2071575"/>
            <a:ext cx="4078000" cy="406229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4"/>
          <a:stretch/>
        </p:blipFill>
        <p:spPr>
          <a:xfrm>
            <a:off x="107504" y="2492897"/>
            <a:ext cx="5338326" cy="32196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159" y="188640"/>
            <a:ext cx="865371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Рассматривание и обсуждение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картины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«Дети – помощники»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0"/>
          <a:stretch/>
        </p:blipFill>
        <p:spPr>
          <a:xfrm>
            <a:off x="452379" y="2487658"/>
            <a:ext cx="3560675" cy="42415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14606"/>
          <a:stretch/>
        </p:blipFill>
        <p:spPr>
          <a:xfrm>
            <a:off x="4572016" y="2487659"/>
            <a:ext cx="4030960" cy="42415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09032" y="692696"/>
            <a:ext cx="65700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Рисуем на тему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«Как я маме помогаю»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04547"/>
            <a:ext cx="4372712" cy="327953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3828" y="2823566"/>
            <a:ext cx="4321996" cy="324149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r="10512"/>
          <a:stretch/>
        </p:blipFill>
        <p:spPr>
          <a:xfrm>
            <a:off x="2431337" y="2601224"/>
            <a:ext cx="4156888" cy="424164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81449" y="332656"/>
            <a:ext cx="799206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Консультация для родителей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«Как приучить ребенка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 уборке и порядку»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1035" y="620688"/>
            <a:ext cx="80819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Дидактическая ролевая игра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«Мамины помощники»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9741" y="2726069"/>
            <a:ext cx="4624544" cy="34684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r="17752"/>
          <a:stretch/>
        </p:blipFill>
        <p:spPr>
          <a:xfrm>
            <a:off x="5204615" y="2628175"/>
            <a:ext cx="3837708" cy="41719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3" t="5804" r="27926" b="8392"/>
          <a:stretch/>
        </p:blipFill>
        <p:spPr>
          <a:xfrm>
            <a:off x="0" y="2578276"/>
            <a:ext cx="3600400" cy="422563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7004" y="332656"/>
            <a:ext cx="66255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Аудио-школа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«Мамины помощники»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11477"/>
          <a:stretch/>
        </p:blipFill>
        <p:spPr>
          <a:xfrm>
            <a:off x="5148064" y="2420888"/>
            <a:ext cx="3865596" cy="42423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" y="1884448"/>
            <a:ext cx="5402117" cy="405158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39739" y="548680"/>
            <a:ext cx="66255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Игра-занятие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«Мамины помощники»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r="8262"/>
          <a:stretch/>
        </p:blipFill>
        <p:spPr>
          <a:xfrm>
            <a:off x="1713759" y="2204864"/>
            <a:ext cx="5677491" cy="446704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272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5" y="0"/>
            <a:ext cx="91764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196752"/>
            <a:ext cx="72008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Дошкольный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возраст – лучшее время для приучения малыша к порядку. И сделать это необходимо не только, чтобы облегчить работу по дому маме. Этот навык играет важную роль в развитии ребенка, воспитывает в нем ответственность. Приучать малыша к порядку нужно грамотно и постепенно. </a:t>
            </a:r>
          </a:p>
        </p:txBody>
      </p:sp>
    </p:spTree>
    <p:extLst>
      <p:ext uri="{BB962C8B-B14F-4D97-AF65-F5344CB8AC3E}">
        <p14:creationId xmlns:p14="http://schemas.microsoft.com/office/powerpoint/2010/main" val="19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497" y="548680"/>
            <a:ext cx="84096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Фото-галерея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«Я – мамин(а) помощник(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ца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/>
          <a:stretch/>
        </p:blipFill>
        <p:spPr>
          <a:xfrm rot="5400000">
            <a:off x="2164673" y="2435562"/>
            <a:ext cx="4715788" cy="404013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137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8041" y="692696"/>
            <a:ext cx="83469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Танец-инсценировка «Стирка»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4"/>
          <a:stretch/>
        </p:blipFill>
        <p:spPr>
          <a:xfrm>
            <a:off x="1259632" y="1772816"/>
            <a:ext cx="6482236" cy="433395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137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454" y="491188"/>
            <a:ext cx="7734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Развлечение-соревнование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«Мы работы не боимся»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3547796" cy="266084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05" y="1935236"/>
            <a:ext cx="3547795" cy="26608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85" y="4102968"/>
            <a:ext cx="3523257" cy="264244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137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52221" y="548680"/>
            <a:ext cx="5278240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идактическая игра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«Наведи порядок»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6" y="2132856"/>
            <a:ext cx="5978180" cy="448363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4137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2050" name="Picture 2" descr="http://wallpapers1.hellowallpaper.com/art_bulletin-board--02_19-1920x14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7"/>
            <a:ext cx="9144000" cy="686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4764" y="260648"/>
            <a:ext cx="66255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Семейное кафе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«Мамины помощники»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t="6081" r="5092"/>
          <a:stretch/>
        </p:blipFill>
        <p:spPr>
          <a:xfrm rot="5400000">
            <a:off x="2610918" y="2365746"/>
            <a:ext cx="4323155" cy="356934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89193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wallpapers1.hellowallpaper.com/art_bulletin-board--02_19-1920x14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2" y="0"/>
            <a:ext cx="9144000" cy="686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600" y="1556792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453600" y="2276872"/>
            <a:ext cx="8280920" cy="3744416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                   </a:t>
            </a:r>
          </a:p>
          <a:p>
            <a:pPr lvl="0" algn="just"/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роект «Мамины помощники» </a:t>
            </a:r>
            <a:r>
              <a:rPr 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открыл </a:t>
            </a: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формирования собственного жизненного опыта </a:t>
            </a:r>
            <a:r>
              <a:rPr 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по </a:t>
            </a: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взаимодействию с окружающим </a:t>
            </a:r>
            <a:r>
              <a:rPr 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миром; поспособствовал </a:t>
            </a: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актуализации знаний, умений и </a:t>
            </a:r>
            <a:r>
              <a:rPr 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детей, </a:t>
            </a: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практическому применению </a:t>
            </a:r>
            <a:r>
              <a:rPr lang="ru-RU" sz="2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жизни. </a:t>
            </a:r>
            <a:endParaRPr lang="ru-RU" sz="2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26297" y="818128"/>
            <a:ext cx="2166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Вывод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87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6719" y="2060848"/>
            <a:ext cx="6840760" cy="220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 indent="630555">
              <a:lnSpc>
                <a:spcPct val="115000"/>
              </a:lnSpc>
              <a:spcAft>
                <a:spcPts val="1000"/>
              </a:spcAft>
            </a:pP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Цель проекта: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179705" indent="630555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/>
                <a:cs typeface="Times New Roman"/>
              </a:rPr>
              <a:t>Привлечь детей к выполнению    трудовых поручений.</a:t>
            </a:r>
            <a:endParaRPr lang="ru-RU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379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052736"/>
            <a:ext cx="77048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проекта:</a:t>
            </a:r>
          </a:p>
          <a:p>
            <a:r>
              <a:rPr lang="ru-RU" sz="2400" dirty="0">
                <a:solidFill>
                  <a:srgbClr val="C00000"/>
                </a:solidFill>
              </a:rPr>
              <a:t>1.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Познакомить детей с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предметами,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необходимыми для трудовой деятельности.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2.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Вызывать желание детей участвовать в выполнении трудовых поручений.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3.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Знакомить с обязанностями членов семьи в домашнем хозяйстве.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4.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Формировать определенные бытовые навыки. </a:t>
            </a:r>
          </a:p>
          <a:p>
            <a:r>
              <a:rPr lang="ru-RU" sz="2400" dirty="0">
                <a:solidFill>
                  <a:srgbClr val="C00000"/>
                </a:solidFill>
              </a:rPr>
              <a:t>5.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Формировать навыки сотрудничества, самостоятельности, инициативности, взаимопомощи.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6.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Развивать эмоциональную и нравственную сферу ребёнка. </a:t>
            </a:r>
          </a:p>
          <a:p>
            <a:r>
              <a:rPr lang="ru-RU" sz="2400" dirty="0">
                <a:solidFill>
                  <a:srgbClr val="C00000"/>
                </a:solidFill>
              </a:rPr>
              <a:t>7.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Воспитывать любовь и уважение к матери. </a:t>
            </a: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6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620688"/>
            <a:ext cx="777686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800" i="1" dirty="0">
                <a:solidFill>
                  <a:srgbClr val="002060"/>
                </a:solidFill>
              </a:rPr>
              <a:t>По доминирующей в проекте деятельности:</a:t>
            </a:r>
            <a:r>
              <a:rPr lang="ru-RU" sz="2800" dirty="0"/>
              <a:t> 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нравственно-информационный.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По </a:t>
            </a:r>
            <a:r>
              <a:rPr lang="ru-RU" sz="2800" i="1" dirty="0">
                <a:solidFill>
                  <a:srgbClr val="002060"/>
                </a:solidFill>
              </a:rPr>
              <a:t>содержанию</a:t>
            </a:r>
            <a:r>
              <a:rPr lang="ru-RU" sz="2800" i="1" dirty="0" smtClean="0">
                <a:solidFill>
                  <a:srgbClr val="002060"/>
                </a:solidFill>
              </a:rPr>
              <a:t>: 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обучающий.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По </a:t>
            </a:r>
            <a:r>
              <a:rPr lang="ru-RU" sz="2800" i="1" dirty="0">
                <a:solidFill>
                  <a:srgbClr val="002060"/>
                </a:solidFill>
              </a:rPr>
              <a:t>числу участников проекта: 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групповой. 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По </a:t>
            </a:r>
            <a:r>
              <a:rPr lang="ru-RU" sz="2800" i="1" dirty="0">
                <a:solidFill>
                  <a:srgbClr val="002060"/>
                </a:solidFill>
              </a:rPr>
              <a:t>времени проведения: 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долгосрочный</a:t>
            </a:r>
            <a:r>
              <a:rPr lang="ru-RU" sz="2800" dirty="0"/>
              <a:t> </a:t>
            </a:r>
            <a:endParaRPr lang="ru-RU" sz="2800" dirty="0" smtClean="0"/>
          </a:p>
          <a:p>
            <a:pPr algn="just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 сентября 2014г. по май 2015г.).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По </a:t>
            </a:r>
            <a:r>
              <a:rPr lang="ru-RU" sz="2800" i="1" dirty="0">
                <a:solidFill>
                  <a:srgbClr val="002060"/>
                </a:solidFill>
              </a:rPr>
              <a:t>характеру контактов: 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ребенок и семья, в рамках ДОУ.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</a:rPr>
              <a:t>По </a:t>
            </a:r>
            <a:r>
              <a:rPr lang="ru-RU" sz="2800" i="1" dirty="0">
                <a:solidFill>
                  <a:srgbClr val="002060"/>
                </a:solidFill>
              </a:rPr>
              <a:t>характеру участия ребенка в проекте: </a:t>
            </a:r>
            <a:r>
              <a:rPr lang="ru-RU" sz="28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участник от зарождения идеи до получения результата.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02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0"/>
            <a:ext cx="9183356" cy="688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2132856"/>
            <a:ext cx="7632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проектной 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группы:</a:t>
            </a:r>
          </a:p>
          <a:p>
            <a:endParaRPr lang="ru-RU" sz="2800" dirty="0" smtClean="0"/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Воспитатель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(руководитель проекта), </a:t>
            </a: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музыкальный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руководитель, </a:t>
            </a: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дети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 родители средней группы.</a:t>
            </a:r>
          </a:p>
          <a:p>
            <a:pPr marL="285750" indent="-285750" algn="ctr">
              <a:buFont typeface="Wingdings" panose="05000000000000000000" pitchFamily="2" charset="2"/>
              <a:buChar char="q"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9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028343"/>
            <a:ext cx="78488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Значение проекта для всех его участников:</a:t>
            </a:r>
          </a:p>
          <a:p>
            <a:pPr algn="just"/>
            <a:r>
              <a:rPr lang="ru-RU" sz="2400" b="1" i="1" u="sng" dirty="0">
                <a:solidFill>
                  <a:srgbClr val="002060"/>
                </a:solidFill>
              </a:rPr>
              <a:t>Дети: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получают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и закрепляют правила помощи маме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just"/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400" b="1" i="1" u="sng" dirty="0" smtClean="0">
                <a:solidFill>
                  <a:srgbClr val="002060"/>
                </a:solidFill>
              </a:rPr>
              <a:t>Педагоги</a:t>
            </a:r>
            <a:r>
              <a:rPr lang="ru-RU" sz="2400" b="1" i="1" u="sng" dirty="0">
                <a:solidFill>
                  <a:srgbClr val="002060"/>
                </a:solidFill>
              </a:rPr>
              <a:t>: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продолжают осваивать метод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проектирования –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организации насыщенной детской деятельности, который дает возможность расширять образовательное пространство,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эффективно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развивать творческое и познавательное мышление дошкольников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just"/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2400" b="1" i="1" u="sng" dirty="0" smtClean="0">
                <a:solidFill>
                  <a:schemeClr val="accent5">
                    <a:lumMod val="50000"/>
                  </a:schemeClr>
                </a:solidFill>
              </a:rPr>
              <a:t>Родители</a:t>
            </a:r>
            <a:r>
              <a:rPr lang="ru-RU" sz="2400" b="1" i="1" u="sng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расширяют возможности сотрудничества со своими детьми, подготавливают материал для обучения своих детей.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42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89767171"/>
              </p:ext>
            </p:extLst>
          </p:nvPr>
        </p:nvGraphicFramePr>
        <p:xfrm>
          <a:off x="107504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267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8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268760"/>
            <a:ext cx="748883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обеспечение проекта:</a:t>
            </a:r>
          </a:p>
          <a:p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        Игровой материал,</a:t>
            </a:r>
          </a:p>
          <a:p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	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материалы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для проведения беседы,</a:t>
            </a:r>
          </a:p>
          <a:p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	художественные произведения,</a:t>
            </a:r>
          </a:p>
          <a:p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	музыкальные произведения,</a:t>
            </a:r>
          </a:p>
          <a:p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4.	конспекты и сценарии мероприятий,</a:t>
            </a:r>
          </a:p>
          <a:p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игры,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6.	рекомендации родителям.</a:t>
            </a:r>
          </a:p>
        </p:txBody>
      </p:sp>
    </p:spTree>
    <p:extLst>
      <p:ext uri="{BB962C8B-B14F-4D97-AF65-F5344CB8AC3E}">
        <p14:creationId xmlns:p14="http://schemas.microsoft.com/office/powerpoint/2010/main" val="295561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430</Words>
  <Application>Microsoft Office PowerPoint</Application>
  <PresentationFormat>Экран (4:3)</PresentationFormat>
  <Paragraphs>89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МАМИНЫ ПОМОЩНИКИ</dc:title>
  <dc:creator>1</dc:creator>
  <cp:lastModifiedBy>1</cp:lastModifiedBy>
  <cp:revision>35</cp:revision>
  <dcterms:created xsi:type="dcterms:W3CDTF">2015-04-24T19:47:12Z</dcterms:created>
  <dcterms:modified xsi:type="dcterms:W3CDTF">2015-05-21T05:33:38Z</dcterms:modified>
</cp:coreProperties>
</file>