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7" r:id="rId13"/>
    <p:sldId id="271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E545D7-BAB2-41B2-A11F-9B1F170FA15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BA6972-D24F-4A73-B324-E608CD2F8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571612"/>
            <a:ext cx="6847678" cy="26432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Методическая разработка раздела образовательной программы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Образовательная область «Познание»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chemeClr val="accent5"/>
                </a:solidFill>
              </a:rPr>
              <a:t>Тема</a:t>
            </a:r>
            <a:r>
              <a:rPr lang="ru-RU" sz="1600" dirty="0" smtClean="0">
                <a:solidFill>
                  <a:schemeClr val="accent5"/>
                </a:solidFill>
              </a:rPr>
              <a:t>: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Обучение детей элементарным математическим представлениям на основе занимательного материала у детей младшего дошкольного возраста»</a:t>
            </a:r>
            <a:b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6286512" y="4572008"/>
            <a:ext cx="257175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 b="1" dirty="0" smtClean="0">
                <a:cs typeface="Times New Roman" pitchFamily="18" charset="0"/>
              </a:rPr>
              <a:t>Воспитатель</a:t>
            </a:r>
            <a:r>
              <a:rPr lang="ru-RU" sz="1600" b="1" dirty="0">
                <a:cs typeface="Times New Roman" pitchFamily="18" charset="0"/>
              </a:rPr>
              <a:t>:</a:t>
            </a:r>
            <a:r>
              <a:rPr lang="ru-RU" sz="1600" dirty="0">
                <a:cs typeface="Times New Roman" pitchFamily="18" charset="0"/>
              </a:rPr>
              <a:t> </a:t>
            </a:r>
            <a:endParaRPr lang="ru-RU" sz="1600" dirty="0" smtClean="0"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 dirty="0" smtClean="0">
                <a:cs typeface="Times New Roman" pitchFamily="18" charset="0"/>
              </a:rPr>
              <a:t>Кормилицына О.Г.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28662" y="428604"/>
            <a:ext cx="7526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hangingPunct="1"/>
            <a:r>
              <a:rPr lang="ru-RU" sz="1600" b="1" dirty="0">
                <a:cs typeface="Times New Roman" pitchFamily="18" charset="0"/>
              </a:rPr>
              <a:t>детский сад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№</a:t>
            </a:r>
            <a:r>
              <a:rPr lang="en-US" sz="1600" b="1" dirty="0">
                <a:cs typeface="Times New Roman" pitchFamily="18" charset="0"/>
              </a:rPr>
              <a:t> 10 </a:t>
            </a:r>
            <a:r>
              <a:rPr lang="ru-RU" sz="1600" b="1" dirty="0">
                <a:cs typeface="Times New Roman" pitchFamily="18" charset="0"/>
              </a:rPr>
              <a:t>«</a:t>
            </a:r>
            <a:r>
              <a:rPr lang="ru-RU" sz="1600" b="1" dirty="0" smtClean="0">
                <a:cs typeface="Times New Roman" pitchFamily="18" charset="0"/>
              </a:rPr>
              <a:t>Белочка»комбинированного вида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2869" y="5868632"/>
            <a:ext cx="257175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742950" indent="-285750" algn="ctr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1143000" indent="-228600" algn="ctr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600200" indent="-228600" algn="ctr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2057400" indent="-228600" algn="ctr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800" b="1" dirty="0" smtClean="0">
                <a:cs typeface="Times New Roman" pitchFamily="18" charset="0"/>
              </a:rPr>
              <a:t>Кулебаки 2013 г.</a:t>
            </a:r>
            <a:endParaRPr lang="ru-RU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043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5677">
        <p:circle/>
      </p:transition>
    </mc:Choice>
    <mc:Fallback>
      <p:transition spd="slow" advTm="567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36207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Дидактические игры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8208912" cy="53285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«Учимся различать количество предметов» 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Расскажи про наши игрушки»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Цветные автомобили»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Курочка и цыплята»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зайки день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рождения» 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«Учимся различать предметы по форме»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Катится, не катится»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Строим дом»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Прокати шарик в ворота»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 мешочке? » и другие.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«Учимся различать величину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«Мишка и Мишутка»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«Прятки с картинками»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«Кто найдёт такой же»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Грузовик привёз кубики» и другие. </a:t>
            </a:r>
          </a:p>
        </p:txBody>
      </p:sp>
      <p:pic>
        <p:nvPicPr>
          <p:cNvPr id="4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357562"/>
            <a:ext cx="2928958" cy="253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39262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524">
        <p14:reveal/>
      </p:transition>
    </mc:Choice>
    <mc:Fallback>
      <p:transition spd="slow" advTm="65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4289"/>
            <a:ext cx="7772400" cy="642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Толстый – тонкий                        Сложи фигуру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857628"/>
            <a:ext cx="3331812" cy="2214578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различать 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предметы </a:t>
            </a:r>
            <a:r>
              <a:rPr lang="ru-RU" sz="9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величине, закреплять основные цвета, развивать мелкую моторику рук.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214422"/>
            <a:ext cx="3810026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214422"/>
            <a:ext cx="400052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43576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Развитие зрительного внимания, развитие мелкой моторики рук.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390792"/>
      </p:ext>
    </p:extLst>
  </p:cSld>
  <p:clrMapOvr>
    <a:masterClrMapping/>
  </p:clrMapOvr>
  <p:transition spd="slow" advTm="7056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Геометрическая мозаика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214686"/>
            <a:ext cx="3929090" cy="321471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Закреплять умение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ориентироваться в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соотношении 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плоских геометрических фигур,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внимание, память,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логическое мышление,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мелкую моторику рук.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071546"/>
            <a:ext cx="4071965" cy="3053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7232"/>
            <a:ext cx="4191029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Закрепление цвета и формы,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закрепление умения ориентироваться на плоскости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528395"/>
      </p:ext>
    </p:extLst>
  </p:cSld>
  <p:clrMapOvr>
    <a:masterClrMapping/>
  </p:clrMapOvr>
  <p:transition spd="slow" advTm="575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Занимательный математический материал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071678"/>
            <a:ext cx="432196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44"/>
            <a:ext cx="4392489" cy="3295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96158976"/>
      </p:ext>
    </p:extLst>
  </p:cSld>
  <p:clrMapOvr>
    <a:masterClrMapping/>
  </p:clrMapOvr>
  <p:transition spd="slow" advTm="6155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36207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ВЫВОД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8208912" cy="45959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Занимательный математический материал является хорошим средством воспитания у детей уже в дошкольном возрасте интереса к математике, к логике, доказательности рассуждений, желания проявлять умственное напряжение, сосредотачивать внимание  на проблеме.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336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6159">
        <p14:warp dir="in"/>
      </p:transition>
    </mc:Choice>
    <mc:Fallback>
      <p:transition spd="slow" advTm="61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36207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Список литературы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Лебеденко Е.Н. Формирование представлений о времени у дошкольников: Система занятий и игр для детей среднего и старшего дошкольного возраста / Е.Н. Лебеденко. - СПб.:  Детство-Пресс, 2003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Носова, Е.А. Логика и математика для дошкольников / Е.А. Носова, Р.Л. Непомнящая. - СПб.: Детство-Пресс, 1996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Михайлова. 3.А. Математика - это интересно. Игровые ситуации для детей дошкольного возраста. Диагностика освоенности математических представлений: метод.  пособие для педагогов ДОУ / 3.А. Михайлова, И.Н.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Чеплашкина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СПб. :  Детство-Пресс, 2002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Первые шаги в математику. Средняя группа: метод, пособие / сост. Л.В. Буланова, М.В.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Корепанова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А.М. Яценко, Л.С. Яценко; Волгоград. гос. ин-т повышения квалификации раб. образования. - Волгоград, 2004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Смоленцева. А.А. Математика в проблемных ситуациях для маленьких детей / А.А. Смоленцева, О. В. Сурова. - СПб. :  Детство - Пресс, 2004.</a:t>
            </a:r>
          </a:p>
          <a:p>
            <a:r>
              <a:rPr lang="ru-RU" dirty="0"/>
              <a:t>  </a:t>
            </a:r>
          </a:p>
        </p:txBody>
      </p:sp>
    </p:spTree>
    <p:extLst>
      <p:ext uri="{BB962C8B-B14F-4D97-AF65-F5344CB8AC3E}">
        <p14:creationId xmlns="" xmlns:p14="http://schemas.microsoft.com/office/powerpoint/2010/main" val="1397839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6176">
        <p14:warp dir="in"/>
      </p:transition>
    </mc:Choice>
    <mc:Fallback>
      <p:transition spd="slow" advTm="61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6816250" cy="271464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Тиражирование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Данная  разработка предложена для использования в работе воспитателей своего детского сада и воспитателей других детских садов.</a:t>
            </a:r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3" name="Picture 5" descr="http://davidkovo.mskzapad.ru/images/cms/data/podgotovka_k_shko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643314"/>
            <a:ext cx="4143404" cy="293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5738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1947">
        <p14:flythrough/>
      </p:transition>
    </mc:Choice>
    <mc:Fallback>
      <p:transition spd="slow" advTm="119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80236"/>
            <a:ext cx="7757057" cy="540060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1.Актульность.</a:t>
            </a:r>
          </a:p>
          <a:p>
            <a:pPr algn="l"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Цель и задачи.</a:t>
            </a:r>
          </a:p>
          <a:p>
            <a:pPr algn="l"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Говорят ученые.</a:t>
            </a:r>
          </a:p>
          <a:p>
            <a:pPr algn="l"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Принцип интеграции.</a:t>
            </a:r>
          </a:p>
          <a:p>
            <a:pPr algn="l"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Классификация занимательного материала.</a:t>
            </a:r>
          </a:p>
          <a:p>
            <a:pPr algn="l"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Формы и методы</a:t>
            </a:r>
          </a:p>
          <a:p>
            <a:pPr algn="l"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Используемые технологии.</a:t>
            </a:r>
          </a:p>
          <a:p>
            <a:pPr algn="l"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Дидактические игры на формирование</a:t>
            </a:r>
          </a:p>
          <a:p>
            <a:pPr algn="l">
              <a:lnSpc>
                <a:spcPct val="160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элементарных математических представлений</a:t>
            </a:r>
          </a:p>
          <a:p>
            <a:pPr algn="l"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Вывод.</a:t>
            </a:r>
          </a:p>
          <a:p>
            <a:pPr algn="l"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85728"/>
            <a:ext cx="540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Содержание: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202514"/>
      </p:ext>
    </p:extLst>
  </p:cSld>
  <p:clrMapOvr>
    <a:masterClrMapping/>
  </p:clrMapOvr>
  <p:transition spd="slow" advTm="6331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4752528" cy="1124744"/>
          </a:xfrm>
        </p:spPr>
        <p:txBody>
          <a:bodyPr>
            <a:no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496944" cy="504056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данной темы вижу в том, что формирование начальных математических знаний у детей дошкольного возраста должно осуществляться так, чтобы обучение давало не только непосредственный практический результат, но и широкий развивающий эффект. В настоящее время методы обучения дошкольников реализуют далеко не все возможности заложенные в математике. Разрешить это противоречие возможно путём внедрения новых более эффективных методов и разнообразных форм обучения математике. Одной из таких форм является обучение детей с помощью занимательного материала (дидактических  игр и упражнений с математическим содержанием). </a:t>
            </a:r>
          </a:p>
        </p:txBody>
      </p:sp>
    </p:spTree>
    <p:extLst>
      <p:ext uri="{BB962C8B-B14F-4D97-AF65-F5344CB8AC3E}">
        <p14:creationId xmlns="" xmlns:p14="http://schemas.microsoft.com/office/powerpoint/2010/main" val="845219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5988">
        <p14:flythrough/>
      </p:transition>
    </mc:Choice>
    <mc:Fallback>
      <p:transition spd="slow" advTm="59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36207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и задачи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496944" cy="453650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«Познание» направлено на достижение целей развития у детей познавательных интересов,  интеллектуального развития детей через решение следующих задач: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сенсорное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развитие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продуктивной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(конструктивной) деятельности;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элементарных математических представлений;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целостной картины мира, расширение кругозора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9771175"/>
      </p:ext>
    </p:extLst>
  </p:cSld>
  <p:clrMapOvr>
    <a:masterClrMapping/>
  </p:clrMapOvr>
  <p:transition spd="slow" advTm="6967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Говорят ученые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7938" y="1071546"/>
            <a:ext cx="8206062" cy="37147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Китайская пословица гласит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Расскажи – и я забуду,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Покажи – и я запомню,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 попробовать и я  смогу</a:t>
            </a:r>
          </a:p>
          <a:p>
            <a:pPr algn="l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этой области занимались такие учёные, как М. Монтессори, А. А. Столяр, Е. И. Тихеева, Ф. Фребель, Е. И. Щербакова. Они внесли много нового в разработку методов обучения детей. По их мнению, дети должны учиться в процессе игры. </a:t>
            </a:r>
          </a:p>
        </p:txBody>
      </p:sp>
      <p:pic>
        <p:nvPicPr>
          <p:cNvPr id="14338" name="Picture 2" descr="Анекдоты о учен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8219">
            <a:off x="6051687" y="4408621"/>
            <a:ext cx="2100798" cy="210079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120342666"/>
      </p:ext>
    </p:extLst>
  </p:cSld>
  <p:clrMapOvr>
    <a:masterClrMapping/>
  </p:clrMapOvr>
  <p:transition spd="slow" advTm="6773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36207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ПРИНЦИП ИНТЕГРАЦИИ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8280920" cy="4000528"/>
          </a:xfrm>
        </p:spPr>
        <p:txBody>
          <a:bodyPr>
            <a:normAutofit fontScale="92500"/>
          </a:bodyPr>
          <a:lstStyle/>
          <a:p>
            <a:pPr indent="457200" algn="just">
              <a:spcBef>
                <a:spcPts val="15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принципу интеграции познавательное развитие детей осуществляется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организации всех видов детской деятельности в других областях. </a:t>
            </a:r>
          </a:p>
          <a:p>
            <a:pPr indent="457200" algn="just">
              <a:spcBef>
                <a:spcPts val="15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 « Безопасность»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(знание цифр, ориентировка в пространстве)</a:t>
            </a:r>
          </a:p>
          <a:p>
            <a:pPr indent="457200" algn="just">
              <a:spcBef>
                <a:spcPts val="150"/>
              </a:spcBef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области: «Социализация»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(упражнение в умении устанавливать сходство и различие между предметами, развитие памяти и мышления)</a:t>
            </a:r>
          </a:p>
          <a:p>
            <a:pPr indent="457200" algn="just">
              <a:spcBef>
                <a:spcPts val="150"/>
              </a:spcBef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области: «Чтение художественной литературы»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(считалки, стихи – шутки, загадки, задачи в стихотворной форме, математические сказки)</a:t>
            </a:r>
          </a:p>
          <a:p>
            <a:pPr indent="457200" algn="just">
              <a:spcBef>
                <a:spcPts val="150"/>
              </a:spcBef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области: «Коммуникация»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(формирование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видов речи)</a:t>
            </a:r>
          </a:p>
          <a:p>
            <a:pPr indent="457200" algn="just">
              <a:spcBef>
                <a:spcPts val="150"/>
              </a:spcBef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области: «Художественное творчество»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(Учить обследовать предмет, выделяя основные признаки: цвет, форму, величину)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7" descr="http://1asch1262.ucoz.ru/185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817408"/>
            <a:ext cx="2357454" cy="204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792487"/>
      </p:ext>
    </p:extLst>
  </p:cSld>
  <p:clrMapOvr>
    <a:masterClrMapping/>
  </p:clrMapOvr>
  <p:transition spd="slow" advTm="7273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4896" cy="1524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Формы и методы представления занимательного материала: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8496944" cy="465584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60000"/>
              </a:lnSpc>
              <a:spcBef>
                <a:spcPts val="15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НООД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(непосредственно организованная образовательная деятельность);</a:t>
            </a:r>
          </a:p>
          <a:p>
            <a:pPr marL="342900" lvl="0" indent="-342900" algn="just">
              <a:lnSpc>
                <a:spcPct val="160000"/>
              </a:lnSpc>
              <a:spcBef>
                <a:spcPts val="15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игра воспитателя с ребенком;</a:t>
            </a:r>
          </a:p>
          <a:p>
            <a:pPr marL="342900" lvl="0" indent="-342900" algn="just">
              <a:lnSpc>
                <a:spcPct val="160000"/>
              </a:lnSpc>
              <a:spcBef>
                <a:spcPts val="15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детей;</a:t>
            </a:r>
          </a:p>
          <a:p>
            <a:pPr marL="342900" lvl="0" indent="-342900" algn="just">
              <a:lnSpc>
                <a:spcPct val="160000"/>
              </a:lnSpc>
              <a:spcBef>
                <a:spcPts val="15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Математические праздники и развлечения;</a:t>
            </a:r>
          </a:p>
          <a:p>
            <a:pPr marL="342900" lvl="0" indent="-342900" algn="just">
              <a:lnSpc>
                <a:spcPct val="160000"/>
              </a:lnSpc>
              <a:spcBef>
                <a:spcPts val="15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Отгадывание загадок, занимательных вопросов, шуточных задачек, головоломок.</a:t>
            </a:r>
          </a:p>
          <a:p>
            <a:pPr indent="457200" algn="just">
              <a:lnSpc>
                <a:spcPct val="160000"/>
              </a:lnSpc>
              <a:spcBef>
                <a:spcPts val="15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953591"/>
      </p:ext>
    </p:extLst>
  </p:cSld>
  <p:clrMapOvr>
    <a:masterClrMapping/>
  </p:clrMapOvr>
  <p:transition spd="slow" advTm="6829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Классификация занимательного материала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91880" y="2708920"/>
            <a:ext cx="1872208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332185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Занимательный материал</a:t>
            </a:r>
          </a:p>
        </p:txBody>
      </p:sp>
      <p:sp>
        <p:nvSpPr>
          <p:cNvPr id="6" name="Стрелка вверх 5"/>
          <p:cNvSpPr/>
          <p:nvPr/>
        </p:nvSpPr>
        <p:spPr>
          <a:xfrm rot="4102962">
            <a:off x="5253660" y="2822420"/>
            <a:ext cx="864096" cy="73772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0800000">
            <a:off x="4012474" y="4437110"/>
            <a:ext cx="864096" cy="62369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7635143">
            <a:off x="2700581" y="2839968"/>
            <a:ext cx="864096" cy="75166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24896" y="1917703"/>
            <a:ext cx="1669164" cy="16553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35896" y="5060808"/>
            <a:ext cx="1728192" cy="16805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83401" y="1917703"/>
            <a:ext cx="1740559" cy="161523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90414" y="2436715"/>
            <a:ext cx="153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</a:t>
            </a:r>
            <a:r>
              <a:rPr lang="ru-RU" b="1" dirty="0" smtClean="0"/>
              <a:t>азвлечения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65815" y="23122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Математические игры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4" y="5561383"/>
            <a:ext cx="15841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Дидактические игры и упражнения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89443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6829">
        <p14:flash/>
      </p:transition>
    </mc:Choice>
    <mc:Fallback>
      <p:transition spd="slow" advTm="68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352928" cy="93610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  <a:cs typeface="Arial" pitchFamily="34" charset="0"/>
              </a:rPr>
              <a:t>Используемые технологии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7988424" cy="4608512"/>
          </a:xfrm>
        </p:spPr>
        <p:txBody>
          <a:bodyPr>
            <a:normAutofit fontScale="62500" lnSpcReduction="20000"/>
          </a:bodyPr>
          <a:lstStyle/>
          <a:p>
            <a:pPr indent="457200" algn="just">
              <a:lnSpc>
                <a:spcPct val="160000"/>
              </a:lnSpc>
              <a:spcBef>
                <a:spcPts val="150"/>
              </a:spcBef>
            </a:pP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Свою работу строю с учётом государственных федеральных требований и опираюсь на следующие технологии:</a:t>
            </a:r>
          </a:p>
          <a:p>
            <a:pPr indent="457200" algn="just">
              <a:lnSpc>
                <a:spcPct val="160000"/>
              </a:lnSpc>
              <a:spcBef>
                <a:spcPts val="150"/>
              </a:spcBef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А. Васильева «Программа воспитания и обучения в детском саду» Москва Мозаика-Синтез 2005г. </a:t>
            </a:r>
          </a:p>
          <a:p>
            <a:pPr indent="457200" algn="just">
              <a:lnSpc>
                <a:spcPct val="160000"/>
              </a:lnSpc>
              <a:spcBef>
                <a:spcPts val="150"/>
              </a:spcBef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Ю. Козина «Игры для дошкольников по математике» Москва 2008г. </a:t>
            </a:r>
          </a:p>
          <a:p>
            <a:pPr indent="457200" algn="just">
              <a:lnSpc>
                <a:spcPct val="160000"/>
              </a:lnSpc>
              <a:spcBef>
                <a:spcPts val="150"/>
              </a:spcBef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П. Новикова «Развивающие игры и занятия» Москва Мозаика- Синтез 2008г. </a:t>
            </a:r>
          </a:p>
          <a:p>
            <a:pPr indent="457200" algn="just">
              <a:lnSpc>
                <a:spcPct val="160000"/>
              </a:lnSpc>
              <a:spcBef>
                <a:spcPts val="150"/>
              </a:spcBef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А. </a:t>
            </a:r>
            <a:r>
              <a:rPr lang="ru-RU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«Игры по развитию логического мышления» Москва-Синтез 2010г. </a:t>
            </a:r>
          </a:p>
          <a:p>
            <a:pPr indent="457200" algn="just">
              <a:lnSpc>
                <a:spcPct val="160000"/>
              </a:lnSpc>
              <a:spcBef>
                <a:spcPts val="150"/>
              </a:spcBef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В. А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Кутецкий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«Психология математических способностей дошкольников» Москва-</a:t>
            </a:r>
            <a:r>
              <a:rPr lang="ru-RU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Кноус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2005г.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794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7343">
        <p:circle/>
      </p:transition>
    </mc:Choice>
    <mc:Fallback>
      <p:transition spd="slow" advTm="734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275</TotalTime>
  <Words>786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                Методическая разработка раздела образовательной программы  Образовательная область «Познание»  Тема: «Обучение детей элементарным математическим представлениям на основе занимательного материала у детей младшего дошкольного возраста» </vt:lpstr>
      <vt:lpstr>Слайд 2</vt:lpstr>
      <vt:lpstr>Актуальность</vt:lpstr>
      <vt:lpstr>Цель и задачи</vt:lpstr>
      <vt:lpstr>Говорят ученые</vt:lpstr>
      <vt:lpstr>ПРИНЦИП ИНТЕГРАЦИИ</vt:lpstr>
      <vt:lpstr>Формы и методы представления занимательного материала:  </vt:lpstr>
      <vt:lpstr>Классификация занимательного материала</vt:lpstr>
      <vt:lpstr>Используемые технологии</vt:lpstr>
      <vt:lpstr>Дидактические игры</vt:lpstr>
      <vt:lpstr>Толстый – тонкий                        Сложи фигуру</vt:lpstr>
      <vt:lpstr>Геометрическая мозаика</vt:lpstr>
      <vt:lpstr>Занимательный математический материал</vt:lpstr>
      <vt:lpstr>ВЫВОД</vt:lpstr>
      <vt:lpstr>Список литературы</vt:lpstr>
      <vt:lpstr>Тиражирование  Данная  разработка предложена для использования в работе воспитателей своего детского сада и воспитателей других детских садов.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«Обучение детей элементарным математическим представлениям на основе занимательного материала у детей младшего дошкольного возраста» </dc:title>
  <dc:creator>User</dc:creator>
  <cp:lastModifiedBy>Admin</cp:lastModifiedBy>
  <cp:revision>30</cp:revision>
  <dcterms:created xsi:type="dcterms:W3CDTF">2013-11-24T10:19:22Z</dcterms:created>
  <dcterms:modified xsi:type="dcterms:W3CDTF">2013-11-25T11:54:07Z</dcterms:modified>
</cp:coreProperties>
</file>