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2" r:id="rId4"/>
    <p:sldId id="281" r:id="rId5"/>
    <p:sldId id="283" r:id="rId6"/>
    <p:sldId id="266" r:id="rId7"/>
    <p:sldId id="267" r:id="rId8"/>
    <p:sldId id="268" r:id="rId9"/>
    <p:sldId id="287" r:id="rId10"/>
    <p:sldId id="288" r:id="rId11"/>
    <p:sldId id="296" r:id="rId12"/>
    <p:sldId id="297" r:id="rId13"/>
    <p:sldId id="299" r:id="rId14"/>
    <p:sldId id="304" r:id="rId15"/>
    <p:sldId id="305" r:id="rId16"/>
    <p:sldId id="301" r:id="rId17"/>
    <p:sldId id="306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7324B5-C69E-4156-9C17-3CE9469FF99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BC8586-365D-4B3F-B575-E9FCD9DA4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audio" Target="../media/media1.mp3"/><Relationship Id="rId16" Type="http://schemas.openxmlformats.org/officeDocument/2006/relationships/image" Target="../media/image56.jpeg"/><Relationship Id="rId1" Type="http://schemas.microsoft.com/office/2007/relationships/media" Target="../media/media1.mp3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91200" y="1215899"/>
            <a:ext cx="5514091" cy="201567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загадочные РЕБУСЫ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4797152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  1 кв. категории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Михайлова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Марина Васильевна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5172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Правила составления ребусов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Под рисунком написан ряд цифр. Это означает, что слово состоит из букв, которые находятся под этими номерами в соответствующей последовательности.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210"/>
            <a:ext cx="3384376" cy="307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335699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Если один рисунок расположен в другом или на нем, или в любом другом положении, кроме как следом, то между их значениями стоит прибавить предлог: в, на, над, под и т.д.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390" y="2132856"/>
            <a:ext cx="1141242" cy="147761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3661" y="3429000"/>
            <a:ext cx="1008112" cy="14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Соединение  букв и картинки.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7741" r="4466" b="7314"/>
          <a:stretch/>
        </p:blipFill>
        <p:spPr bwMode="auto">
          <a:xfrm>
            <a:off x="5376529" y="764704"/>
            <a:ext cx="3450771" cy="128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"/>
          <a:stretch/>
        </p:blipFill>
        <p:spPr bwMode="auto">
          <a:xfrm>
            <a:off x="611560" y="523221"/>
            <a:ext cx="4176464" cy="390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20150421_082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04593" y="3230077"/>
            <a:ext cx="3994640" cy="25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5053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«Добавь букву»</a:t>
            </a:r>
          </a:p>
          <a:p>
            <a:r>
              <a:rPr lang="ru-RU" sz="2000" b="1" dirty="0"/>
              <a:t>«Буква в гостях»</a:t>
            </a:r>
            <a:endParaRPr lang="ru-RU" sz="2000" b="1" dirty="0" smtClean="0"/>
          </a:p>
          <a:p>
            <a:r>
              <a:rPr lang="ru-RU" sz="2000" b="1" dirty="0" smtClean="0"/>
              <a:t>«Как изменить  картинку, чтобы получилось слово – профессия, слово-насекомое…»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2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Исключение букв в начале или конце слова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232248" cy="198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508518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«Буква спряталась</a:t>
            </a:r>
            <a:r>
              <a:rPr lang="ru-RU" sz="2800" dirty="0" smtClean="0">
                <a:latin typeface="Times New Roman"/>
                <a:ea typeface="Times New Roman"/>
              </a:rPr>
              <a:t>»</a:t>
            </a:r>
          </a:p>
          <a:p>
            <a:pPr algn="ctr"/>
            <a:r>
              <a:rPr lang="ru-RU" sz="2800" dirty="0" smtClean="0">
                <a:latin typeface="Times New Roman"/>
                <a:ea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</a:rPr>
              <a:t>Шапка-невидимка</a:t>
            </a:r>
            <a:r>
              <a:rPr lang="ru-RU" sz="2800" dirty="0" smtClean="0">
                <a:latin typeface="Times New Roman"/>
                <a:ea typeface="Times New Roman"/>
              </a:rPr>
              <a:t>»</a:t>
            </a:r>
          </a:p>
          <a:p>
            <a:pPr algn="ctr"/>
            <a:r>
              <a:rPr lang="ru-RU" sz="2800" dirty="0" smtClean="0">
                <a:latin typeface="Times New Roman"/>
              </a:rPr>
              <a:t>«Окошечко»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90" y="2929376"/>
            <a:ext cx="3862823" cy="18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8370" r="4745" b="6487"/>
          <a:stretch/>
        </p:blipFill>
        <p:spPr bwMode="auto">
          <a:xfrm>
            <a:off x="395536" y="5373216"/>
            <a:ext cx="3400501" cy="127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3540291" y="805197"/>
            <a:ext cx="3909608" cy="1900113"/>
          </a:xfrm>
          <a:prstGeom prst="rect">
            <a:avLst/>
          </a:prstGeom>
        </p:spPr>
      </p:pic>
      <p:pic>
        <p:nvPicPr>
          <p:cNvPr id="11" name="Рисунок 10" descr="20150421_083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471978" y="1552158"/>
            <a:ext cx="3414674" cy="192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Ребусы с перевёрнутым рисунком</a:t>
            </a:r>
            <a:endParaRPr lang="ru-RU" sz="28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98306"/>
            <a:ext cx="5112568" cy="2050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5157192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«Перевёртыши»</a:t>
            </a:r>
          </a:p>
          <a:p>
            <a:pPr algn="ctr"/>
            <a:r>
              <a:rPr lang="ru-RU" sz="2800" dirty="0" smtClean="0"/>
              <a:t>«Качели»</a:t>
            </a:r>
          </a:p>
          <a:p>
            <a:pPr algn="ctr"/>
            <a:r>
              <a:rPr lang="ru-RU" sz="2800" dirty="0" smtClean="0"/>
              <a:t>«Прочитай наоборот»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6786" r="5077" b="10166"/>
          <a:stretch/>
        </p:blipFill>
        <p:spPr bwMode="auto">
          <a:xfrm>
            <a:off x="683568" y="5190928"/>
            <a:ext cx="2630297" cy="15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6605" r="3975" b="7044"/>
          <a:stretch/>
        </p:blipFill>
        <p:spPr bwMode="auto">
          <a:xfrm>
            <a:off x="4427984" y="2636912"/>
            <a:ext cx="4500500" cy="225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4792" r="2420" b="6239"/>
          <a:stretch/>
        </p:blipFill>
        <p:spPr bwMode="auto">
          <a:xfrm>
            <a:off x="539552" y="2800199"/>
            <a:ext cx="3556181" cy="217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Ребусы с заменой буквы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0"/>
          <a:stretch/>
        </p:blipFill>
        <p:spPr bwMode="auto">
          <a:xfrm>
            <a:off x="2051720" y="3144448"/>
            <a:ext cx="1872208" cy="17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22920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«Буква потерялась»</a:t>
            </a:r>
          </a:p>
          <a:p>
            <a:pPr algn="ctr"/>
            <a:r>
              <a:rPr lang="ru-RU" sz="2800" dirty="0" smtClean="0"/>
              <a:t>«Буква заблудилась»</a:t>
            </a:r>
          </a:p>
          <a:p>
            <a:pPr algn="ctr"/>
            <a:r>
              <a:rPr lang="ru-RU" sz="2800" dirty="0" smtClean="0"/>
              <a:t>«Поменяемся»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8" y="836712"/>
            <a:ext cx="314453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16" y="3061078"/>
            <a:ext cx="2834952" cy="17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60241"/>
            <a:ext cx="4653092" cy="19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Ребусы с цифрами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5157192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«Число спряталось»</a:t>
            </a:r>
          </a:p>
          <a:p>
            <a:pPr algn="ctr"/>
            <a:r>
              <a:rPr lang="ru-RU" sz="2800" b="1" dirty="0" smtClean="0"/>
              <a:t>«Найди ответ»</a:t>
            </a:r>
          </a:p>
          <a:p>
            <a:pPr algn="ctr"/>
            <a:r>
              <a:rPr lang="ru-RU" sz="2800" b="1" dirty="0" smtClean="0"/>
              <a:t>«Математические прятки»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5154" r="5761" b="6570"/>
          <a:stretch/>
        </p:blipFill>
        <p:spPr bwMode="auto">
          <a:xfrm>
            <a:off x="5040052" y="1196752"/>
            <a:ext cx="3384376" cy="176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225652" cy="236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0497" r="4440" b="8932"/>
          <a:stretch/>
        </p:blipFill>
        <p:spPr bwMode="auto">
          <a:xfrm>
            <a:off x="899592" y="3350231"/>
            <a:ext cx="4282633" cy="153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6476" r="6996" b="9129"/>
          <a:stretch/>
        </p:blipFill>
        <p:spPr bwMode="auto">
          <a:xfrm>
            <a:off x="5363580" y="3332584"/>
            <a:ext cx="3780420" cy="14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Ребусы с предлогами</a:t>
            </a:r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752" y="774822"/>
            <a:ext cx="3993232" cy="2366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515719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«Что на чём стоит»</a:t>
            </a:r>
          </a:p>
          <a:p>
            <a:pPr algn="ctr"/>
            <a:r>
              <a:rPr lang="ru-RU" sz="2400" b="1" dirty="0" smtClean="0"/>
              <a:t>«Что внутри, посмотри»</a:t>
            </a:r>
          </a:p>
          <a:p>
            <a:pPr algn="ctr"/>
            <a:r>
              <a:rPr lang="ru-RU" sz="2400" b="1" dirty="0" smtClean="0"/>
              <a:t>«Секрет»</a:t>
            </a:r>
          </a:p>
          <a:p>
            <a:pPr algn="ctr"/>
            <a:r>
              <a:rPr lang="ru-RU" sz="2400" b="1" dirty="0" smtClean="0"/>
              <a:t>«Шифровка»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-1295" b="17538"/>
          <a:stretch/>
        </p:blipFill>
        <p:spPr bwMode="auto">
          <a:xfrm>
            <a:off x="2172722" y="3429000"/>
            <a:ext cx="491955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072" r="2000" b="3361"/>
          <a:stretch/>
        </p:blipFill>
        <p:spPr bwMode="auto">
          <a:xfrm>
            <a:off x="5292080" y="774822"/>
            <a:ext cx="3600400" cy="18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r="4806"/>
          <a:stretch/>
        </p:blipFill>
        <p:spPr>
          <a:xfrm>
            <a:off x="-13017" y="0"/>
            <a:ext cx="2568793" cy="1583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/>
          <a:stretch/>
        </p:blipFill>
        <p:spPr>
          <a:xfrm>
            <a:off x="3265390" y="1988840"/>
            <a:ext cx="2594234" cy="1521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/>
          <a:stretch/>
        </p:blipFill>
        <p:spPr>
          <a:xfrm>
            <a:off x="6479704" y="3717032"/>
            <a:ext cx="2664296" cy="1581821"/>
          </a:xfrm>
          <a:prstGeom prst="rect">
            <a:avLst/>
          </a:prstGeom>
        </p:spPr>
      </p:pic>
      <p:pic>
        <p:nvPicPr>
          <p:cNvPr id="5" name="Рисунок 4" descr="20150421_115103.jpg"/>
          <p:cNvPicPr>
            <a:picLocks noChangeAspect="1"/>
          </p:cNvPicPr>
          <p:nvPr/>
        </p:nvPicPr>
        <p:blipFill>
          <a:blip r:embed="rId7" cstate="print"/>
          <a:srcRect r="3419"/>
          <a:stretch>
            <a:fillRect/>
          </a:stretch>
        </p:blipFill>
        <p:spPr>
          <a:xfrm rot="10800000">
            <a:off x="6463614" y="21095"/>
            <a:ext cx="2680386" cy="1561095"/>
          </a:xfrm>
          <a:prstGeom prst="rect">
            <a:avLst/>
          </a:prstGeom>
        </p:spPr>
      </p:pic>
      <p:pic>
        <p:nvPicPr>
          <p:cNvPr id="6" name="Рисунок 5" descr="20150421_083928.jpg"/>
          <p:cNvPicPr>
            <a:picLocks noChangeAspect="1"/>
          </p:cNvPicPr>
          <p:nvPr/>
        </p:nvPicPr>
        <p:blipFill>
          <a:blip r:embed="rId8" cstate="print"/>
          <a:srcRect l="20897" t="11606" r="11300" b="4018"/>
          <a:stretch>
            <a:fillRect/>
          </a:stretch>
        </p:blipFill>
        <p:spPr>
          <a:xfrm rot="10800000">
            <a:off x="9397" y="3717031"/>
            <a:ext cx="2690394" cy="1612979"/>
          </a:xfrm>
          <a:prstGeom prst="rect">
            <a:avLst/>
          </a:prstGeom>
        </p:spPr>
      </p:pic>
      <p:pic>
        <p:nvPicPr>
          <p:cNvPr id="7" name="Рисунок 6" descr="20150421_115420.jpg"/>
          <p:cNvPicPr>
            <a:picLocks noChangeAspect="1"/>
          </p:cNvPicPr>
          <p:nvPr/>
        </p:nvPicPr>
        <p:blipFill>
          <a:blip r:embed="rId9" cstate="print"/>
          <a:srcRect l="2726"/>
          <a:stretch>
            <a:fillRect/>
          </a:stretch>
        </p:blipFill>
        <p:spPr>
          <a:xfrm rot="10800000">
            <a:off x="3347864" y="3631350"/>
            <a:ext cx="2511760" cy="1452454"/>
          </a:xfrm>
          <a:prstGeom prst="rect">
            <a:avLst/>
          </a:prstGeom>
        </p:spPr>
      </p:pic>
      <p:pic>
        <p:nvPicPr>
          <p:cNvPr id="8" name="Рисунок 7" descr="20150421_0842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1723" y="5180018"/>
            <a:ext cx="2964040" cy="166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12944" b="15656"/>
          <a:stretch/>
        </p:blipFill>
        <p:spPr>
          <a:xfrm>
            <a:off x="3014335" y="21094"/>
            <a:ext cx="3096344" cy="1833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9154" r="11072" b="11481"/>
          <a:stretch/>
        </p:blipFill>
        <p:spPr>
          <a:xfrm>
            <a:off x="218072" y="1988840"/>
            <a:ext cx="2786391" cy="156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6068" r="8681" b="2080"/>
          <a:stretch/>
        </p:blipFill>
        <p:spPr>
          <a:xfrm>
            <a:off x="6448637" y="1854870"/>
            <a:ext cx="2472117" cy="1642510"/>
          </a:xfrm>
          <a:prstGeom prst="rect">
            <a:avLst/>
          </a:prstGeom>
        </p:spPr>
      </p:pic>
      <p:pic>
        <p:nvPicPr>
          <p:cNvPr id="12" name="Следы_невиданных_звере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14094" r="6310" b="5344"/>
          <a:stretch/>
        </p:blipFill>
        <p:spPr>
          <a:xfrm>
            <a:off x="459641" y="5470424"/>
            <a:ext cx="2518859" cy="13875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r="10001" b="13646"/>
          <a:stretch/>
        </p:blipFill>
        <p:spPr>
          <a:xfrm>
            <a:off x="6492848" y="5459408"/>
            <a:ext cx="2427906" cy="1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913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994" t="10207" r="5200" b="8249"/>
          <a:stretch/>
        </p:blipFill>
        <p:spPr>
          <a:xfrm>
            <a:off x="1115616" y="685800"/>
            <a:ext cx="7053673" cy="3751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530120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КРОТ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632848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22920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БЕРЁЗА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30120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Что такое ребус?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Ребус </a:t>
            </a:r>
            <a:r>
              <a:rPr lang="ru-RU" sz="2400" b="1" dirty="0" smtClean="0"/>
              <a:t>– это загадка, головоломка, состоящая из сочетания букв, слов, цифр, картинок и знаков препинания.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8024" y="178767"/>
            <a:ext cx="3528392" cy="1984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2276872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Загадки-ребусы  </a:t>
            </a:r>
            <a:r>
              <a:rPr lang="ru-RU" sz="2400" dirty="0"/>
              <a:t>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/>
              <a:t>развивают психические процессы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/>
              <a:t>расширяют активный словарь детей, развивают  фонематический слух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закрепляют пространственные </a:t>
            </a:r>
            <a:r>
              <a:rPr lang="ru-RU" sz="2000" b="1" dirty="0"/>
              <a:t>представления 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17979"/>
            <a:ext cx="2232248" cy="28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704856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22920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ЛИМОН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6984776" cy="3765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22920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АБРИКОС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5651" r="4100" b="5019"/>
          <a:stretch/>
        </p:blipFill>
        <p:spPr bwMode="auto">
          <a:xfrm>
            <a:off x="609600" y="457200"/>
            <a:ext cx="7859486" cy="424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544522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Запятая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2996" r="1589" b="3204"/>
          <a:stretch/>
        </p:blipFill>
        <p:spPr bwMode="auto">
          <a:xfrm>
            <a:off x="722670" y="265470"/>
            <a:ext cx="7881777" cy="478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30120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Терпенье и труд всё перетрут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3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2210" r="1347" b="1789"/>
          <a:stretch/>
        </p:blipFill>
        <p:spPr bwMode="auto">
          <a:xfrm>
            <a:off x="1338943" y="293914"/>
            <a:ext cx="6477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15719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Толстяк живёт на крыше, летает он всех выше.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КАРЛСОН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Кодировка слов по звукам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14658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50" y="1022437"/>
            <a:ext cx="2571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996952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С       О       К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715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8"/>
            <a:ext cx="4680519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8112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КОТ</a:t>
            </a:r>
            <a:endParaRPr lang="ru-RU" sz="7200" b="1" dirty="0"/>
          </a:p>
        </p:txBody>
      </p:sp>
      <p:pic>
        <p:nvPicPr>
          <p:cNvPr id="6" name="Рисунок 5" descr="20150421_12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72000" y="1484784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129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«Что такое ребус?»</a:t>
            </a:r>
          </a:p>
          <a:p>
            <a:r>
              <a:rPr lang="en-US" sz="3600" b="1" dirty="0" smtClean="0"/>
              <a:t>I </a:t>
            </a:r>
            <a:r>
              <a:rPr lang="ru-RU" sz="3600" b="1" dirty="0" smtClean="0"/>
              <a:t>этап  </a:t>
            </a:r>
            <a:r>
              <a:rPr lang="ru-RU" sz="3600" dirty="0" smtClean="0"/>
              <a:t>История возникновения ребуса.</a:t>
            </a:r>
          </a:p>
          <a:p>
            <a:r>
              <a:rPr lang="en-US" sz="3600" b="1" dirty="0" smtClean="0"/>
              <a:t>II</a:t>
            </a:r>
            <a:r>
              <a:rPr lang="ru-RU" sz="3600" b="1" dirty="0" smtClean="0"/>
              <a:t> этап  </a:t>
            </a:r>
            <a:r>
              <a:rPr lang="ru-RU" sz="3600" dirty="0" smtClean="0"/>
              <a:t>Исследовали требования к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составлению ребусов;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Виды ребусов;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Правила разгадывания ребусов.</a:t>
            </a:r>
            <a:endParaRPr lang="en-US" sz="3600" dirty="0" smtClean="0"/>
          </a:p>
          <a:p>
            <a:r>
              <a:rPr lang="en-US" sz="3600" b="1" dirty="0" smtClean="0"/>
              <a:t>III</a:t>
            </a:r>
            <a:r>
              <a:rPr lang="ru-RU" sz="3600" b="1" dirty="0" smtClean="0"/>
              <a:t> этап </a:t>
            </a:r>
            <a:r>
              <a:rPr lang="ru-RU" sz="3600" dirty="0"/>
              <a:t>С</a:t>
            </a:r>
            <a:r>
              <a:rPr lang="ru-RU" sz="3600" dirty="0" smtClean="0"/>
              <a:t>амостоятельно  составляли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ребусы.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Виды ребусов:</a:t>
            </a:r>
          </a:p>
          <a:p>
            <a:pPr algn="ctr"/>
            <a:r>
              <a:rPr lang="ru-RU" sz="3600" dirty="0" smtClean="0"/>
              <a:t>1. </a:t>
            </a:r>
            <a:r>
              <a:rPr lang="ru-RU" sz="3600" b="1" dirty="0" smtClean="0"/>
              <a:t>Картинка или </a:t>
            </a:r>
            <a:r>
              <a:rPr lang="ru-RU" sz="3600" b="1" dirty="0" smtClean="0"/>
              <a:t>иллюстрация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4455" r="2443" b="5346"/>
          <a:stretch/>
        </p:blipFill>
        <p:spPr bwMode="auto">
          <a:xfrm>
            <a:off x="683567" y="1700807"/>
            <a:ext cx="8025475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8532" r="3844" b="9182"/>
          <a:stretch/>
        </p:blipFill>
        <p:spPr bwMode="auto">
          <a:xfrm>
            <a:off x="4211960" y="5157191"/>
            <a:ext cx="4408715" cy="156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59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2. </a:t>
            </a:r>
            <a:r>
              <a:rPr lang="ru-RU" sz="3600" b="1" dirty="0" smtClean="0"/>
              <a:t>Ребусы-слова </a:t>
            </a:r>
            <a:endParaRPr lang="ru-RU" sz="36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47696" cy="385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36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1.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Буквенные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3600" b="1" cap="none" dirty="0">
                <a:solidFill>
                  <a:srgbClr val="000000"/>
                </a:solidFill>
                <a:ea typeface="+mn-ea"/>
                <a:cs typeface="+mn-cs"/>
              </a:rPr>
              <a:t>3. Математические ребусы: </a:t>
            </a:r>
            <a:br>
              <a:rPr lang="ru-RU" sz="3600" b="1" cap="none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cap="none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b="1" cap="none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 2. Математический буквенный ребус                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3444"/>
            <a:ext cx="3600400" cy="22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20486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</a:t>
            </a:r>
            <a:r>
              <a:rPr lang="ru-RU" sz="2800" dirty="0" smtClean="0"/>
              <a:t>ДЕДКА</a:t>
            </a:r>
          </a:p>
          <a:p>
            <a:r>
              <a:rPr lang="ru-RU" dirty="0" smtClean="0"/>
              <a:t>                       </a:t>
            </a:r>
            <a:r>
              <a:rPr lang="ru-RU" sz="2800" dirty="0" smtClean="0"/>
              <a:t>+БАБКА</a:t>
            </a:r>
          </a:p>
          <a:p>
            <a:r>
              <a:rPr lang="ru-RU" sz="2800" dirty="0" smtClean="0"/>
              <a:t>                 </a:t>
            </a:r>
            <a:r>
              <a:rPr lang="ru-RU" sz="2800" u="sng" dirty="0" smtClean="0"/>
              <a:t>РЕПКА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sz="2800" dirty="0" smtClean="0"/>
              <a:t>СКАЗКА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452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Правила составления ребусов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4624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Если перед ребусом стоит сверху запятая, то первую букву из этого слова следует вычеркнуть. Если сзади – то последнюю. Если запятых несколько, то стоит исключать такое же количество букв.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1400175" cy="124275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5279" y="1268760"/>
            <a:ext cx="1312545" cy="123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708920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Если в ребусном рисунке есть зачеркнутая буква, то её стоит удалить из слова. В случае если рядом стоит ровно и другая буква, то нужно просто заменить одну на другую.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2060584"/>
            <a:ext cx="1512168" cy="144042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280" y="3501007"/>
            <a:ext cx="1728192" cy="13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929</TotalTime>
  <Words>401</Words>
  <Application>Microsoft Office PowerPoint</Application>
  <PresentationFormat>Экран (4:3)</PresentationFormat>
  <Paragraphs>76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Эти  загадочные 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Математические ребусы: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Марина</dc:creator>
  <cp:lastModifiedBy>Марина</cp:lastModifiedBy>
  <cp:revision>63</cp:revision>
  <dcterms:created xsi:type="dcterms:W3CDTF">2015-04-15T06:39:19Z</dcterms:created>
  <dcterms:modified xsi:type="dcterms:W3CDTF">2015-04-21T21:02:49Z</dcterms:modified>
</cp:coreProperties>
</file>