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5" r:id="rId4"/>
    <p:sldId id="258" r:id="rId5"/>
    <p:sldId id="286" r:id="rId6"/>
    <p:sldId id="259" r:id="rId7"/>
    <p:sldId id="287" r:id="rId8"/>
    <p:sldId id="288" r:id="rId9"/>
    <p:sldId id="289" r:id="rId10"/>
    <p:sldId id="290" r:id="rId11"/>
    <p:sldId id="291" r:id="rId12"/>
    <p:sldId id="292" r:id="rId13"/>
    <p:sldId id="260" r:id="rId14"/>
    <p:sldId id="293" r:id="rId15"/>
    <p:sldId id="294" r:id="rId16"/>
    <p:sldId id="297" r:id="rId17"/>
    <p:sldId id="299" r:id="rId18"/>
    <p:sldId id="301" r:id="rId19"/>
    <p:sldId id="304" r:id="rId20"/>
    <p:sldId id="318" r:id="rId21"/>
    <p:sldId id="319" r:id="rId22"/>
    <p:sldId id="261" r:id="rId23"/>
    <p:sldId id="305" r:id="rId24"/>
    <p:sldId id="306" r:id="rId25"/>
    <p:sldId id="298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262" r:id="rId36"/>
    <p:sldId id="263" r:id="rId37"/>
    <p:sldId id="316" r:id="rId38"/>
    <p:sldId id="264" r:id="rId39"/>
    <p:sldId id="265" r:id="rId40"/>
    <p:sldId id="266" r:id="rId41"/>
    <p:sldId id="267" r:id="rId42"/>
    <p:sldId id="324" r:id="rId43"/>
    <p:sldId id="326" r:id="rId44"/>
    <p:sldId id="325" r:id="rId45"/>
    <p:sldId id="268" r:id="rId46"/>
    <p:sldId id="269" r:id="rId47"/>
    <p:sldId id="300" r:id="rId48"/>
    <p:sldId id="317" r:id="rId49"/>
    <p:sldId id="270" r:id="rId50"/>
    <p:sldId id="271" r:id="rId51"/>
    <p:sldId id="320" r:id="rId52"/>
    <p:sldId id="272" r:id="rId53"/>
    <p:sldId id="321" r:id="rId54"/>
    <p:sldId id="322" r:id="rId55"/>
    <p:sldId id="323" r:id="rId56"/>
    <p:sldId id="275" r:id="rId57"/>
    <p:sldId id="279" r:id="rId58"/>
    <p:sldId id="276" r:id="rId59"/>
    <p:sldId id="277" r:id="rId60"/>
    <p:sldId id="278" r:id="rId61"/>
    <p:sldId id="280" r:id="rId62"/>
    <p:sldId id="281" r:id="rId63"/>
    <p:sldId id="303" r:id="rId64"/>
    <p:sldId id="296" r:id="rId65"/>
    <p:sldId id="284" r:id="rId6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59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5CBFB-4922-4D39-BBBF-EE6FBDADD900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96A58-1D59-4805-99F1-3046B9781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404A6-2D3A-401D-A779-C959CBC5D305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5D038-C441-4120-9FFD-1F735EB0C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9ADC3-58B9-494D-A9CF-47C2231D2E2D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9EE5-1D14-4912-A3E8-9354211AF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D8E22-8624-41A5-BA09-E504FFD52FE9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0AB0-10BB-4B86-B94A-9F95B816B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AE39E-EECF-4169-A009-E2E18AD012B7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2C83-261A-439A-891B-86AFE998C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267A3-D876-40CB-9E0D-7C1740F933DE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11C73-B4F7-4FEE-929F-4DF2301AF7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5FC3-6913-437F-B6B1-B7895742B4CE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BB8A6-BA59-4536-9706-00E719263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3A6C-CDBE-4427-90D3-77020E29DD0B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4138-A499-4B03-9229-69800B4D7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B377D-B1B6-4CDC-B75C-6494374B5B28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0B1A9-C802-4706-8A2E-A840DF6FE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EA33F-AB0E-4EFE-BE7F-0EEC038E0C9D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A92E-3AC4-4F54-9F32-C80E542B3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38D8-6A16-4EEF-859E-82C3B8288611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E6CA8-C477-4277-88B4-E75511FDE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6BBCA4-0855-4DF0-9A54-C07A34C15FF8}" type="datetimeFigureOut">
              <a:rPr lang="ru-RU"/>
              <a:pPr>
                <a:defRPr/>
              </a:pPr>
              <a:t>23.06.2015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872980-9E18-4EF9-B015-AB1DE4C4D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63" r:id="rId7"/>
    <p:sldLayoutId id="2147483762" r:id="rId8"/>
    <p:sldLayoutId id="2147483770" r:id="rId9"/>
    <p:sldLayoutId id="2147483761" r:id="rId10"/>
    <p:sldLayoutId id="214748376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nionofschools.livejournal.com/" TargetMode="External"/><Relationship Id="rId2" Type="http://schemas.openxmlformats.org/officeDocument/2006/relationships/hyperlink" Target="http://freeuni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edagog-prof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836712"/>
            <a:ext cx="7858875" cy="496855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8288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КОНЦЕПТУАЛЬНЫЕ 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ОСНОВЫ ВВЕДЕНИЯ</a:t>
            </a:r>
            <a:b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ФГОС ДОШКОЛЬНОГО ОБРАЗОВАНИЯ</a:t>
            </a:r>
            <a:endParaRPr lang="ru-RU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2530" name="Объект 2"/>
          <p:cNvSpPr>
            <a:spLocks noGrp="1"/>
          </p:cNvSpPr>
          <p:nvPr>
            <p:ph sz="quarter" idx="13"/>
          </p:nvPr>
        </p:nvSpPr>
        <p:spPr>
          <a:xfrm>
            <a:off x="395288" y="333375"/>
            <a:ext cx="8497887" cy="6264275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в основе образовательных областей лежат </a:t>
            </a:r>
            <a:r>
              <a:rPr lang="ru-RU" sz="2000" b="1" u="sng" smtClean="0">
                <a:solidFill>
                  <a:srgbClr val="002060"/>
                </a:solidFill>
              </a:rPr>
              <a:t>виды детской деятельности;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принцип интеграции образовательных областей: </a:t>
            </a:r>
            <a:r>
              <a:rPr lang="ru-RU" sz="2000" b="1" i="1" smtClean="0">
                <a:solidFill>
                  <a:srgbClr val="002060"/>
                </a:solidFill>
              </a:rPr>
              <a:t>интеграция</a:t>
            </a:r>
            <a:r>
              <a:rPr lang="ru-RU" sz="2000" b="1" smtClean="0">
                <a:solidFill>
                  <a:srgbClr val="002060"/>
                </a:solidFill>
              </a:rPr>
              <a:t> </a:t>
            </a:r>
            <a:r>
              <a:rPr lang="ru-RU" sz="2000" b="1" i="1" smtClean="0">
                <a:solidFill>
                  <a:srgbClr val="002060"/>
                </a:solidFill>
              </a:rPr>
              <a:t>задач, форм работы с детьми и детских видов деятельности;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комплексно-тематический принцип построения образовательного процесса;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Проектная деятельность взрослого и детей;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endParaRPr lang="ru-RU" b="1" smtClean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3644900"/>
          <a:ext cx="8351837" cy="273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4972"/>
                <a:gridCol w="36579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</a:t>
                      </a:r>
                      <a:r>
                        <a:rPr lang="ru-RU" baseline="0" dirty="0" smtClean="0"/>
                        <a:t> ВВЕДЕНИЯ 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ВВЕДЕНИЯ ФГТ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Занятие</a:t>
                      </a:r>
                      <a:r>
                        <a:rPr lang="ru-RU" baseline="0" dirty="0" smtClean="0"/>
                        <a:t> понималось как дидактическая форма учебной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Занятие понимается как «занимательное дело»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Совместная  деятельность взрослого и детей</a:t>
                      </a:r>
                      <a:endParaRPr lang="ru-RU" dirty="0"/>
                    </a:p>
                  </a:txBody>
                  <a:tcPr/>
                </a:tc>
              </a:tr>
              <a:tr h="10853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Специально организованное</a:t>
                      </a:r>
                      <a:r>
                        <a:rPr lang="ru-RU" baseline="0" dirty="0" smtClean="0"/>
                        <a:t> занятие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деятельность</a:t>
                      </a:r>
                      <a:r>
                        <a:rPr lang="ru-RU" baseline="0" dirty="0" smtClean="0"/>
                        <a:t> в процессе организации детских видов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333375"/>
            <a:ext cx="8569325" cy="6191250"/>
          </a:xfrm>
        </p:spPr>
        <p:txBody>
          <a:bodyPr rtlCol="0">
            <a:norm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Прежняя форма планирования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Новая форма планирования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1412875"/>
          <a:ext cx="8280400" cy="128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9523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 СОВМЕСТНОЙ</a:t>
                      </a:r>
                      <a:r>
                        <a:rPr lang="ru-RU" baseline="0" dirty="0" smtClean="0"/>
                        <a:t> ДЕЯТЕЛЬНОСТИ ВЗРОСЛОГО 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БЛОК САМОСТОЯТЕЛЬНОЙ ДЕЯТЕЛЬНОСТИ ДЕТЕЙ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3573463"/>
          <a:ext cx="8351837" cy="2803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520280"/>
                <a:gridCol w="3096344"/>
              </a:tblGrid>
              <a:tr h="14973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Совместная деятельность взрослого и детей с</a:t>
                      </a:r>
                      <a:r>
                        <a:rPr lang="ru-RU" baseline="0" dirty="0" smtClean="0"/>
                        <a:t> учетом интеграции образовательных областей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Самостоятельная деятельность детей</a:t>
                      </a:r>
                      <a:endParaRPr lang="ru-RU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</a:t>
                      </a:r>
                      <a:r>
                        <a:rPr lang="ru-RU" baseline="0" dirty="0" smtClean="0"/>
                        <a:t> деятельность в процессе организации детских видов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деятельность в режимных моментах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4578" name="Объект 2"/>
          <p:cNvSpPr>
            <a:spLocks noGrp="1"/>
          </p:cNvSpPr>
          <p:nvPr>
            <p:ph sz="quarter" idx="13"/>
          </p:nvPr>
        </p:nvSpPr>
        <p:spPr>
          <a:xfrm>
            <a:off x="395288" y="333375"/>
            <a:ext cx="8497887" cy="6119813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ФЕДЕРАЛЬНЫЕ ГОСУДАРСТВЕННЫЕ ТРЕБОВАНИЯ (ФГТ)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примерные основные образовательные программы включают в себя: </a:t>
            </a:r>
            <a:r>
              <a:rPr lang="ru-RU" sz="2000" b="1" i="1" smtClean="0">
                <a:solidFill>
                  <a:srgbClr val="002060"/>
                </a:solidFill>
              </a:rPr>
              <a:t>содержание обязательной части и содержание образовательной (коррекционной) работы с детьми с ОВЗ;</a:t>
            </a:r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первая примерная основная образовательная программа – это программа «Успех»;</a:t>
            </a:r>
          </a:p>
          <a:p>
            <a:pPr algn="just"/>
            <a:endParaRPr lang="ru-RU" b="1" smtClean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2636838"/>
          <a:ext cx="8497887" cy="4945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520280"/>
                <a:gridCol w="3024335"/>
              </a:tblGrid>
              <a:tr h="648071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СОЦИАЛЬНО УСПЕШНЫЙ </a:t>
                      </a:r>
                    </a:p>
                    <a:p>
                      <a:pPr algn="ctr"/>
                      <a:r>
                        <a:rPr lang="ru-RU" dirty="0" smtClean="0"/>
                        <a:t>ДОШКОЛЬНИК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СОЦИАЛЬНО УСПЕШНЫЙ  ШКОЛЬНИК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Правильное </a:t>
                      </a:r>
                    </a:p>
                    <a:p>
                      <a:pPr algn="ctr"/>
                      <a:r>
                        <a:rPr lang="ru-RU" dirty="0" smtClean="0"/>
                        <a:t>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Неправильное  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Правильное </a:t>
                      </a:r>
                    </a:p>
                    <a:p>
                      <a:pPr algn="ctr"/>
                      <a:r>
                        <a:rPr lang="ru-RU" dirty="0" smtClean="0"/>
                        <a:t>понимание</a:t>
                      </a:r>
                    </a:p>
                  </a:txBody>
                  <a:tcPr/>
                </a:tc>
              </a:tr>
              <a:tr h="2721495"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тот, кто умеет: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играть, моделировать разные системы взаимоотношений в игре;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формировать позитивный образ себя (Я-реального и Я-потенциального)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формирование предпосылок</a:t>
                      </a:r>
                      <a:r>
                        <a:rPr lang="ru-RU" baseline="0" dirty="0" smtClean="0"/>
                        <a:t> учебной деятельности.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u="sng" dirty="0" smtClean="0"/>
                        <a:t>тот, кто умеет: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учиться,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общаться</a:t>
                      </a:r>
                      <a:r>
                        <a:rPr lang="ru-RU" baseline="0" dirty="0" smtClean="0"/>
                        <a:t> в условиях школьного обучения.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5616575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FF0000"/>
                </a:solidFill>
              </a:rPr>
              <a:t>ФГТ И ФГОС ?</a:t>
            </a:r>
          </a:p>
          <a:p>
            <a:pPr marL="44450" indent="0" algn="ctr">
              <a:buFont typeface="Georgia" pitchFamily="18" charset="0"/>
              <a:buNone/>
            </a:pPr>
            <a:endParaRPr lang="ru-RU" b="1" smtClean="0">
              <a:solidFill>
                <a:srgbClr val="00206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002060"/>
                </a:solidFill>
              </a:rPr>
              <a:t>ФГОС – это совокупность трёх групп Требований: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3) ФГТ к результатам освоения Программы.</a:t>
            </a:r>
          </a:p>
          <a:p>
            <a:pPr marL="44450" indent="0">
              <a:buFont typeface="Georgia" pitchFamily="18" charset="0"/>
              <a:buNone/>
            </a:pPr>
            <a:endParaRPr lang="ru-RU" b="1" smtClean="0">
              <a:solidFill>
                <a:srgbClr val="00206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002060"/>
                </a:solidFill>
              </a:rPr>
              <a:t>В системе российского дошкольного образования действовали 2 ГРУППЫ ТРЕБОВАНИЙ: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1) ФГТ к структуре Программы;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2) ФГТ к условиям её реализации;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3) </a:t>
            </a:r>
            <a:r>
              <a:rPr lang="ru-RU" b="1" smtClean="0">
                <a:solidFill>
                  <a:srgbClr val="FF0000"/>
                </a:solidFill>
              </a:rPr>
              <a:t>НЕ БЫЛА РАЗРАБОТАНА!</a:t>
            </a:r>
            <a:endParaRPr lang="ru-RU" b="1" smtClean="0">
              <a:solidFill>
                <a:srgbClr val="002060"/>
              </a:solidFill>
            </a:endParaRPr>
          </a:p>
          <a:p>
            <a:pPr marL="44450" indent="0">
              <a:buFont typeface="Georgia" pitchFamily="18" charset="0"/>
              <a:buNone/>
            </a:pPr>
            <a:endParaRPr lang="ru-RU" b="1" smtClean="0">
              <a:solidFill>
                <a:srgbClr val="002060"/>
              </a:solidFill>
            </a:endParaRPr>
          </a:p>
          <a:p>
            <a:pPr marL="44450" indent="0">
              <a:buFont typeface="Georgia" pitchFamily="18" charset="0"/>
              <a:buNone/>
            </a:pPr>
            <a:endParaRPr lang="ru-RU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975" y="6453188"/>
            <a:ext cx="6511925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260350"/>
            <a:ext cx="8569325" cy="6337300"/>
          </a:xfrm>
        </p:spPr>
        <p:txBody>
          <a:bodyPr rtlCol="0">
            <a:normAutofit lnSpcReduction="1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ЭТАПЫ РАЗРАБОТКИ ФГОС ДОШКОЛЬНОГО ОБРАЗОВАНИЯ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30 января 2013 г. – начало разработки ФГОС ДО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(Приказ </a:t>
            </a:r>
            <a:r>
              <a:rPr lang="ru-RU" sz="1800" b="1" dirty="0" err="1">
                <a:solidFill>
                  <a:srgbClr val="002060"/>
                </a:solidFill>
              </a:rPr>
              <a:t>Минобрнауки</a:t>
            </a:r>
            <a:r>
              <a:rPr lang="ru-RU" sz="1800" b="1" dirty="0">
                <a:solidFill>
                  <a:srgbClr val="002060"/>
                </a:solidFill>
              </a:rPr>
              <a:t> РФ № 57 от 30.01.2013 г.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«О разработке ФГОС дошкольного образования</a:t>
            </a:r>
            <a:r>
              <a:rPr lang="ru-RU" sz="1800" b="1" dirty="0" smtClean="0">
                <a:solidFill>
                  <a:srgbClr val="002060"/>
                </a:solidFill>
              </a:rPr>
              <a:t>»).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В </a:t>
            </a:r>
            <a:r>
              <a:rPr lang="ru-RU" sz="1800" b="1" u="sng" dirty="0" err="1">
                <a:solidFill>
                  <a:srgbClr val="002060"/>
                </a:solidFill>
              </a:rPr>
              <a:t>Минобрнауки</a:t>
            </a:r>
            <a:r>
              <a:rPr lang="ru-RU" sz="1800" b="1" u="sng" dirty="0">
                <a:solidFill>
                  <a:srgbClr val="002060"/>
                </a:solidFill>
              </a:rPr>
              <a:t> РФ </a:t>
            </a:r>
            <a:r>
              <a:rPr lang="ru-RU" sz="1800" b="1" dirty="0">
                <a:solidFill>
                  <a:srgbClr val="002060"/>
                </a:solidFill>
              </a:rPr>
              <a:t>создана </a:t>
            </a:r>
            <a:r>
              <a:rPr lang="ru-RU" sz="1800" b="1" i="1" u="sng" dirty="0">
                <a:solidFill>
                  <a:srgbClr val="C00000"/>
                </a:solidFill>
              </a:rPr>
              <a:t>рабочая группа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 подготовке </a:t>
            </a:r>
            <a:r>
              <a:rPr lang="ru-RU" sz="1800" b="1" u="sng" dirty="0" smtClean="0">
                <a:solidFill>
                  <a:srgbClr val="002060"/>
                </a:solidFill>
              </a:rPr>
              <a:t>Проекта </a:t>
            </a:r>
            <a:r>
              <a:rPr lang="ru-RU" sz="1800" b="1" u="sng" dirty="0">
                <a:solidFill>
                  <a:srgbClr val="002060"/>
                </a:solidFill>
              </a:rPr>
              <a:t>ФГОС </a:t>
            </a:r>
            <a:r>
              <a:rPr lang="ru-RU" sz="1800" b="1" u="sng" dirty="0" smtClean="0">
                <a:solidFill>
                  <a:srgbClr val="002060"/>
                </a:solidFill>
              </a:rPr>
              <a:t>ДО</a:t>
            </a:r>
            <a:r>
              <a:rPr lang="ru-RU" sz="1800" b="1" u="sng" dirty="0">
                <a:solidFill>
                  <a:srgbClr val="002060"/>
                </a:solidFill>
              </a:rPr>
              <a:t>:</a:t>
            </a:r>
            <a:endParaRPr lang="ru-RU" sz="1800" b="1" u="sng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>
                <a:solidFill>
                  <a:srgbClr val="C00000"/>
                </a:solidFill>
              </a:rPr>
              <a:t>Асмолов</a:t>
            </a:r>
            <a:r>
              <a:rPr lang="ru-RU" sz="1800" b="1" dirty="0">
                <a:solidFill>
                  <a:srgbClr val="C00000"/>
                </a:solidFill>
              </a:rPr>
              <a:t> А.Г. </a:t>
            </a:r>
            <a:r>
              <a:rPr lang="ru-RU" sz="1800" b="1" dirty="0">
                <a:solidFill>
                  <a:srgbClr val="002060"/>
                </a:solidFill>
              </a:rPr>
              <a:t>– </a:t>
            </a:r>
            <a:r>
              <a:rPr lang="ru-RU" sz="1800" b="1" i="1" u="sng" dirty="0">
                <a:solidFill>
                  <a:srgbClr val="002060"/>
                </a:solidFill>
              </a:rPr>
              <a:t>руководитель рабочей группы</a:t>
            </a:r>
            <a:r>
              <a:rPr lang="ru-RU" sz="1800" b="1" dirty="0">
                <a:solidFill>
                  <a:srgbClr val="002060"/>
                </a:solidFill>
              </a:rPr>
              <a:t>, директор ФИРО,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>
                <a:solidFill>
                  <a:srgbClr val="C00000"/>
                </a:solidFill>
              </a:rPr>
              <a:t>Скоролупова</a:t>
            </a:r>
            <a:r>
              <a:rPr lang="ru-RU" sz="1800" b="1" dirty="0">
                <a:solidFill>
                  <a:srgbClr val="C00000"/>
                </a:solidFill>
              </a:rPr>
              <a:t> О.А</a:t>
            </a:r>
            <a:r>
              <a:rPr lang="ru-RU" sz="1800" b="1" dirty="0">
                <a:solidFill>
                  <a:srgbClr val="002060"/>
                </a:solidFill>
              </a:rPr>
              <a:t>. – нач. отдела Департамента гос. политики в сфере общего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образования;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>
                <a:solidFill>
                  <a:srgbClr val="C00000"/>
                </a:solidFill>
              </a:rPr>
              <a:t>Волосовец</a:t>
            </a:r>
            <a:r>
              <a:rPr lang="ru-RU" sz="1800" b="1" dirty="0">
                <a:solidFill>
                  <a:srgbClr val="C00000"/>
                </a:solidFill>
              </a:rPr>
              <a:t> Т.В. </a:t>
            </a:r>
            <a:r>
              <a:rPr lang="ru-RU" sz="1800" b="1" dirty="0">
                <a:solidFill>
                  <a:srgbClr val="002060"/>
                </a:solidFill>
              </a:rPr>
              <a:t>– директор ФГНУ Института </a:t>
            </a:r>
            <a:r>
              <a:rPr lang="ru-RU" sz="1800" b="1" dirty="0" smtClean="0">
                <a:solidFill>
                  <a:srgbClr val="002060"/>
                </a:solidFill>
              </a:rPr>
              <a:t>психолого-педагогических проблем </a:t>
            </a:r>
            <a:r>
              <a:rPr lang="ru-RU" sz="1800" b="1" dirty="0">
                <a:solidFill>
                  <a:srgbClr val="002060"/>
                </a:solidFill>
              </a:rPr>
              <a:t>детства РАО, </a:t>
            </a:r>
            <a:r>
              <a:rPr lang="ru-RU" sz="1800" b="1" dirty="0" err="1" smtClean="0">
                <a:solidFill>
                  <a:srgbClr val="002060"/>
                </a:solidFill>
              </a:rPr>
              <a:t>к.п.н</a:t>
            </a:r>
            <a:r>
              <a:rPr lang="ru-RU" sz="1800" b="1" dirty="0">
                <a:solidFill>
                  <a:srgbClr val="002060"/>
                </a:solidFill>
              </a:rPr>
              <a:t>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C00000"/>
                </a:solidFill>
              </a:rPr>
              <a:t>Карабанова О.А. </a:t>
            </a:r>
            <a:r>
              <a:rPr lang="ru-RU" sz="1800" b="1" dirty="0">
                <a:solidFill>
                  <a:srgbClr val="002060"/>
                </a:solidFill>
              </a:rPr>
              <a:t>– зам. декана ф-та психологии МГУ, д. псих. наук,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C00000"/>
                </a:solidFill>
              </a:rPr>
              <a:t>Рубцов В.В</a:t>
            </a:r>
            <a:r>
              <a:rPr lang="ru-RU" sz="1800" b="1" dirty="0">
                <a:solidFill>
                  <a:srgbClr val="002060"/>
                </a:solidFill>
              </a:rPr>
              <a:t>. – ректор ГБОУ ВПО МГППУ,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.;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>
                <a:solidFill>
                  <a:srgbClr val="C00000"/>
                </a:solidFill>
              </a:rPr>
              <a:t>Собкин</a:t>
            </a:r>
            <a:r>
              <a:rPr lang="ru-RU" sz="1800" b="1" dirty="0">
                <a:solidFill>
                  <a:srgbClr val="C00000"/>
                </a:solidFill>
              </a:rPr>
              <a:t> В.С. </a:t>
            </a:r>
            <a:r>
              <a:rPr lang="ru-RU" sz="1800" b="1" dirty="0">
                <a:solidFill>
                  <a:srgbClr val="002060"/>
                </a:solidFill>
              </a:rPr>
              <a:t>– директор ФГНУ «Ин-т социологии образования» РАО, </a:t>
            </a:r>
            <a:r>
              <a:rPr lang="ru-RU" sz="1800" b="1" dirty="0" err="1">
                <a:solidFill>
                  <a:srgbClr val="002060"/>
                </a:solidFill>
              </a:rPr>
              <a:t>д.псих.н</a:t>
            </a:r>
            <a:r>
              <a:rPr lang="ru-RU" sz="1800" b="1" dirty="0">
                <a:solidFill>
                  <a:srgbClr val="002060"/>
                </a:solidFill>
              </a:rPr>
              <a:t>., проф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И др.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C00000"/>
                </a:solidFill>
              </a:rPr>
              <a:t>В</a:t>
            </a:r>
            <a:r>
              <a:rPr lang="ru-RU" sz="1800" b="1" u="sng" dirty="0" smtClean="0">
                <a:solidFill>
                  <a:srgbClr val="C00000"/>
                </a:solidFill>
              </a:rPr>
              <a:t> </a:t>
            </a:r>
            <a:r>
              <a:rPr lang="ru-RU" sz="1800" b="1" u="sng" dirty="0">
                <a:solidFill>
                  <a:srgbClr val="C00000"/>
                </a:solidFill>
              </a:rPr>
              <a:t>рабочей группе люди с разными </a:t>
            </a:r>
            <a:r>
              <a:rPr lang="ru-RU" sz="1800" b="1" u="sng" dirty="0" smtClean="0">
                <a:solidFill>
                  <a:srgbClr val="C00000"/>
                </a:solidFill>
              </a:rPr>
              <a:t>мнениями и позициями!</a:t>
            </a:r>
            <a:endParaRPr lang="ru-RU" sz="1800" b="1" u="sng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260350"/>
            <a:ext cx="8640763" cy="6337300"/>
          </a:xfrm>
        </p:spPr>
        <p:txBody>
          <a:bodyPr rtlCol="0">
            <a:normAutofit fontScale="85000" lnSpcReduction="2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>
                <a:solidFill>
                  <a:srgbClr val="C00000"/>
                </a:solidFill>
              </a:rPr>
              <a:t>Что </a:t>
            </a:r>
            <a:r>
              <a:rPr lang="ru-RU" b="1" u="sng" dirty="0" smtClean="0">
                <a:solidFill>
                  <a:srgbClr val="C00000"/>
                </a:solidFill>
              </a:rPr>
              <a:t> обсуждалось?</a:t>
            </a: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- требования к программе (база ОС</a:t>
            </a:r>
            <a:r>
              <a:rPr lang="ru-RU" sz="2000" b="1" dirty="0" smtClean="0">
                <a:solidFill>
                  <a:srgbClr val="002060"/>
                </a:solidFill>
              </a:rPr>
              <a:t>),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- требования к условиям (финансовое обеспечение</a:t>
            </a:r>
            <a:r>
              <a:rPr lang="ru-RU" sz="2000" b="1" dirty="0" smtClean="0">
                <a:solidFill>
                  <a:srgbClr val="002060"/>
                </a:solidFill>
              </a:rPr>
              <a:t>),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dirty="0">
                <a:solidFill>
                  <a:srgbClr val="002060"/>
                </a:solidFill>
              </a:rPr>
              <a:t>требования к </a:t>
            </a:r>
            <a:r>
              <a:rPr lang="ru-RU" sz="2000" b="1" dirty="0" smtClean="0">
                <a:solidFill>
                  <a:srgbClr val="002060"/>
                </a:solidFill>
              </a:rPr>
              <a:t>результатам </a:t>
            </a:r>
            <a:r>
              <a:rPr lang="ru-RU" sz="2000" b="1" dirty="0">
                <a:solidFill>
                  <a:srgbClr val="002060"/>
                </a:solidFill>
              </a:rPr>
              <a:t>социализации (на что нацелен ОС</a:t>
            </a:r>
            <a:r>
              <a:rPr lang="ru-RU" sz="2000" b="1" dirty="0" smtClean="0">
                <a:solidFill>
                  <a:srgbClr val="002060"/>
                </a:solidFill>
              </a:rPr>
              <a:t>).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Перед разработчиками ОС возникли </a:t>
            </a:r>
            <a:endParaRPr lang="ru-RU" sz="2000" b="1" u="sng" dirty="0" smtClean="0">
              <a:solidFill>
                <a:srgbClr val="C0000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ВОПРОСЫ</a:t>
            </a:r>
            <a:r>
              <a:rPr lang="ru-RU" sz="2000" b="1" u="sng" dirty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Что побудило в этом году ввести </a:t>
            </a:r>
            <a:r>
              <a:rPr lang="ru-RU" sz="2000" b="1" i="1" u="sng" dirty="0">
                <a:solidFill>
                  <a:srgbClr val="002060"/>
                </a:solidFill>
              </a:rPr>
              <a:t>особый ОС?  </a:t>
            </a:r>
            <a:r>
              <a:rPr lang="ru-RU" sz="2000" b="1" i="1" dirty="0">
                <a:solidFill>
                  <a:srgbClr val="002060"/>
                </a:solidFill>
              </a:rPr>
              <a:t>Стандарт поддержки разнообразия </a:t>
            </a:r>
            <a:r>
              <a:rPr lang="ru-RU" sz="2000" b="1" i="1" dirty="0" smtClean="0">
                <a:solidFill>
                  <a:srgbClr val="002060"/>
                </a:solidFill>
              </a:rPr>
              <a:t>детства</a:t>
            </a:r>
            <a:r>
              <a:rPr lang="ru-RU" sz="2000" b="1" i="1" dirty="0">
                <a:solidFill>
                  <a:srgbClr val="002060"/>
                </a:solidFill>
              </a:rPr>
              <a:t>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Не </a:t>
            </a:r>
            <a:r>
              <a:rPr lang="ru-RU" sz="2000" b="1" i="1" dirty="0" smtClean="0">
                <a:solidFill>
                  <a:srgbClr val="002060"/>
                </a:solidFill>
              </a:rPr>
              <a:t>является ли </a:t>
            </a:r>
            <a:r>
              <a:rPr lang="ru-RU" sz="2000" b="1" i="1" dirty="0">
                <a:solidFill>
                  <a:srgbClr val="002060"/>
                </a:solidFill>
              </a:rPr>
              <a:t>он риском для системы образования?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В чем уникальность ОС? В чем отличие?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Не несет ли он возросшие финансовые обременения?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Каковы будут результаты? 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 По какой предметности </a:t>
            </a:r>
            <a:r>
              <a:rPr lang="ru-RU" sz="2000" b="1" i="1" dirty="0" smtClean="0">
                <a:solidFill>
                  <a:srgbClr val="002060"/>
                </a:solidFill>
              </a:rPr>
              <a:t>они будут </a:t>
            </a:r>
            <a:r>
              <a:rPr lang="ru-RU" sz="2000" b="1" i="1" dirty="0">
                <a:solidFill>
                  <a:srgbClr val="002060"/>
                </a:solidFill>
              </a:rPr>
              <a:t>выстраиваться?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 Какие требования будут </a:t>
            </a:r>
            <a:r>
              <a:rPr lang="ru-RU" sz="2000" b="1" i="1" dirty="0" smtClean="0">
                <a:solidFill>
                  <a:srgbClr val="002060"/>
                </a:solidFill>
              </a:rPr>
              <a:t>необходимыми </a:t>
            </a:r>
            <a:r>
              <a:rPr lang="ru-RU" sz="2000" b="1" i="1" dirty="0">
                <a:solidFill>
                  <a:srgbClr val="002060"/>
                </a:solidFill>
              </a:rPr>
              <a:t>и достаточными, чтобы выстроить «Я» ребенка д/в?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Почему мы это делаем?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П</a:t>
            </a:r>
            <a:r>
              <a:rPr lang="ru-RU" sz="2000" b="1" i="1" dirty="0" smtClean="0">
                <a:solidFill>
                  <a:srgbClr val="002060"/>
                </a:solidFill>
              </a:rPr>
              <a:t>очему </a:t>
            </a:r>
            <a:r>
              <a:rPr lang="ru-RU" sz="2000" b="1" i="1" dirty="0">
                <a:solidFill>
                  <a:srgbClr val="002060"/>
                </a:solidFill>
              </a:rPr>
              <a:t>в социокультурной ситуации в нашей стране встал такой вопрос?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З</a:t>
            </a:r>
            <a:r>
              <a:rPr lang="ru-RU" sz="2000" b="1" i="1" dirty="0" smtClean="0">
                <a:solidFill>
                  <a:srgbClr val="002060"/>
                </a:solidFill>
              </a:rPr>
              <a:t>ачем </a:t>
            </a:r>
            <a:r>
              <a:rPr lang="ru-RU" sz="2000" b="1" i="1" dirty="0">
                <a:solidFill>
                  <a:srgbClr val="002060"/>
                </a:solidFill>
              </a:rPr>
              <a:t>это нужно?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Что нового принесет ОС в дошкольную уникальную жизнь?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Как </a:t>
            </a:r>
            <a:r>
              <a:rPr lang="ru-RU" sz="2000" b="1" i="1" dirty="0">
                <a:solidFill>
                  <a:srgbClr val="002060"/>
                </a:solidFill>
              </a:rPr>
              <a:t>ОС будет связан со сменой ценностных ориентаций по отношению к детству в нашей культуре?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Как ОС будет на это влиять?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8674" name="Объект 2"/>
          <p:cNvSpPr>
            <a:spLocks noGrp="1"/>
          </p:cNvSpPr>
          <p:nvPr>
            <p:ph sz="quarter" idx="13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ЭКСПРЕСС-ИССЛЕДОВАНИЕ (ЛЕТО 2012 Г.): 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</a:rPr>
              <a:t>«</a:t>
            </a:r>
            <a:r>
              <a:rPr lang="ru-RU" sz="2000" b="1" i="1" u="sng" smtClean="0">
                <a:solidFill>
                  <a:srgbClr val="C00000"/>
                </a:solidFill>
              </a:rPr>
              <a:t>ЧТО ЖДУТ ОТ ОС?»</a:t>
            </a:r>
          </a:p>
          <a:p>
            <a:endParaRPr lang="ru-RU" smtClean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196975"/>
          <a:ext cx="8640763" cy="10580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808312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ВОСПИТАТЕЛИ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безопасности, недопущение криминогенных вещей;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родителей более толерантного отношения к педагогу ДОО;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документооборота;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больше доступных образовательных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 читать, ни писать в д/с не нужно. Для этого есть школа;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готовить к школе нужно, но акцент делать на формировании ВПФ;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ПК: есть желание, готовы учиться.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хочет послушного, подготовленного ребенка,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который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пришел в 1 класс с умением читать, писать печатными буквами, умеет считать до 5 или 10,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идеального ребенка!</a:t>
                      </a:r>
                      <a:endParaRPr lang="ru-RU" sz="1600" i="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главное – подготовленного к школьному обучению!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Акцент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мы не столько готовим ребенка к школе,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сколько школа должна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готовиться к ребенку.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Каковы родители, таковы и ожидания!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dirty="0" smtClean="0"/>
                        <a:t>За раннее и ускоренное развитие (кружки с 3-х лет, перегружен занятиями,</a:t>
                      </a:r>
                      <a:r>
                        <a:rPr lang="ru-RU" sz="1600" baseline="0" dirty="0" smtClean="0"/>
                        <a:t> на игру нет времени). Это ведет к неврозу.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Образование должно лежать на обществе, государстве (мы родили – вы воспитывайте).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 главное – сохранить здоровье (чтобы не болел!).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ru-RU" sz="1600" baseline="0" dirty="0" smtClean="0"/>
                        <a:t>Помимо образовательной программы развивать в других областях (лепка, танцы, рисование и пр.)</a:t>
                      </a:r>
                      <a:endParaRPr lang="ru-RU" sz="160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</a:rPr>
                        <a:t>В РАО рассматривается идея сетевого взаимодействия  ДОУ и </a:t>
                      </a:r>
                      <a:r>
                        <a:rPr lang="ru-RU" sz="1600" b="1" baseline="0" dirty="0" err="1" smtClean="0">
                          <a:solidFill>
                            <a:srgbClr val="C00000"/>
                          </a:solidFill>
                        </a:rPr>
                        <a:t>учр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</a:rPr>
                        <a:t>. дополнит. обр.</a:t>
                      </a:r>
                      <a:endParaRPr lang="ru-RU" sz="1600" b="1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13788" cy="6408737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Стандартизация </a:t>
            </a:r>
            <a:r>
              <a:rPr lang="ru-RU" sz="2000" b="1" dirty="0">
                <a:solidFill>
                  <a:srgbClr val="C00000"/>
                </a:solidFill>
              </a:rPr>
              <a:t>– это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u="sng" dirty="0" smtClean="0">
                <a:solidFill>
                  <a:srgbClr val="002060"/>
                </a:solidFill>
              </a:rPr>
              <a:t>деятельность </a:t>
            </a:r>
            <a:r>
              <a:rPr lang="ru-RU" sz="1800" b="1" u="sng" dirty="0">
                <a:solidFill>
                  <a:srgbClr val="002060"/>
                </a:solidFill>
              </a:rPr>
              <a:t>по установлению норм, правил и требований в </a:t>
            </a:r>
            <a:r>
              <a:rPr lang="ru-RU" sz="1800" b="1" u="sng" dirty="0" smtClean="0">
                <a:solidFill>
                  <a:srgbClr val="002060"/>
                </a:solidFill>
              </a:rPr>
              <a:t>целях</a:t>
            </a:r>
            <a:r>
              <a:rPr lang="ru-RU" sz="1800" b="1" dirty="0" smtClean="0">
                <a:solidFill>
                  <a:srgbClr val="002060"/>
                </a:solidFill>
              </a:rPr>
              <a:t>: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повышения качества образования,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обеспечения </a:t>
            </a:r>
            <a:r>
              <a:rPr lang="ru-RU" sz="1800" b="1" dirty="0">
                <a:solidFill>
                  <a:srgbClr val="002060"/>
                </a:solidFill>
              </a:rPr>
              <a:t>безопасности жизни и здоровья непосредственных участников образовательного </a:t>
            </a:r>
            <a:r>
              <a:rPr lang="ru-RU" sz="1800" b="1" dirty="0" smtClean="0">
                <a:solidFill>
                  <a:srgbClr val="002060"/>
                </a:solidFill>
              </a:rPr>
              <a:t>процесса,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экономии </a:t>
            </a:r>
            <a:r>
              <a:rPr lang="ru-RU" sz="1800" b="1" dirty="0">
                <a:solidFill>
                  <a:srgbClr val="002060"/>
                </a:solidFill>
              </a:rPr>
              <a:t>всех видов ресурсов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единства измерения результатов образовательного процесса</a:t>
            </a:r>
            <a:r>
              <a:rPr lang="ru-RU" sz="1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Разработка </a:t>
            </a:r>
            <a:r>
              <a:rPr lang="ru-RU" sz="2000" b="1" u="sng" dirty="0">
                <a:solidFill>
                  <a:srgbClr val="C00000"/>
                </a:solidFill>
              </a:rPr>
              <a:t>ОС – это:</a:t>
            </a:r>
            <a:endParaRPr lang="ru-RU" sz="2000" u="sng" dirty="0">
              <a:solidFill>
                <a:srgbClr val="C00000"/>
              </a:solidFill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</a:t>
            </a:r>
            <a:r>
              <a:rPr lang="ru-RU" sz="1800" b="1" dirty="0" smtClean="0">
                <a:solidFill>
                  <a:srgbClr val="002060"/>
                </a:solidFill>
              </a:rPr>
              <a:t>развитие, модернизация и совершенствование </a:t>
            </a:r>
            <a:r>
              <a:rPr lang="ru-RU" sz="1800" b="1" dirty="0">
                <a:solidFill>
                  <a:srgbClr val="002060"/>
                </a:solidFill>
              </a:rPr>
              <a:t>системы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дошкольного образования,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его проектирование, 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социальное конструирование,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обсуждение </a:t>
            </a:r>
            <a:r>
              <a:rPr lang="ru-RU" sz="1800" b="1" dirty="0" smtClean="0">
                <a:solidFill>
                  <a:srgbClr val="002060"/>
                </a:solidFill>
              </a:rPr>
              <a:t>смыслов: </a:t>
            </a:r>
            <a:r>
              <a:rPr lang="ru-RU" sz="1800" b="1" i="1" dirty="0">
                <a:solidFill>
                  <a:srgbClr val="002060"/>
                </a:solidFill>
              </a:rPr>
              <a:t>В какую систему ценностей готовим детей?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проблема образования: </a:t>
            </a:r>
            <a:r>
              <a:rPr lang="ru-RU" sz="1800" b="1" dirty="0" err="1">
                <a:solidFill>
                  <a:srgbClr val="002060"/>
                </a:solidFill>
              </a:rPr>
              <a:t>наукоемкости</a:t>
            </a:r>
            <a:r>
              <a:rPr lang="ru-RU" sz="1800" b="1" dirty="0">
                <a:solidFill>
                  <a:srgbClr val="002060"/>
                </a:solidFill>
              </a:rPr>
              <a:t> и </a:t>
            </a:r>
            <a:r>
              <a:rPr lang="ru-RU" sz="1800" b="1" dirty="0" err="1">
                <a:solidFill>
                  <a:srgbClr val="002060"/>
                </a:solidFill>
              </a:rPr>
              <a:t>культуроемкости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образовательного процесса! Он должен быть максимально  </a:t>
            </a:r>
            <a:r>
              <a:rPr lang="ru-RU" sz="1800" b="1" dirty="0" err="1">
                <a:solidFill>
                  <a:srgbClr val="002060"/>
                </a:solidFill>
              </a:rPr>
              <a:t>ч</a:t>
            </a:r>
            <a:r>
              <a:rPr lang="ru-RU" sz="1800" b="1" dirty="0" err="1" smtClean="0">
                <a:solidFill>
                  <a:srgbClr val="002060"/>
                </a:solidFill>
              </a:rPr>
              <a:t>еловекосообразным</a:t>
            </a:r>
            <a:r>
              <a:rPr lang="ru-RU" sz="1800" b="1" dirty="0">
                <a:solidFill>
                  <a:srgbClr val="002060"/>
                </a:solidFill>
              </a:rPr>
              <a:t>! (</a:t>
            </a:r>
            <a:r>
              <a:rPr lang="ru-RU" sz="1800" b="1" dirty="0" err="1">
                <a:solidFill>
                  <a:srgbClr val="002060"/>
                </a:solidFill>
              </a:rPr>
              <a:t>гуманизация</a:t>
            </a:r>
            <a:r>
              <a:rPr lang="ru-RU" sz="1800" b="1" dirty="0">
                <a:solidFill>
                  <a:srgbClr val="002060"/>
                </a:solidFill>
              </a:rPr>
              <a:t> системы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дошкольного образования).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dirty="0">
                <a:solidFill>
                  <a:srgbClr val="002060"/>
                </a:solidFill>
              </a:rPr>
              <a:t> 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Введение </a:t>
            </a:r>
            <a:r>
              <a:rPr lang="ru-RU" sz="2000" b="1" u="sng" dirty="0">
                <a:solidFill>
                  <a:srgbClr val="C00000"/>
                </a:solidFill>
              </a:rPr>
              <a:t>ОС – это:</a:t>
            </a:r>
            <a:endParaRPr lang="ru-RU" sz="2000" u="sng" dirty="0">
              <a:solidFill>
                <a:srgbClr val="C00000"/>
              </a:solidFill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изменения в системе управления образованием,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норма, которая должна учитываться на федеральном, региональном, муниципальном уровнях, уровне ДОО.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13788" cy="6408738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err="1" smtClean="0">
                <a:solidFill>
                  <a:srgbClr val="FF0000"/>
                </a:solidFill>
              </a:rPr>
              <a:t>Голодец</a:t>
            </a:r>
            <a:r>
              <a:rPr lang="ru-RU" sz="1800" b="1" dirty="0" smtClean="0">
                <a:solidFill>
                  <a:srgbClr val="FF0000"/>
                </a:solidFill>
              </a:rPr>
              <a:t> О.Ю. (вице-премьер) - 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Для подготовки стандарта были привлечены специалисты как дошкольного, так и школьного образования;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Будет связан </a:t>
            </a:r>
            <a:r>
              <a:rPr lang="ru-RU" sz="1800" b="1" dirty="0">
                <a:solidFill>
                  <a:srgbClr val="002060"/>
                </a:solidFill>
              </a:rPr>
              <a:t>с ведущими стандартами мирового сообщества</a:t>
            </a:r>
            <a:r>
              <a:rPr lang="ru-RU" sz="1800" b="1" dirty="0" smtClean="0">
                <a:solidFill>
                  <a:srgbClr val="002060"/>
                </a:solidFill>
              </a:rPr>
              <a:t>,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</a:rPr>
              <a:t>Парамонова Л.А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 –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Будет общая база представлений о том, что должно быть сформировано в д/в. Это позволит избежать «перекосов».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Должен предусматривать вариативность. Возможность реализации в любых дошкольных учреждениях.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</a:rPr>
              <a:t>Кудрявцев В.Т.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 - </a:t>
            </a:r>
            <a:endParaRPr lang="ru-RU" sz="1800" b="1" dirty="0">
              <a:solidFill>
                <a:srgbClr val="FF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Отложить принятие ОС до 2016 г. (Постановление Д.А. Медведева о ликвидации очередей в д/с).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Проверка ОС </a:t>
            </a:r>
            <a:r>
              <a:rPr lang="ru-RU" sz="1800" b="1" dirty="0">
                <a:solidFill>
                  <a:srgbClr val="002060"/>
                </a:solidFill>
              </a:rPr>
              <a:t>в вариативной форме в условиях разнообразия моделей </a:t>
            </a:r>
            <a:r>
              <a:rPr lang="ru-RU" sz="1800" b="1" dirty="0" smtClean="0">
                <a:solidFill>
                  <a:srgbClr val="002060"/>
                </a:solidFill>
              </a:rPr>
              <a:t>ДО.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Б</a:t>
            </a:r>
            <a:r>
              <a:rPr lang="ru-RU" sz="1800" b="1" dirty="0" smtClean="0">
                <a:solidFill>
                  <a:srgbClr val="002060"/>
                </a:solidFill>
              </a:rPr>
              <a:t>азой должны </a:t>
            </a:r>
            <a:r>
              <a:rPr lang="ru-RU" sz="1800" b="1" dirty="0">
                <a:solidFill>
                  <a:srgbClr val="002060"/>
                </a:solidFill>
              </a:rPr>
              <a:t>стать </a:t>
            </a:r>
            <a:r>
              <a:rPr lang="ru-RU" sz="1800" b="1" dirty="0" smtClean="0">
                <a:solidFill>
                  <a:srgbClr val="002060"/>
                </a:solidFill>
              </a:rPr>
              <a:t>экспериментальные </a:t>
            </a:r>
            <a:r>
              <a:rPr lang="ru-RU" sz="1800" b="1" dirty="0">
                <a:solidFill>
                  <a:srgbClr val="002060"/>
                </a:solidFill>
              </a:rPr>
              <a:t>площадки –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образовательные центры: дошкольная </a:t>
            </a:r>
            <a:r>
              <a:rPr lang="ru-RU" sz="1800" b="1" dirty="0">
                <a:solidFill>
                  <a:srgbClr val="002060"/>
                </a:solidFill>
              </a:rPr>
              <a:t>и школьная ступени</a:t>
            </a:r>
            <a:r>
              <a:rPr lang="ru-RU" sz="1800" b="1" dirty="0" smtClean="0">
                <a:solidFill>
                  <a:srgbClr val="002060"/>
                </a:solidFill>
              </a:rPr>
              <a:t>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Принять национальную доктрину развития дошкольного образования,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 В д/с должны вернуться профессиональные психологи!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260350"/>
            <a:ext cx="8856662" cy="6408738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C00000"/>
                </a:solidFill>
              </a:rPr>
              <a:t>Безруких М.М. (</a:t>
            </a:r>
            <a:r>
              <a:rPr lang="ru-RU" sz="1800" b="1" dirty="0" err="1" smtClean="0">
                <a:solidFill>
                  <a:srgbClr val="C00000"/>
                </a:solidFill>
              </a:rPr>
              <a:t>д.псих.н</a:t>
            </a:r>
            <a:r>
              <a:rPr lang="ru-RU" sz="1800" b="1" dirty="0" smtClean="0">
                <a:solidFill>
                  <a:srgbClr val="C00000"/>
                </a:solidFill>
              </a:rPr>
              <a:t>., проф.) –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Дошкольное образование (ДО) как уровень общего образования – ошибка,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Дошкольное детство </a:t>
            </a:r>
            <a:r>
              <a:rPr lang="ru-RU" sz="1800" b="1" dirty="0">
                <a:solidFill>
                  <a:srgbClr val="002060"/>
                </a:solidFill>
              </a:rPr>
              <a:t>– это этап всестороннего развития, а не </a:t>
            </a:r>
            <a:r>
              <a:rPr lang="ru-RU" sz="1800" b="1" dirty="0" smtClean="0">
                <a:solidFill>
                  <a:srgbClr val="002060"/>
                </a:solidFill>
              </a:rPr>
              <a:t>обучения.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Включение ДО </a:t>
            </a:r>
            <a:r>
              <a:rPr lang="ru-RU" sz="1800" b="1" dirty="0">
                <a:solidFill>
                  <a:srgbClr val="002060"/>
                </a:solidFill>
              </a:rPr>
              <a:t>в систему образования и обучения привело к тому, что на этапе </a:t>
            </a:r>
            <a:r>
              <a:rPr lang="ru-RU" sz="1800" b="1" dirty="0" smtClean="0">
                <a:solidFill>
                  <a:srgbClr val="002060"/>
                </a:solidFill>
              </a:rPr>
              <a:t>ДО </a:t>
            </a:r>
            <a:r>
              <a:rPr lang="ru-RU" sz="1800" b="1" dirty="0">
                <a:solidFill>
                  <a:srgbClr val="002060"/>
                </a:solidFill>
              </a:rPr>
              <a:t>появились </a:t>
            </a:r>
            <a:r>
              <a:rPr lang="ru-RU" sz="1800" b="1" u="sng" dirty="0" smtClean="0">
                <a:solidFill>
                  <a:srgbClr val="002060"/>
                </a:solidFill>
              </a:rPr>
              <a:t>образовательные </a:t>
            </a:r>
            <a:r>
              <a:rPr lang="ru-RU" sz="1800" b="1" u="sng" dirty="0">
                <a:solidFill>
                  <a:srgbClr val="002060"/>
                </a:solidFill>
              </a:rPr>
              <a:t>области</a:t>
            </a:r>
            <a:r>
              <a:rPr lang="ru-RU" sz="1800" b="1" dirty="0">
                <a:solidFill>
                  <a:srgbClr val="002060"/>
                </a:solidFill>
              </a:rPr>
              <a:t>, вместо направлений развития.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В ФГОС они </a:t>
            </a:r>
            <a:r>
              <a:rPr lang="ru-RU" sz="1800" b="1" dirty="0" smtClean="0">
                <a:solidFill>
                  <a:srgbClr val="002060"/>
                </a:solidFill>
              </a:rPr>
              <a:t>должны </a:t>
            </a:r>
            <a:r>
              <a:rPr lang="ru-RU" sz="1800" b="1" dirty="0">
                <a:solidFill>
                  <a:srgbClr val="002060"/>
                </a:solidFill>
              </a:rPr>
              <a:t>исчезнуть, а появиться </a:t>
            </a:r>
            <a:r>
              <a:rPr lang="ru-RU" sz="1800" b="1" u="sng" dirty="0">
                <a:solidFill>
                  <a:srgbClr val="002060"/>
                </a:solidFill>
              </a:rPr>
              <a:t>направления </a:t>
            </a:r>
            <a:r>
              <a:rPr lang="ru-RU" sz="1800" b="1" u="sng" dirty="0" smtClean="0">
                <a:solidFill>
                  <a:srgbClr val="002060"/>
                </a:solidFill>
              </a:rPr>
              <a:t>развития, </a:t>
            </a:r>
            <a:endParaRPr lang="ru-RU" sz="1800" b="1" u="sng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Школьные формы не </a:t>
            </a:r>
            <a:r>
              <a:rPr lang="ru-RU" sz="1800" b="1" dirty="0" smtClean="0">
                <a:solidFill>
                  <a:srgbClr val="002060"/>
                </a:solidFill>
              </a:rPr>
              <a:t>должны </a:t>
            </a:r>
            <a:r>
              <a:rPr lang="ru-RU" sz="1800" b="1" dirty="0">
                <a:solidFill>
                  <a:srgbClr val="002060"/>
                </a:solidFill>
              </a:rPr>
              <a:t>прийти в </a:t>
            </a:r>
            <a:r>
              <a:rPr lang="ru-RU" sz="1800" b="1" dirty="0" smtClean="0">
                <a:solidFill>
                  <a:srgbClr val="002060"/>
                </a:solidFill>
              </a:rPr>
              <a:t>ДО,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Необходимо </a:t>
            </a:r>
            <a:r>
              <a:rPr lang="ru-RU" sz="1800" b="1" dirty="0">
                <a:solidFill>
                  <a:srgbClr val="002060"/>
                </a:solidFill>
              </a:rPr>
              <a:t>изменить термин: не </a:t>
            </a:r>
            <a:r>
              <a:rPr lang="ru-RU" sz="1800" b="1" dirty="0" smtClean="0">
                <a:solidFill>
                  <a:srgbClr val="002060"/>
                </a:solidFill>
              </a:rPr>
              <a:t>дошкольное образование, </a:t>
            </a:r>
            <a:r>
              <a:rPr lang="ru-RU" sz="1800" b="1" dirty="0">
                <a:solidFill>
                  <a:srgbClr val="002060"/>
                </a:solidFill>
              </a:rPr>
              <a:t>а дошкольное развитие</a:t>
            </a:r>
            <a:r>
              <a:rPr lang="ru-RU" sz="1800" b="1" dirty="0" smtClean="0">
                <a:solidFill>
                  <a:srgbClr val="002060"/>
                </a:solidFill>
              </a:rPr>
              <a:t>!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</a:rPr>
              <a:t>Рубцов В.В. (</a:t>
            </a:r>
            <a:r>
              <a:rPr lang="ru-RU" sz="1800" b="1" dirty="0" err="1" smtClean="0">
                <a:solidFill>
                  <a:srgbClr val="C00000"/>
                </a:solidFill>
              </a:rPr>
              <a:t>д.псих.н</a:t>
            </a:r>
            <a:r>
              <a:rPr lang="ru-RU" sz="1800" b="1" dirty="0" smtClean="0">
                <a:solidFill>
                  <a:srgbClr val="C00000"/>
                </a:solidFill>
              </a:rPr>
              <a:t>., проф.) - </a:t>
            </a:r>
            <a:endParaRPr lang="ru-RU" sz="1800" b="1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ОС </a:t>
            </a:r>
            <a:r>
              <a:rPr lang="ru-RU" sz="1800" b="1" dirty="0" smtClean="0">
                <a:solidFill>
                  <a:srgbClr val="002060"/>
                </a:solidFill>
              </a:rPr>
              <a:t>можно </a:t>
            </a:r>
            <a:r>
              <a:rPr lang="ru-RU" sz="1800" b="1" dirty="0">
                <a:solidFill>
                  <a:srgbClr val="002060"/>
                </a:solidFill>
              </a:rPr>
              <a:t>изобразить в виде формулы: </a:t>
            </a:r>
            <a:r>
              <a:rPr lang="ru-RU" sz="1800" b="1" i="1" dirty="0">
                <a:solidFill>
                  <a:srgbClr val="002060"/>
                </a:solidFill>
              </a:rPr>
              <a:t>Система условий </a:t>
            </a:r>
            <a:r>
              <a:rPr lang="ru-RU" sz="1800" b="1" i="1" dirty="0" smtClean="0">
                <a:solidFill>
                  <a:srgbClr val="002060"/>
                </a:solidFill>
              </a:rPr>
              <a:t>психолого-педагогической </a:t>
            </a:r>
            <a:r>
              <a:rPr lang="ru-RU" sz="1800" b="1" i="1" dirty="0">
                <a:solidFill>
                  <a:srgbClr val="002060"/>
                </a:solidFill>
              </a:rPr>
              <a:t>поддержки развития и социализации детей.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В этом неординарный </a:t>
            </a:r>
            <a:r>
              <a:rPr lang="ru-RU" sz="1800" b="1" dirty="0" smtClean="0">
                <a:solidFill>
                  <a:srgbClr val="002060"/>
                </a:solidFill>
              </a:rPr>
              <a:t>характер стандарта. </a:t>
            </a:r>
            <a:r>
              <a:rPr lang="ru-RU" sz="1800" b="1" dirty="0">
                <a:solidFill>
                  <a:srgbClr val="002060"/>
                </a:solidFill>
              </a:rPr>
              <a:t>Даны ориентиры – как строить систему, требования и пр.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ФГОС ДО </a:t>
            </a:r>
            <a:r>
              <a:rPr lang="ru-RU" sz="1800" b="1" dirty="0">
                <a:solidFill>
                  <a:srgbClr val="002060"/>
                </a:solidFill>
              </a:rPr>
              <a:t>– это </a:t>
            </a:r>
            <a:r>
              <a:rPr lang="ru-RU" sz="1800" b="1" dirty="0" smtClean="0">
                <a:solidFill>
                  <a:srgbClr val="002060"/>
                </a:solidFill>
              </a:rPr>
              <a:t>сложный документ, т.к. слово </a:t>
            </a:r>
            <a:r>
              <a:rPr lang="ru-RU" sz="1800" b="1" dirty="0">
                <a:solidFill>
                  <a:srgbClr val="002060"/>
                </a:solidFill>
              </a:rPr>
              <a:t>Стандарт применим к возрасту, к </a:t>
            </a:r>
            <a:r>
              <a:rPr lang="ru-RU" sz="1800" b="1" dirty="0" smtClean="0">
                <a:solidFill>
                  <a:srgbClr val="002060"/>
                </a:solidFill>
              </a:rPr>
              <a:t>которому </a:t>
            </a:r>
            <a:r>
              <a:rPr lang="ru-RU" sz="1800" b="1" dirty="0">
                <a:solidFill>
                  <a:srgbClr val="002060"/>
                </a:solidFill>
              </a:rPr>
              <a:t>применить очень трудно.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6048375"/>
          </a:xfrm>
        </p:spPr>
        <p:txBody>
          <a:bodyPr rtlCol="0">
            <a:normAutofit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ЭТАПЫ: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1) 30 января 2013 г. – начало разработки ФГОС ДО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(Приказ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 № 57 от 30.01.2013 г.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«О разработке ФГОС дошкольного образования»);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2) июнь 2013 г. – Проект ФГОС ДО выносится на широкое общественное обсуждение;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3) июль 2013 г. – общественные слушания Проекта ФГОС дошкольного образования в Общественной палате РФ;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4) 28 августа 2013 г. Совет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 по ФГОС утвердил ФГОС дошкольного образования;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5) сентябрь 2013 г. – ФГОС направлен в юридическую службу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6) ФГОС ДО подписывает министр образования Ливанов Д.В.;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7) ФГОС ДО  отправлен для подписания в Минюст;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8) окончательный вариант будет размещен на сайте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РФ.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950" y="188913"/>
            <a:ext cx="8928100" cy="6480175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C00000"/>
                </a:solidFill>
              </a:rPr>
              <a:t>МНЕНИЯ СПЕЦИАЛИСТОВ О ФГОС ДОШКОЛЬНОГО ОБРАЗОВАНИЯ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 smtClean="0">
                <a:solidFill>
                  <a:srgbClr val="FF0000"/>
                </a:solidFill>
              </a:rPr>
              <a:t>Асмолов</a:t>
            </a:r>
            <a:r>
              <a:rPr lang="ru-RU" sz="1800" b="1" dirty="0" smtClean="0">
                <a:solidFill>
                  <a:srgbClr val="FF0000"/>
                </a:solidFill>
              </a:rPr>
              <a:t> А.Г.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</a:t>
            </a: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Стандарт – это изменение системы финансирования,</a:t>
            </a: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Стандарт не соотносится с понятиями: </a:t>
            </a:r>
            <a:r>
              <a:rPr lang="ru-RU" sz="1800" b="1" i="1" dirty="0">
                <a:solidFill>
                  <a:srgbClr val="002060"/>
                </a:solidFill>
              </a:rPr>
              <a:t>унификация, </a:t>
            </a:r>
            <a:r>
              <a:rPr lang="ru-RU" sz="1800" b="1" i="1" dirty="0" smtClean="0">
                <a:solidFill>
                  <a:srgbClr val="002060"/>
                </a:solidFill>
              </a:rPr>
              <a:t>обезличивание </a:t>
            </a:r>
            <a:r>
              <a:rPr lang="ru-RU" sz="1800" b="1" i="1" dirty="0">
                <a:solidFill>
                  <a:srgbClr val="002060"/>
                </a:solidFill>
              </a:rPr>
              <a:t>детей,</a:t>
            </a:r>
          </a:p>
          <a:p>
            <a:pPr marL="45720" indent="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i="1" dirty="0" smtClean="0">
                <a:solidFill>
                  <a:srgbClr val="002060"/>
                </a:solidFill>
              </a:rPr>
              <a:t> тестирование</a:t>
            </a:r>
            <a:r>
              <a:rPr lang="ru-RU" sz="1800" b="1" i="1" dirty="0">
                <a:solidFill>
                  <a:srgbClr val="002060"/>
                </a:solidFill>
              </a:rPr>
              <a:t>,</a:t>
            </a:r>
            <a:r>
              <a:rPr lang="ru-RU" sz="1800" b="1" i="1" dirty="0" smtClean="0">
                <a:solidFill>
                  <a:srgbClr val="002060"/>
                </a:solidFill>
              </a:rPr>
              <a:t> усреднение, общий знаменатель, измерение, аттестация.</a:t>
            </a: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Стандарт – это гарантии государства, условия для развития, возможности, поддержка разнообразия детства.</a:t>
            </a: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 smtClean="0">
                <a:solidFill>
                  <a:srgbClr val="FF0000"/>
                </a:solidFill>
              </a:rPr>
              <a:t>Собкин</a:t>
            </a:r>
            <a:r>
              <a:rPr lang="ru-RU" sz="1800" b="1" dirty="0" smtClean="0">
                <a:solidFill>
                  <a:srgbClr val="FF0000"/>
                </a:solidFill>
              </a:rPr>
              <a:t> В.С. (</a:t>
            </a:r>
            <a:r>
              <a:rPr lang="ru-RU" sz="1800" b="1" dirty="0" err="1" smtClean="0">
                <a:solidFill>
                  <a:srgbClr val="FF0000"/>
                </a:solidFill>
              </a:rPr>
              <a:t>д.псих.н</a:t>
            </a:r>
            <a:r>
              <a:rPr lang="ru-RU" sz="1800" b="1" dirty="0" smtClean="0">
                <a:solidFill>
                  <a:srgbClr val="FF0000"/>
                </a:solidFill>
              </a:rPr>
              <a:t>., проф.)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П</a:t>
            </a:r>
            <a:r>
              <a:rPr lang="ru-RU" sz="1800" b="1" dirty="0" smtClean="0">
                <a:solidFill>
                  <a:srgbClr val="002060"/>
                </a:solidFill>
              </a:rPr>
              <a:t>ринятие </a:t>
            </a:r>
            <a:r>
              <a:rPr lang="ru-RU" sz="1800" b="1" dirty="0">
                <a:solidFill>
                  <a:srgbClr val="002060"/>
                </a:solidFill>
              </a:rPr>
              <a:t>стандарта приведет к росту социального статуса: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 - детства,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семей,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дошкольных учреждений,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воспитателей —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(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по уровню профессиональной </a:t>
            </a:r>
            <a:r>
              <a:rPr lang="ru-RU" sz="1800" b="1" dirty="0" smtClean="0">
                <a:solidFill>
                  <a:srgbClr val="002060"/>
                </a:solidFill>
              </a:rPr>
              <a:t>компетентности </a:t>
            </a:r>
            <a:r>
              <a:rPr lang="ru-RU" sz="1800" b="1" dirty="0">
                <a:solidFill>
                  <a:srgbClr val="002060"/>
                </a:solidFill>
              </a:rPr>
              <a:t>и по финансовому </a:t>
            </a:r>
            <a:r>
              <a:rPr lang="ru-RU" sz="1800" b="1" dirty="0" smtClean="0">
                <a:solidFill>
                  <a:srgbClr val="002060"/>
                </a:solidFill>
              </a:rPr>
              <a:t>уровню). 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 indent="-182880" fontAlgn="auto">
              <a:spcBef>
                <a:spcPts val="200"/>
              </a:spcBef>
              <a:spcAft>
                <a:spcPts val="20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FF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3794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626225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ПСИХОЛОГИЧЕСКИЕ ОСНОВЫ СТАНДАРТА ДОШКОЛЬНОГО ОБРАЗОВАНИЯ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Детский сад в первую очередь дает ребенку – ОБЩЕНИЕ!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 </a:t>
            </a:r>
            <a:r>
              <a:rPr lang="ru-RU" sz="2000" b="1" u="sng" smtClean="0">
                <a:solidFill>
                  <a:srgbClr val="002060"/>
                </a:solidFill>
              </a:rPr>
              <a:t>Индивидуальная деятельность</a:t>
            </a:r>
            <a:r>
              <a:rPr lang="ru-RU" sz="2000" b="1" smtClean="0">
                <a:solidFill>
                  <a:srgbClr val="002060"/>
                </a:solidFill>
              </a:rPr>
              <a:t> - 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 обеспечивает нормальное функционирование нервной системы: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 </a:t>
            </a:r>
            <a:r>
              <a:rPr lang="ru-RU" sz="2000" b="1" u="sng" smtClean="0">
                <a:solidFill>
                  <a:srgbClr val="002060"/>
                </a:solidFill>
              </a:rPr>
              <a:t>Коллективная, совместная деятельность</a:t>
            </a:r>
          </a:p>
          <a:p>
            <a:pPr algn="ctr"/>
            <a:r>
              <a:rPr lang="ru-RU" sz="2000" b="1" smtClean="0">
                <a:solidFill>
                  <a:srgbClr val="002060"/>
                </a:solidFill>
              </a:rPr>
              <a:t> </a:t>
            </a:r>
            <a:r>
              <a:rPr lang="ru-RU" sz="2000" b="1" smtClean="0">
                <a:solidFill>
                  <a:srgbClr val="FF0000"/>
                </a:solidFill>
              </a:rPr>
              <a:t>Общение - культурное развитие. 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</a:rPr>
              <a:t>СТАНДАРТЫ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ПРОГРАММЫ ДО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КУЛЬТУРНОЕ РАЗВИТИЕ РЕБЕНКА</a:t>
            </a:r>
          </a:p>
          <a:p>
            <a:pPr algn="ctr"/>
            <a:endParaRPr lang="ru-RU" sz="2000" b="1" smtClean="0">
              <a:solidFill>
                <a:srgbClr val="C00000"/>
              </a:solidFill>
            </a:endParaRPr>
          </a:p>
          <a:p>
            <a:pPr algn="ctr"/>
            <a:r>
              <a:rPr lang="ru-RU" sz="2000" b="1" u="sng" smtClean="0">
                <a:solidFill>
                  <a:srgbClr val="C00000"/>
                </a:solidFill>
              </a:rPr>
              <a:t>УСЛОВИЯ: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1) полноценное общение ребенка с окружающими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2) развитие эмоциональной сферы ребенка.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15888"/>
            <a:ext cx="8713787" cy="6626225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НОВЫЙ ЗАКОН «ОБ ОБРАЗОВАНИИ РФ» № 273.</a:t>
            </a:r>
            <a:endParaRPr lang="ru-RU" sz="2000" b="1" u="sng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вступил </a:t>
            </a:r>
            <a:r>
              <a:rPr lang="ru-RU" sz="2000" b="1" dirty="0">
                <a:solidFill>
                  <a:srgbClr val="002060"/>
                </a:solidFill>
              </a:rPr>
              <a:t>в силу с</a:t>
            </a:r>
            <a:r>
              <a:rPr lang="ru-RU" sz="2000" b="1" dirty="0" smtClean="0">
                <a:solidFill>
                  <a:srgbClr val="002060"/>
                </a:solidFill>
              </a:rPr>
              <a:t> 01.09.2013 г.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Инновация </a:t>
            </a:r>
            <a:r>
              <a:rPr lang="ru-RU" sz="2000" b="1" u="sng" dirty="0">
                <a:solidFill>
                  <a:srgbClr val="C00000"/>
                </a:solidFill>
              </a:rPr>
              <a:t>данного Закона </a:t>
            </a:r>
            <a:r>
              <a:rPr lang="ru-RU" sz="2000" b="1" u="sng" dirty="0" smtClean="0">
                <a:solidFill>
                  <a:srgbClr val="C00000"/>
                </a:solidFill>
              </a:rPr>
              <a:t>-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дошкольное образование </a:t>
            </a:r>
            <a:r>
              <a:rPr lang="ru-RU" sz="2000" b="1" dirty="0">
                <a:solidFill>
                  <a:srgbClr val="002060"/>
                </a:solidFill>
              </a:rPr>
              <a:t>впервые становится 1-м уровнем общего образования. 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C00000"/>
                </a:solidFill>
              </a:rPr>
              <a:t>В ЗАКОНЕ «ОБ ОБРАЗОВАНИИ РФ»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для системы дошкольного образования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2 главные статьи: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FF0000"/>
                </a:solidFill>
              </a:rPr>
              <a:t>64 статья: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- об основной образовательной Программе (ООП);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- о создании Консультационных Центров для родителей, дети которых не посещают детский сад;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о </a:t>
            </a:r>
            <a:r>
              <a:rPr lang="ru-RU" sz="2000" b="1" i="1" dirty="0">
                <a:solidFill>
                  <a:srgbClr val="002060"/>
                </a:solidFill>
              </a:rPr>
              <a:t>запрете проведения итоговой и промежуточной аттестация в детском саду</a:t>
            </a:r>
            <a:r>
              <a:rPr lang="ru-RU" sz="2000" b="1" i="1" dirty="0" smtClean="0">
                <a:solidFill>
                  <a:srgbClr val="002060"/>
                </a:solidFill>
              </a:rPr>
              <a:t>!</a:t>
            </a:r>
            <a:endParaRPr lang="ru-RU" sz="2000" b="1" u="sng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FF0000"/>
                </a:solidFill>
              </a:rPr>
              <a:t>65 статья: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- о родительской плате.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85225" cy="6408738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Теперь в ДО выделяются две функции :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1) образовательные услуги – </a:t>
            </a:r>
            <a:r>
              <a:rPr lang="ru-RU" b="1" i="1" dirty="0">
                <a:solidFill>
                  <a:srgbClr val="C00000"/>
                </a:solidFill>
              </a:rPr>
              <a:t>государство;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2) уход и присмотр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ru-RU" b="1" i="1" dirty="0">
                <a:solidFill>
                  <a:srgbClr val="C00000"/>
                </a:solidFill>
              </a:rPr>
              <a:t>родители.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u="sng" dirty="0">
                <a:solidFill>
                  <a:srgbClr val="C00000"/>
                </a:solidFill>
              </a:rPr>
              <a:t>РИСК – «</a:t>
            </a:r>
            <a:r>
              <a:rPr lang="ru-RU" b="1" i="1" dirty="0">
                <a:solidFill>
                  <a:srgbClr val="C00000"/>
                </a:solidFill>
              </a:rPr>
              <a:t>придется платить за многие вещи!».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i="1" u="sng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002060"/>
                </a:solidFill>
              </a:rPr>
              <a:t>СТАНДАРТ  снимает его: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>
                <a:solidFill>
                  <a:srgbClr val="002060"/>
                </a:solidFill>
              </a:rPr>
              <a:t>все моменты </a:t>
            </a:r>
            <a:r>
              <a:rPr lang="ru-RU" b="1" i="1" dirty="0">
                <a:solidFill>
                  <a:srgbClr val="002060"/>
                </a:solidFill>
              </a:rPr>
              <a:t>взаимодействия взрослого с ребенком</a:t>
            </a:r>
            <a:r>
              <a:rPr lang="ru-RU" i="1" dirty="0">
                <a:solidFill>
                  <a:srgbClr val="002060"/>
                </a:solidFill>
              </a:rPr>
              <a:t> отнесены к образовательной функции!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i="1" u="sng" dirty="0">
                <a:solidFill>
                  <a:srgbClr val="002060"/>
                </a:solidFill>
              </a:rPr>
              <a:t>Взрослый, который: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>
                <a:solidFill>
                  <a:srgbClr val="002060"/>
                </a:solidFill>
              </a:rPr>
              <a:t> одевает,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>
                <a:solidFill>
                  <a:srgbClr val="002060"/>
                </a:solidFill>
              </a:rPr>
              <a:t>кормит,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>
                <a:solidFill>
                  <a:srgbClr val="002060"/>
                </a:solidFill>
              </a:rPr>
              <a:t>укладывает спать и др.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>
                <a:solidFill>
                  <a:srgbClr val="002060"/>
                </a:solidFill>
              </a:rPr>
              <a:t>- всё в этом возрасте </a:t>
            </a:r>
            <a:r>
              <a:rPr lang="ru-RU" i="1" u="sng" dirty="0">
                <a:solidFill>
                  <a:srgbClr val="002060"/>
                </a:solidFill>
              </a:rPr>
              <a:t>образовательная деятельность.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 rtlCol="0">
            <a:normAutofit fontScale="92500" lnSpcReduction="1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ЗАКОН ПРЕДУСМАТРИВАЕТ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</a:rPr>
              <a:t>бязательность дошкольного образования (государство обязано предоставить место ребенку в д/с). Для семьи это не обязанность, а право!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В 2013 г. должны быть обнародованы новые стандарты в дошкольных учреждениях.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ФГОС ДО будет вводиться с 1 января 2014 г.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Отменяется положение о том, что плата за д/с не должна превышать 20% от общей стоимости.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C00000"/>
                </a:solidFill>
              </a:rPr>
              <a:t>Движение «Российским детям — доступное дошкольное образование»</a:t>
            </a: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b="1" dirty="0">
                <a:solidFill>
                  <a:srgbClr val="C00000"/>
                </a:solidFill>
              </a:rPr>
              <a:t>Представитель</a:t>
            </a:r>
            <a:r>
              <a:rPr lang="ru-RU" sz="1800" b="1" i="1" dirty="0">
                <a:solidFill>
                  <a:srgbClr val="C00000"/>
                </a:solidFill>
              </a:rPr>
              <a:t> Анна </a:t>
            </a:r>
            <a:r>
              <a:rPr lang="ru-RU" sz="1800" b="1" i="1" dirty="0" err="1" smtClean="0">
                <a:solidFill>
                  <a:srgbClr val="C00000"/>
                </a:solidFill>
              </a:rPr>
              <a:t>Любоведская</a:t>
            </a:r>
            <a:r>
              <a:rPr lang="ru-RU" sz="1800" dirty="0">
                <a:solidFill>
                  <a:srgbClr val="C00000"/>
                </a:solidFill>
              </a:rPr>
              <a:t>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 </a:t>
            </a:r>
            <a:r>
              <a:rPr lang="ru-RU" sz="1800" b="1" u="sng" dirty="0" smtClean="0">
                <a:solidFill>
                  <a:srgbClr val="002060"/>
                </a:solidFill>
              </a:rPr>
              <a:t>повышение требований к воспитателям ДОО: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должны </a:t>
            </a:r>
            <a:r>
              <a:rPr lang="ru-RU" sz="1900" b="1" dirty="0">
                <a:solidFill>
                  <a:srgbClr val="002060"/>
                </a:solidFill>
              </a:rPr>
              <a:t>иметь высшее, а не среднее специальное образование.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с введением стандарта это должны </a:t>
            </a:r>
            <a:r>
              <a:rPr lang="ru-RU" sz="1900" b="1" i="1" u="sng" dirty="0">
                <a:solidFill>
                  <a:srgbClr val="002060"/>
                </a:solidFill>
              </a:rPr>
              <a:t>быть другого уровня воспитатели</a:t>
            </a:r>
            <a:r>
              <a:rPr lang="ru-RU" sz="1900" b="1" dirty="0">
                <a:solidFill>
                  <a:srgbClr val="002060"/>
                </a:solidFill>
              </a:rPr>
              <a:t>.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н</a:t>
            </a:r>
            <a:r>
              <a:rPr lang="ru-RU" sz="1900" b="1" dirty="0" smtClean="0">
                <a:solidFill>
                  <a:srgbClr val="002060"/>
                </a:solidFill>
              </a:rPr>
              <a:t>е </a:t>
            </a:r>
            <a:r>
              <a:rPr lang="ru-RU" sz="1900" b="1" dirty="0">
                <a:solidFill>
                  <a:srgbClr val="002060"/>
                </a:solidFill>
              </a:rPr>
              <a:t>все воспитатели могут быть педагогами.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у </a:t>
            </a:r>
            <a:r>
              <a:rPr lang="ru-RU" sz="1900" b="1" dirty="0">
                <a:solidFill>
                  <a:srgbClr val="002060"/>
                </a:solidFill>
              </a:rPr>
              <a:t>педагогов возрастет зарплата (на начало 2012 года не превышала 15 тыс. рублей).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ведомство планирует получить из бюджета дополнительные 60 — 63 млрд рублей,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средняя </a:t>
            </a:r>
            <a:r>
              <a:rPr lang="ru-RU" sz="1900" b="1" dirty="0">
                <a:solidFill>
                  <a:srgbClr val="002060"/>
                </a:solidFill>
              </a:rPr>
              <a:t>зарплата </a:t>
            </a:r>
            <a:r>
              <a:rPr lang="ru-RU" sz="1900" b="1" dirty="0" err="1">
                <a:solidFill>
                  <a:srgbClr val="002060"/>
                </a:solidFill>
              </a:rPr>
              <a:t>педработников</a:t>
            </a:r>
            <a:r>
              <a:rPr lang="ru-RU" sz="1900" b="1" dirty="0">
                <a:solidFill>
                  <a:srgbClr val="002060"/>
                </a:solidFill>
              </a:rPr>
              <a:t> детсадов будет доведена сначала до 100% </a:t>
            </a:r>
            <a:r>
              <a:rPr lang="ru-RU" sz="1900" b="1" i="1" u="sng" dirty="0">
                <a:solidFill>
                  <a:srgbClr val="002060"/>
                </a:solidFill>
              </a:rPr>
              <a:t>от средней зарплаты в сфере общего образования</a:t>
            </a:r>
            <a:r>
              <a:rPr lang="ru-RU" sz="1900" b="1" dirty="0">
                <a:solidFill>
                  <a:srgbClr val="002060"/>
                </a:solidFill>
              </a:rPr>
              <a:t> в том или ином регионе, а к 2018 году — до 200%.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800" b="1" i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260350"/>
            <a:ext cx="8713787" cy="6408738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ХАРАКТЕРИСТИКА ЗАКОНОПРОЕКТА</a:t>
            </a:r>
          </a:p>
          <a:p>
            <a:pPr marL="45720" indent="0" algn="r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Конфуций:</a:t>
            </a:r>
          </a:p>
          <a:p>
            <a:pPr marL="45720" indent="0" algn="r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rgbClr val="002060"/>
                </a:solidFill>
              </a:rPr>
              <a:t> «Если ваш план на год, сажайте рис,</a:t>
            </a:r>
          </a:p>
          <a:p>
            <a:pPr marL="45720" indent="0" algn="r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rgbClr val="002060"/>
                </a:solidFill>
              </a:rPr>
              <a:t> если ваш план на десятилетие – сажайте деревья, </a:t>
            </a:r>
          </a:p>
          <a:p>
            <a:pPr marL="45720" indent="0" algn="r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dirty="0">
                <a:solidFill>
                  <a:srgbClr val="002060"/>
                </a:solidFill>
              </a:rPr>
              <a:t>если ваш план на всю жизнь – учите детей</a:t>
            </a:r>
            <a:r>
              <a:rPr lang="ru-RU" sz="1800" dirty="0" smtClean="0">
                <a:solidFill>
                  <a:srgbClr val="002060"/>
                </a:solidFill>
              </a:rPr>
              <a:t>».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Закон </a:t>
            </a:r>
            <a:r>
              <a:rPr lang="ru-RU" sz="1800" b="1" dirty="0">
                <a:solidFill>
                  <a:srgbClr val="002060"/>
                </a:solidFill>
              </a:rPr>
              <a:t>объединил </a:t>
            </a:r>
            <a:r>
              <a:rPr lang="ru-RU" sz="1800" b="1" u="sng" dirty="0">
                <a:solidFill>
                  <a:srgbClr val="002060"/>
                </a:solidFill>
              </a:rPr>
              <a:t>два базовых закона:</a:t>
            </a:r>
            <a:endParaRPr lang="ru-RU" sz="1800" b="1" dirty="0">
              <a:solidFill>
                <a:srgbClr val="00206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1) "Об образовании" (1992 г.) – был признан лучшим законом в Европе!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>
                <a:solidFill>
                  <a:srgbClr val="002060"/>
                </a:solidFill>
              </a:rPr>
              <a:t>2) "О высшем и послевузовском профессиональном образовании" (1996 г.)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Мнения о новом законе радикально отличаются: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 «</a:t>
            </a:r>
            <a:r>
              <a:rPr lang="ru-RU" sz="1800" b="1" i="1" dirty="0">
                <a:solidFill>
                  <a:srgbClr val="002060"/>
                </a:solidFill>
              </a:rPr>
              <a:t>способствует модернизации образования и делает его доступным для широкого круга людей</a:t>
            </a:r>
            <a:r>
              <a:rPr lang="ru-RU" sz="1800" b="1" dirty="0" smtClean="0">
                <a:solidFill>
                  <a:srgbClr val="002060"/>
                </a:solidFill>
              </a:rPr>
              <a:t>»; 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 «</a:t>
            </a:r>
            <a:r>
              <a:rPr lang="ru-RU" sz="1800" b="1" i="1" dirty="0">
                <a:solidFill>
                  <a:srgbClr val="002060"/>
                </a:solidFill>
              </a:rPr>
              <a:t>избавляет государство от большинства социальных обязательств, продолжает курс на коммерциализацию образования</a:t>
            </a:r>
            <a:r>
              <a:rPr lang="ru-RU" sz="1800" b="1" dirty="0">
                <a:solidFill>
                  <a:srgbClr val="002060"/>
                </a:solidFill>
              </a:rPr>
              <a:t>».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i="1" dirty="0" smtClean="0">
                <a:solidFill>
                  <a:srgbClr val="002060"/>
                </a:solidFill>
              </a:rPr>
              <a:t>Главный </a:t>
            </a:r>
            <a:r>
              <a:rPr lang="ru-RU" sz="1800" b="1" i="1" dirty="0">
                <a:solidFill>
                  <a:srgbClr val="002060"/>
                </a:solidFill>
              </a:rPr>
              <a:t>недостаток Закона </a:t>
            </a:r>
            <a:r>
              <a:rPr lang="ru-RU" sz="1800" b="1" i="1" dirty="0" smtClean="0">
                <a:solidFill>
                  <a:srgbClr val="002060"/>
                </a:solidFill>
              </a:rPr>
              <a:t>- прорыва </a:t>
            </a:r>
            <a:r>
              <a:rPr lang="ru-RU" sz="1800" b="1" i="1" dirty="0">
                <a:solidFill>
                  <a:srgbClr val="002060"/>
                </a:solidFill>
              </a:rPr>
              <a:t>в </a:t>
            </a:r>
            <a:r>
              <a:rPr lang="ru-RU" sz="1800" b="1" i="1" dirty="0" smtClean="0">
                <a:solidFill>
                  <a:srgbClr val="002060"/>
                </a:solidFill>
              </a:rPr>
              <a:t>научно-образовательной политике </a:t>
            </a:r>
            <a:r>
              <a:rPr lang="ru-RU" sz="1800" b="1" i="1" dirty="0">
                <a:solidFill>
                  <a:srgbClr val="002060"/>
                </a:solidFill>
              </a:rPr>
              <a:t>не ожидается. Закон не обеспечивает его.</a:t>
            </a:r>
            <a:endParaRPr lang="ru-RU" sz="1800" i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Теперь Российская Федерация будет 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ориентироваться </a:t>
            </a:r>
            <a:r>
              <a:rPr lang="ru-RU" sz="2000" b="1" dirty="0">
                <a:solidFill>
                  <a:srgbClr val="002060"/>
                </a:solidFill>
              </a:rPr>
              <a:t>на европейскую модель развития образования.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Законом закрепляются следующие уровни образования: 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Уровни общего образования: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дошкольное,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начальное общее,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основное общее,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среднее общее,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Уровни профессионального образования: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среднее профобразование,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 высшее образование - </a:t>
            </a:r>
            <a:r>
              <a:rPr lang="ru-RU" sz="1800" b="1" dirty="0" err="1">
                <a:solidFill>
                  <a:srgbClr val="002060"/>
                </a:solidFill>
              </a:rPr>
              <a:t>бакалавриат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высшее образование — </a:t>
            </a:r>
            <a:r>
              <a:rPr lang="ru-RU" sz="1800" b="1" dirty="0" err="1">
                <a:solidFill>
                  <a:srgbClr val="002060"/>
                </a:solidFill>
              </a:rPr>
              <a:t>специалитет</a:t>
            </a:r>
            <a:r>
              <a:rPr lang="ru-RU" sz="1800" b="1" dirty="0">
                <a:solidFill>
                  <a:srgbClr val="002060"/>
                </a:solidFill>
              </a:rPr>
              <a:t> и магистратура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высшее образование - подготовка кадров высшей квалификации (аспирантура, адъюнктура, ординатура).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Дополнительное образование.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Бесплатным должно остаться:</a:t>
            </a: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общее образование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первый уровень профессионального образования.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 rtlCol="0">
            <a:normAutofit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и</a:t>
            </a:r>
            <a:r>
              <a:rPr lang="ru-RU" b="1" u="sng" dirty="0" smtClean="0">
                <a:solidFill>
                  <a:srgbClr val="C00000"/>
                </a:solidFill>
              </a:rPr>
              <a:t>з ФЗ «Об образовании РФ» </a:t>
            </a:r>
            <a:r>
              <a:rPr lang="ru-RU" b="1" u="sng" dirty="0">
                <a:solidFill>
                  <a:srgbClr val="C00000"/>
                </a:solidFill>
              </a:rPr>
              <a:t>следует: </a:t>
            </a:r>
            <a:endParaRPr lang="ru-RU" b="1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а) </a:t>
            </a:r>
            <a:r>
              <a:rPr lang="ru-RU" sz="1800" b="1" i="1" dirty="0" smtClean="0">
                <a:solidFill>
                  <a:srgbClr val="002060"/>
                </a:solidFill>
              </a:rPr>
              <a:t>«Школьный стандарт» задает лишь самые общие требования и не содержит конкретного описания содержания школьного образования;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i="1" dirty="0" smtClean="0">
                <a:solidFill>
                  <a:srgbClr val="002060"/>
                </a:solidFill>
              </a:rPr>
              <a:t>б</a:t>
            </a:r>
            <a:r>
              <a:rPr lang="ru-RU" sz="1800" b="1" i="1" dirty="0">
                <a:solidFill>
                  <a:srgbClr val="002060"/>
                </a:solidFill>
              </a:rPr>
              <a:t>) учителя и школы вольны сами формировать свои учебные программы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  <a:r>
              <a:rPr lang="ru-RU" sz="1800" b="1" i="1" dirty="0">
                <a:solidFill>
                  <a:srgbClr val="002060"/>
                </a:solidFill>
              </a:rPr>
              <a:t>интерпретируя самостоятельно абстрактные положения «Стандарта».</a:t>
            </a:r>
            <a:endParaRPr lang="ru-RU" sz="1800" b="1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u="sng" dirty="0" smtClean="0">
                <a:solidFill>
                  <a:srgbClr val="002060"/>
                </a:solidFill>
              </a:rPr>
              <a:t>В </a:t>
            </a:r>
            <a:r>
              <a:rPr lang="ru-RU" sz="1800" b="1" u="sng" dirty="0">
                <a:solidFill>
                  <a:srgbClr val="002060"/>
                </a:solidFill>
              </a:rPr>
              <a:t>стандартах российского образования нет </a:t>
            </a:r>
            <a:r>
              <a:rPr lang="ru-RU" sz="1800" b="1" u="sng" dirty="0" smtClean="0">
                <a:solidFill>
                  <a:srgbClr val="002060"/>
                </a:solidFill>
              </a:rPr>
              <a:t>содержания!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Стандарты </a:t>
            </a:r>
            <a:r>
              <a:rPr lang="ru-RU" sz="1800" b="1" dirty="0">
                <a:solidFill>
                  <a:srgbClr val="002060"/>
                </a:solidFill>
              </a:rPr>
              <a:t>есть, а содержания в них </a:t>
            </a:r>
            <a:r>
              <a:rPr lang="ru-RU" sz="1800" b="1" dirty="0" smtClean="0">
                <a:solidFill>
                  <a:srgbClr val="002060"/>
                </a:solidFill>
              </a:rPr>
              <a:t>нет.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Е</a:t>
            </a:r>
            <a:r>
              <a:rPr lang="ru-RU" sz="1800" b="1" dirty="0" smtClean="0">
                <a:solidFill>
                  <a:srgbClr val="002060"/>
                </a:solidFill>
              </a:rPr>
              <a:t>сть </a:t>
            </a:r>
            <a:r>
              <a:rPr lang="ru-RU" sz="1800" b="1" dirty="0">
                <a:solidFill>
                  <a:srgbClr val="002060"/>
                </a:solidFill>
              </a:rPr>
              <a:t>требования к </a:t>
            </a:r>
            <a:r>
              <a:rPr lang="ru-RU" sz="1800" b="1" dirty="0" smtClean="0">
                <a:solidFill>
                  <a:srgbClr val="002060"/>
                </a:solidFill>
              </a:rPr>
              <a:t>структуре</a:t>
            </a:r>
            <a:r>
              <a:rPr lang="ru-RU" sz="1800" b="1" dirty="0">
                <a:solidFill>
                  <a:srgbClr val="002060"/>
                </a:solidFill>
              </a:rPr>
              <a:t>, к условиям, к уровню требований подготовки.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i="1" u="sng" dirty="0">
                <a:solidFill>
                  <a:srgbClr val="002060"/>
                </a:solidFill>
              </a:rPr>
              <a:t>Н</a:t>
            </a:r>
            <a:r>
              <a:rPr lang="ru-RU" sz="1800" b="1" i="1" u="sng" dirty="0" smtClean="0">
                <a:solidFill>
                  <a:srgbClr val="002060"/>
                </a:solidFill>
              </a:rPr>
              <a:t>еобходимы </a:t>
            </a:r>
            <a:r>
              <a:rPr lang="ru-RU" sz="1800" b="1" i="1" u="sng" dirty="0">
                <a:solidFill>
                  <a:srgbClr val="002060"/>
                </a:solidFill>
              </a:rPr>
              <a:t>требования к содержанию </a:t>
            </a:r>
            <a:r>
              <a:rPr lang="ru-RU" sz="1800" b="1" i="1" u="sng" dirty="0" smtClean="0">
                <a:solidFill>
                  <a:srgbClr val="002060"/>
                </a:solidFill>
              </a:rPr>
              <a:t>образования!!! 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С</a:t>
            </a:r>
            <a:r>
              <a:rPr lang="ru-RU" sz="1800" b="1" dirty="0" smtClean="0">
                <a:solidFill>
                  <a:srgbClr val="002060"/>
                </a:solidFill>
              </a:rPr>
              <a:t>окращено </a:t>
            </a:r>
            <a:r>
              <a:rPr lang="ru-RU" sz="1800" b="1" dirty="0">
                <a:solidFill>
                  <a:srgbClr val="002060"/>
                </a:solidFill>
              </a:rPr>
              <a:t>количество часов русской литературы! </a:t>
            </a:r>
            <a:r>
              <a:rPr lang="ru-RU" sz="1800" b="1" i="1" dirty="0" smtClean="0">
                <a:solidFill>
                  <a:srgbClr val="FF0000"/>
                </a:solidFill>
              </a:rPr>
              <a:t>Это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smtClean="0">
                <a:solidFill>
                  <a:srgbClr val="FF0000"/>
                </a:solidFill>
              </a:rPr>
              <a:t>угрожает национальной безопасности страны.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Появилось понятие «безопасность школьной среды</a:t>
            </a:r>
            <a:r>
              <a:rPr lang="ru-RU" sz="1800" b="1" dirty="0" smtClean="0">
                <a:solidFill>
                  <a:srgbClr val="002060"/>
                </a:solidFill>
              </a:rPr>
              <a:t>».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- </a:t>
            </a:r>
            <a:r>
              <a:rPr lang="ru-RU" sz="1800" b="1" dirty="0">
                <a:solidFill>
                  <a:srgbClr val="002060"/>
                </a:solidFill>
              </a:rPr>
              <a:t>бакалавр получает на 40 % меньше специальных занятий по сравнению с традиционным специалистом.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НПО – как уровень ликвидируется: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переводится на профессиональное обучение (без образования).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- только ключевые (</a:t>
            </a:r>
            <a:r>
              <a:rPr lang="ru-RU" sz="1800" b="1" dirty="0" smtClean="0">
                <a:solidFill>
                  <a:srgbClr val="002060"/>
                </a:solidFill>
              </a:rPr>
              <a:t>профессиональные) </a:t>
            </a:r>
            <a:r>
              <a:rPr lang="ru-RU" sz="1800" b="1" dirty="0">
                <a:solidFill>
                  <a:srgbClr val="002060"/>
                </a:solidFill>
              </a:rPr>
              <a:t>компетенции.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</a:rPr>
              <a:t>Опасность </a:t>
            </a:r>
            <a:r>
              <a:rPr lang="ru-RU" sz="1800" b="1" dirty="0">
                <a:solidFill>
                  <a:srgbClr val="C00000"/>
                </a:solidFill>
              </a:rPr>
              <a:t>– </a:t>
            </a:r>
            <a:r>
              <a:rPr lang="ru-RU" sz="1800" b="1" dirty="0" smtClean="0">
                <a:solidFill>
                  <a:srgbClr val="C00000"/>
                </a:solidFill>
              </a:rPr>
              <a:t>снижение </a:t>
            </a:r>
            <a:r>
              <a:rPr lang="ru-RU" sz="1800" b="1" dirty="0">
                <a:solidFill>
                  <a:srgbClr val="C00000"/>
                </a:solidFill>
              </a:rPr>
              <a:t>уровня образованности!</a:t>
            </a:r>
            <a:endParaRPr lang="ru-RU" sz="1800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/>
          <a:lstStyle/>
          <a:p>
            <a:r>
              <a:rPr lang="ru-RU" sz="1800" b="1" smtClean="0">
                <a:solidFill>
                  <a:srgbClr val="002060"/>
                </a:solidFill>
              </a:rPr>
              <a:t>введение дистанционного и электронного обучения,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реализация образовательных программ с помощью интернета, 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закреплены различные формы получения образования: </a:t>
            </a:r>
            <a:r>
              <a:rPr lang="ru-RU" sz="1800" b="1" i="1" smtClean="0">
                <a:solidFill>
                  <a:srgbClr val="002060"/>
                </a:solidFill>
              </a:rPr>
              <a:t>в детском саду, в семье, в дошкольной группе при школе, в учреждениях дополнительного образования, самообразования,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 впервые </a:t>
            </a:r>
            <a:r>
              <a:rPr lang="ru-RU" sz="1800" b="1" u="sng" smtClean="0">
                <a:solidFill>
                  <a:srgbClr val="002060"/>
                </a:solidFill>
              </a:rPr>
              <a:t>закреплены права и обязанности родителей </a:t>
            </a:r>
            <a:r>
              <a:rPr lang="ru-RU" sz="1800" b="1" smtClean="0">
                <a:solidFill>
                  <a:srgbClr val="002060"/>
                </a:solidFill>
              </a:rPr>
              <a:t>— приоритет по воспитанию детей остается за семьей.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закон запрещает конкурсный отбор и какие-либо испытания (тестирования) при приеме в детсады и в школы (за исключением тех ОУ, где есть профильная подготовка),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заработная плата учителя должна быть не ниже, чем средняя зарплата в регионе. 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зафиксировано право учителя на самостоятельный выбор методики и технологии.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все учреждения повышенного уровня отменены,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тенденция объединения образовательных учреждений,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Закон подтверждает </a:t>
            </a:r>
            <a:r>
              <a:rPr lang="ru-RU" sz="1800" b="1" u="sng" smtClean="0">
                <a:solidFill>
                  <a:srgbClr val="002060"/>
                </a:solidFill>
              </a:rPr>
              <a:t>светский характер образования</a:t>
            </a:r>
            <a:r>
              <a:rPr lang="ru-RU" sz="1800" b="1" smtClean="0">
                <a:solidFill>
                  <a:srgbClr val="002060"/>
                </a:solidFill>
              </a:rPr>
              <a:t> в государственных и муниципальных образовательных учреждениях, 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сетевые формы реализации образовательных программ ,</a:t>
            </a:r>
          </a:p>
          <a:p>
            <a:pPr algn="just"/>
            <a:endParaRPr lang="ru-RU" sz="1800" b="1" smtClean="0">
              <a:solidFill>
                <a:srgbClr val="002060"/>
              </a:solidFill>
            </a:endParaRPr>
          </a:p>
          <a:p>
            <a:pPr algn="just"/>
            <a:endParaRPr lang="ru-RU" sz="1800" b="1" smtClean="0">
              <a:solidFill>
                <a:srgbClr val="002060"/>
              </a:solidFill>
            </a:endParaRPr>
          </a:p>
          <a:p>
            <a:endParaRPr lang="ru-RU" sz="18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480175"/>
          </a:xfrm>
        </p:spPr>
        <p:txBody>
          <a:bodyPr rtlCol="0">
            <a:normAutofit fontScale="92500" lnSpcReduction="20000"/>
          </a:bodyPr>
          <a:lstStyle/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Новая </a:t>
            </a:r>
            <a:r>
              <a:rPr lang="ru-RU" sz="2000" b="1" dirty="0">
                <a:solidFill>
                  <a:srgbClr val="002060"/>
                </a:solidFill>
              </a:rPr>
              <a:t>система оплаты труда - «деньги идут за учеником</a:t>
            </a:r>
            <a:r>
              <a:rPr lang="ru-RU" sz="2000" b="1" dirty="0" smtClean="0">
                <a:solidFill>
                  <a:srgbClr val="002060"/>
                </a:solidFill>
              </a:rPr>
              <a:t>».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Теперь все  </a:t>
            </a:r>
            <a:r>
              <a:rPr lang="ru-RU" sz="2000" b="1" dirty="0">
                <a:solidFill>
                  <a:srgbClr val="002060"/>
                </a:solidFill>
              </a:rPr>
              <a:t>определяют </a:t>
            </a:r>
            <a:r>
              <a:rPr lang="ru-RU" sz="2000" b="1" u="sng" dirty="0">
                <a:solidFill>
                  <a:srgbClr val="002060"/>
                </a:solidFill>
              </a:rPr>
              <a:t>региональные и местные власти</a:t>
            </a:r>
            <a:r>
              <a:rPr lang="ru-RU" sz="2000" b="1" dirty="0">
                <a:solidFill>
                  <a:srgbClr val="002060"/>
                </a:solidFill>
              </a:rPr>
              <a:t>. РФ передает субъектам свои полномочия, включая </a:t>
            </a:r>
            <a:r>
              <a:rPr lang="ru-RU" sz="2000" b="1" i="1" dirty="0">
                <a:solidFill>
                  <a:srgbClr val="002060"/>
                </a:solidFill>
              </a:rPr>
              <a:t>надзор за качеством образования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в законе прописано понятие </a:t>
            </a:r>
            <a:r>
              <a:rPr lang="ru-RU" sz="2000" b="1" i="1" dirty="0">
                <a:solidFill>
                  <a:srgbClr val="002060"/>
                </a:solidFill>
              </a:rPr>
              <a:t>«инклюзивного образования».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Риск </a:t>
            </a:r>
            <a:r>
              <a:rPr 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sz="2000" b="1" u="sng" dirty="0" err="1">
                <a:solidFill>
                  <a:srgbClr val="002060"/>
                </a:solidFill>
              </a:rPr>
              <a:t>н</a:t>
            </a:r>
            <a:r>
              <a:rPr lang="ru-RU" sz="2000" b="1" u="sng" dirty="0" err="1" smtClean="0">
                <a:solidFill>
                  <a:srgbClr val="002060"/>
                </a:solidFill>
              </a:rPr>
              <a:t>алогооблажение</a:t>
            </a:r>
            <a:r>
              <a:rPr lang="ru-RU" sz="2000" b="1" u="sng" dirty="0" smtClean="0">
                <a:solidFill>
                  <a:srgbClr val="002060"/>
                </a:solidFill>
              </a:rPr>
              <a:t> Вузов!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оступить </a:t>
            </a:r>
            <a:r>
              <a:rPr lang="ru-RU" sz="2000" b="1" dirty="0">
                <a:solidFill>
                  <a:srgbClr val="002060"/>
                </a:solidFill>
              </a:rPr>
              <a:t>в вуз можно будет только по результатам ЕГЭ.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ЕГЭ </a:t>
            </a:r>
            <a:r>
              <a:rPr lang="ru-RU" sz="2000" b="1" dirty="0">
                <a:solidFill>
                  <a:srgbClr val="002060"/>
                </a:solidFill>
              </a:rPr>
              <a:t>- </a:t>
            </a:r>
            <a:r>
              <a:rPr lang="ru-RU" sz="2000" b="1" dirty="0" smtClean="0">
                <a:solidFill>
                  <a:srgbClr val="002060"/>
                </a:solidFill>
              </a:rPr>
              <a:t>основной критерий </a:t>
            </a:r>
            <a:r>
              <a:rPr lang="ru-RU" sz="2000" b="1" dirty="0">
                <a:solidFill>
                  <a:srgbClr val="002060"/>
                </a:solidFill>
              </a:rPr>
              <a:t>качества получения среднего </a:t>
            </a:r>
            <a:r>
              <a:rPr lang="ru-RU" sz="2000" b="1" dirty="0" smtClean="0">
                <a:solidFill>
                  <a:srgbClr val="002060"/>
                </a:solidFill>
              </a:rPr>
              <a:t>образования.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Риск</a:t>
            </a:r>
            <a:r>
              <a:rPr lang="ru-RU" sz="2000" b="1" dirty="0" smtClean="0">
                <a:solidFill>
                  <a:srgbClr val="002060"/>
                </a:solidFill>
              </a:rPr>
              <a:t> - </a:t>
            </a:r>
            <a:r>
              <a:rPr lang="ru-RU" sz="2000" b="1" u="sng" dirty="0" smtClean="0">
                <a:solidFill>
                  <a:srgbClr val="002060"/>
                </a:solidFill>
              </a:rPr>
              <a:t>сокращены </a:t>
            </a:r>
            <a:r>
              <a:rPr lang="ru-RU" sz="2000" b="1" u="sng" dirty="0">
                <a:solidFill>
                  <a:srgbClr val="002060"/>
                </a:solidFill>
              </a:rPr>
              <a:t>льготы при поступлении в ВУЗы</a:t>
            </a:r>
            <a:r>
              <a:rPr lang="ru-RU" sz="2000" b="1" dirty="0">
                <a:solidFill>
                  <a:srgbClr val="002060"/>
                </a:solidFill>
              </a:rPr>
              <a:t>: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успешно </a:t>
            </a:r>
            <a:r>
              <a:rPr lang="ru-RU" sz="2000" b="1" i="1" dirty="0">
                <a:solidFill>
                  <a:srgbClr val="002060"/>
                </a:solidFill>
              </a:rPr>
              <a:t>сдав экзамены, вне конкурса в вузы смогут поступить только дети-инвалиды и инвалиды I и II </a:t>
            </a:r>
            <a:r>
              <a:rPr lang="ru-RU" sz="2000" b="1" i="1" dirty="0" smtClean="0">
                <a:solidFill>
                  <a:srgbClr val="002060"/>
                </a:solidFill>
              </a:rPr>
              <a:t>групп;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 </a:t>
            </a:r>
            <a:r>
              <a:rPr lang="ru-RU" sz="2000" b="1" i="1" dirty="0" smtClean="0">
                <a:solidFill>
                  <a:srgbClr val="002060"/>
                </a:solidFill>
              </a:rPr>
              <a:t>дети-сироты</a:t>
            </a:r>
            <a:r>
              <a:rPr lang="ru-RU" sz="2000" b="1" i="1" dirty="0">
                <a:solidFill>
                  <a:srgbClr val="002060"/>
                </a:solidFill>
              </a:rPr>
              <a:t>, военнослужащие </a:t>
            </a:r>
            <a:r>
              <a:rPr lang="ru-RU" sz="2000" b="1" i="1" dirty="0" smtClean="0">
                <a:solidFill>
                  <a:srgbClr val="002060"/>
                </a:solidFill>
              </a:rPr>
              <a:t>не </a:t>
            </a:r>
            <a:r>
              <a:rPr lang="ru-RU" sz="2000" b="1" i="1" dirty="0">
                <a:solidFill>
                  <a:srgbClr val="002060"/>
                </a:solidFill>
              </a:rPr>
              <a:t>имеют право вне конкурса поступать в </a:t>
            </a:r>
            <a:r>
              <a:rPr lang="ru-RU" sz="2000" b="1" i="1" dirty="0" smtClean="0">
                <a:solidFill>
                  <a:srgbClr val="002060"/>
                </a:solidFill>
              </a:rPr>
              <a:t>вузы;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 могут бесплатно </a:t>
            </a:r>
            <a:r>
              <a:rPr lang="ru-RU" sz="2000" b="1" i="1" dirty="0">
                <a:solidFill>
                  <a:srgbClr val="002060"/>
                </a:solidFill>
              </a:rPr>
              <a:t>учиться на </a:t>
            </a:r>
            <a:r>
              <a:rPr lang="ru-RU" sz="2000" b="1" i="1" dirty="0" smtClean="0">
                <a:solidFill>
                  <a:srgbClr val="002060"/>
                </a:solidFill>
              </a:rPr>
              <a:t>подготовительных </a:t>
            </a:r>
            <a:r>
              <a:rPr lang="ru-RU" sz="2000" b="1" i="1" dirty="0">
                <a:solidFill>
                  <a:srgbClr val="002060"/>
                </a:solidFill>
              </a:rPr>
              <a:t>отделениях.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Таким образом, </a:t>
            </a:r>
            <a:r>
              <a:rPr lang="ru-RU" sz="2000" b="1" u="sng" dirty="0">
                <a:solidFill>
                  <a:srgbClr val="002060"/>
                </a:solidFill>
              </a:rPr>
              <a:t>ограничивается их право на высшее </a:t>
            </a:r>
            <a:r>
              <a:rPr lang="ru-RU" sz="2000" b="1" u="sng" dirty="0" smtClean="0">
                <a:solidFill>
                  <a:srgbClr val="002060"/>
                </a:solidFill>
              </a:rPr>
              <a:t>образование!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Законе  ужесточаются требования к </a:t>
            </a:r>
            <a:r>
              <a:rPr lang="ru-RU" sz="2000" b="1" dirty="0" smtClean="0">
                <a:solidFill>
                  <a:srgbClr val="002060"/>
                </a:solidFill>
              </a:rPr>
              <a:t>детям.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Риск -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упущены моменты, </a:t>
            </a:r>
            <a:r>
              <a:rPr lang="ru-RU" sz="2000" b="1" dirty="0" smtClean="0">
                <a:solidFill>
                  <a:srgbClr val="002060"/>
                </a:solidFill>
              </a:rPr>
              <a:t>которые </a:t>
            </a:r>
            <a:r>
              <a:rPr lang="ru-RU" sz="2000" b="1" dirty="0">
                <a:solidFill>
                  <a:srgbClr val="002060"/>
                </a:solidFill>
              </a:rPr>
              <a:t>связаны с психологией обучения (</a:t>
            </a:r>
            <a:r>
              <a:rPr lang="ru-RU" sz="2000" b="1" dirty="0" smtClean="0">
                <a:solidFill>
                  <a:srgbClr val="002060"/>
                </a:solidFill>
              </a:rPr>
              <a:t>способность </a:t>
            </a:r>
            <a:r>
              <a:rPr lang="ru-RU" sz="2000" b="1" dirty="0">
                <a:solidFill>
                  <a:srgbClr val="002060"/>
                </a:solidFill>
              </a:rPr>
              <a:t>учиться, получать знания</a:t>
            </a:r>
            <a:r>
              <a:rPr lang="ru-RU" sz="2000" b="1" dirty="0" smtClean="0">
                <a:solidFill>
                  <a:srgbClr val="002060"/>
                </a:solidFill>
              </a:rPr>
              <a:t>).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FF000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u="sng" dirty="0" smtClean="0">
                <a:solidFill>
                  <a:srgbClr val="002060"/>
                </a:solidFill>
              </a:rPr>
              <a:t> </a:t>
            </a:r>
            <a:endParaRPr lang="ru-RU" sz="1800" b="1" u="sng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u="sng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ФГОС дошкольного образования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разработан на основе</a:t>
            </a:r>
            <a:r>
              <a:rPr lang="ru-RU" sz="2000" u="sng" dirty="0" smtClean="0">
                <a:solidFill>
                  <a:srgbClr val="C00000"/>
                </a:solidFill>
              </a:rPr>
              <a:t>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Конвенции ООН о правах ребенка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Конституции РФ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Законодательства РФ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СТАНДАРТ обеспечивает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в</a:t>
            </a:r>
            <a:r>
              <a:rPr lang="ru-RU" sz="2000" b="1" u="sng" dirty="0" smtClean="0">
                <a:solidFill>
                  <a:srgbClr val="C00000"/>
                </a:solidFill>
              </a:rPr>
              <a:t>озможность учета: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Региональных,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Национальных,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Этнокультурных и др. особенностей народов РФ.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Методологическая основа ФГОС дошкольного образования: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Культурно-историческая концепция Л.С. </a:t>
            </a: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ыготского,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Амплификация развития (А.В. Запорожец).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785225" cy="6480175"/>
          </a:xfrm>
        </p:spPr>
        <p:txBody>
          <a:bodyPr rtlCol="0">
            <a:normAutofit fontScale="92500"/>
          </a:bodyPr>
          <a:lstStyle/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Альтернативный Законопроект </a:t>
            </a:r>
            <a:r>
              <a:rPr lang="ru-RU" sz="1800" b="1" dirty="0" smtClean="0">
                <a:solidFill>
                  <a:srgbClr val="002060"/>
                </a:solidFill>
              </a:rPr>
              <a:t>«О народном образовании» (фракция КПРФ).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Вместо </a:t>
            </a:r>
            <a:r>
              <a:rPr lang="ru-RU" sz="1800" b="1" dirty="0">
                <a:solidFill>
                  <a:srgbClr val="002060"/>
                </a:solidFill>
              </a:rPr>
              <a:t>понятия </a:t>
            </a:r>
            <a:r>
              <a:rPr lang="ru-RU" sz="1800" b="1" u="sng" dirty="0" smtClean="0">
                <a:solidFill>
                  <a:srgbClr val="002060"/>
                </a:solidFill>
              </a:rPr>
              <a:t>«образовательное учреждение» </a:t>
            </a:r>
            <a:r>
              <a:rPr lang="ru-RU" sz="1800" b="1" u="sng" dirty="0">
                <a:solidFill>
                  <a:srgbClr val="002060"/>
                </a:solidFill>
              </a:rPr>
              <a:t>будет </a:t>
            </a:r>
            <a:r>
              <a:rPr lang="ru-RU" sz="1800" b="1" u="sng" dirty="0" smtClean="0">
                <a:solidFill>
                  <a:srgbClr val="002060"/>
                </a:solidFill>
              </a:rPr>
              <a:t>«</a:t>
            </a:r>
            <a:r>
              <a:rPr lang="ru-RU" sz="1800" b="1" u="sng" dirty="0" err="1" smtClean="0">
                <a:solidFill>
                  <a:srgbClr val="002060"/>
                </a:solidFill>
              </a:rPr>
              <a:t>оброзовательная</a:t>
            </a:r>
            <a:r>
              <a:rPr lang="ru-RU" sz="1800" b="1" u="sng" dirty="0" smtClean="0">
                <a:solidFill>
                  <a:srgbClr val="002060"/>
                </a:solidFill>
              </a:rPr>
              <a:t> организация</a:t>
            </a:r>
            <a:r>
              <a:rPr lang="ru-RU" sz="1800" b="1" u="sng" dirty="0">
                <a:solidFill>
                  <a:srgbClr val="002060"/>
                </a:solidFill>
              </a:rPr>
              <a:t>».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Т</a:t>
            </a:r>
            <a:r>
              <a:rPr lang="ru-RU" sz="1800" b="1" dirty="0" smtClean="0">
                <a:solidFill>
                  <a:srgbClr val="002060"/>
                </a:solidFill>
              </a:rPr>
              <a:t>еперь </a:t>
            </a:r>
            <a:r>
              <a:rPr lang="ru-RU" sz="1800" b="1" i="1" dirty="0">
                <a:solidFill>
                  <a:srgbClr val="002060"/>
                </a:solidFill>
              </a:rPr>
              <a:t>все должны стать "образовательными организациями</a:t>
            </a:r>
            <a:r>
              <a:rPr lang="ru-RU" sz="1800" b="1" dirty="0">
                <a:solidFill>
                  <a:srgbClr val="002060"/>
                </a:solidFill>
              </a:rPr>
              <a:t>" - формой некоммерческой </a:t>
            </a:r>
            <a:r>
              <a:rPr lang="ru-RU" sz="1800" b="1" dirty="0" smtClean="0">
                <a:solidFill>
                  <a:srgbClr val="002060"/>
                </a:solidFill>
              </a:rPr>
              <a:t>организации. 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Устанавливаются 4 типа образовательных организаций: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ДОО - дошкольная образовательная организация,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ОО - общеобразовательная организация,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ПОО - профессиональная образовательная организация,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ООВО - образовательная организация высшего образования.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</a:rPr>
              <a:t>бразовательные </a:t>
            </a:r>
            <a:r>
              <a:rPr lang="ru-RU" sz="1800" b="1" dirty="0">
                <a:solidFill>
                  <a:srgbClr val="002060"/>
                </a:solidFill>
              </a:rPr>
              <a:t>организации, по закону, приблизились к обычным </a:t>
            </a:r>
            <a:r>
              <a:rPr lang="ru-RU" sz="1800" b="1" dirty="0" smtClean="0">
                <a:solidFill>
                  <a:srgbClr val="002060"/>
                </a:solidFill>
              </a:rPr>
              <a:t>НКО.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Образовательная </a:t>
            </a:r>
            <a:r>
              <a:rPr lang="ru-RU" sz="1800" b="1" dirty="0">
                <a:solidFill>
                  <a:srgbClr val="002060"/>
                </a:solidFill>
              </a:rPr>
              <a:t>организация  на договорной основе может нанять третье </a:t>
            </a:r>
            <a:r>
              <a:rPr lang="ru-RU" sz="1800" b="1" dirty="0" smtClean="0">
                <a:solidFill>
                  <a:srgbClr val="002060"/>
                </a:solidFill>
              </a:rPr>
              <a:t>лицо.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Ужесточается </a:t>
            </a:r>
            <a:r>
              <a:rPr lang="ru-RU" sz="1800" b="1" dirty="0">
                <a:solidFill>
                  <a:srgbClr val="002060"/>
                </a:solidFill>
              </a:rPr>
              <a:t>ответственность "Образовательной организации</a:t>
            </a:r>
            <a:r>
              <a:rPr lang="ru-RU" sz="1800" b="1" dirty="0" smtClean="0">
                <a:solidFill>
                  <a:srgbClr val="002060"/>
                </a:solidFill>
              </a:rPr>
              <a:t>». </a:t>
            </a: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002060"/>
                </a:solidFill>
              </a:rPr>
              <a:t>Это может приводить к различным спорам</a:t>
            </a:r>
            <a:r>
              <a:rPr lang="ru-RU" sz="1800" b="1" dirty="0">
                <a:solidFill>
                  <a:srgbClr val="002060"/>
                </a:solidFill>
              </a:rPr>
              <a:t>. Чтобы их не доводить до  судебного разбирательства законодатель предлагает: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в каждой образовательной организации иметь </a:t>
            </a:r>
            <a:r>
              <a:rPr lang="ru-RU" sz="1800" b="1" i="1" dirty="0">
                <a:solidFill>
                  <a:srgbClr val="002060"/>
                </a:solidFill>
              </a:rPr>
              <a:t>свой маленький суд - комиссию</a:t>
            </a:r>
            <a:r>
              <a:rPr lang="ru-RU" sz="1800" b="1" dirty="0">
                <a:solidFill>
                  <a:srgbClr val="002060"/>
                </a:solidFill>
              </a:rPr>
              <a:t> по урегулированию споров между участниками образовательных отношений.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Эта первая инстанция и должна снимать большинство конфликтов.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260350"/>
            <a:ext cx="8713787" cy="6408738"/>
          </a:xfrm>
        </p:spPr>
        <p:txBody>
          <a:bodyPr rtlCol="0">
            <a:normAutofit lnSpcReduction="1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>
                <a:solidFill>
                  <a:srgbClr val="C00000"/>
                </a:solidFill>
              </a:rPr>
              <a:t>Отношения между директором школы и педагогическим коллективом:</a:t>
            </a:r>
            <a:endParaRPr lang="ru-RU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опосредованы НСОТ (новая система оплаты труда).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Директор теперь — не педагог, а менеджер, он никак не связан с сутью педагогической работы.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 Зависит директор всецело от собственника, то есть от руководителя Управления образования, который может уволить директора без объяснения причин.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Оценивается директор прежде всего по умению «оптимизировать», то есть сократить количество психологов, библиотекарей, социальных работников 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Зарплата директора определяется по средней зарплате работников,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002060"/>
                </a:solidFill>
              </a:rPr>
              <a:t>поэтому директору выгодны учителя, работающие на 1,5–2 ставки, и невыгодны совместители — ученые, вузовские преподаватели.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8775" y="188913"/>
            <a:ext cx="8785225" cy="6480175"/>
          </a:xfrm>
          <a:ln>
            <a:solidFill>
              <a:srgbClr val="002060"/>
            </a:solidFill>
          </a:ln>
        </p:spPr>
        <p:txBody>
          <a:bodyPr rtlCol="0">
            <a:normAutofit fontScale="92500"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Противодействие – через различные объединения</a:t>
            </a:r>
            <a:r>
              <a:rPr lang="ru-RU" dirty="0">
                <a:solidFill>
                  <a:srgbClr val="C00000"/>
                </a:solidFill>
              </a:rPr>
              <a:t>: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Инициативная группа студентов, аспирантов и сотрудников МГУ </a:t>
            </a:r>
            <a:r>
              <a:rPr lang="ru-RU" b="1" u="sng" dirty="0">
                <a:solidFill>
                  <a:srgbClr val="002060"/>
                </a:solidFill>
              </a:rPr>
              <a:t>(http://igmsu.org),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Ассоциация работников высшей школы «Свободный университет» (</a:t>
            </a:r>
            <a:r>
              <a:rPr lang="ru-RU" b="1" u="sng" dirty="0">
                <a:solidFill>
                  <a:srgbClr val="002060"/>
                </a:solidFill>
                <a:hlinkClick r:id="rId2"/>
              </a:rPr>
              <a:t>http://freeuni.ru</a:t>
            </a:r>
            <a:r>
              <a:rPr lang="ru-RU" b="1" dirty="0">
                <a:solidFill>
                  <a:srgbClr val="002060"/>
                </a:solidFill>
              </a:rPr>
              <a:t>),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«Общество научных работников» (http://onr-russia.ru/) 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недавно созданный «Союз школ» (</a:t>
            </a:r>
            <a:r>
              <a:rPr lang="ru-RU" b="1" u="sng" dirty="0">
                <a:solidFill>
                  <a:srgbClr val="002060"/>
                </a:solidFill>
                <a:hlinkClick r:id="rId3"/>
              </a:rPr>
              <a:t>http://unionofschools.livejournal.com</a:t>
            </a:r>
            <a:r>
              <a:rPr lang="ru-RU" b="1" dirty="0">
                <a:solidFill>
                  <a:srgbClr val="002060"/>
                </a:solidFill>
              </a:rPr>
              <a:t>),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Межрегиональный профсоюз работников образования «УЧИТЕЛЬ» (</a:t>
            </a:r>
            <a:r>
              <a:rPr lang="ru-RU" b="1" u="sng" dirty="0">
                <a:solidFill>
                  <a:srgbClr val="002060"/>
                </a:solidFill>
                <a:hlinkClick r:id="rId4"/>
              </a:rPr>
              <a:t>http://pedagog-prof.org</a:t>
            </a:r>
            <a:r>
              <a:rPr lang="ru-RU" b="1" dirty="0">
                <a:solidFill>
                  <a:srgbClr val="002060"/>
                </a:solidFill>
              </a:rPr>
              <a:t>),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Движение «Российским детям — доступное дошкольное образование» (http://mamavsud.rdddo.ru) и многие другие.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Выступают против:</a:t>
            </a:r>
            <a:endParaRPr lang="ru-RU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введения </a:t>
            </a:r>
            <a:r>
              <a:rPr lang="ru-RU" b="1" dirty="0">
                <a:solidFill>
                  <a:srgbClr val="002060"/>
                </a:solidFill>
              </a:rPr>
              <a:t>платных предметов в школах,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объединения </a:t>
            </a:r>
            <a:r>
              <a:rPr lang="ru-RU" b="1" dirty="0">
                <a:solidFill>
                  <a:srgbClr val="002060"/>
                </a:solidFill>
              </a:rPr>
              <a:t>дошкольных учреждений </a:t>
            </a:r>
            <a:r>
              <a:rPr lang="ru-RU" b="1" dirty="0" smtClean="0">
                <a:solidFill>
                  <a:srgbClr val="002060"/>
                </a:solidFill>
              </a:rPr>
              <a:t>со </a:t>
            </a:r>
            <a:r>
              <a:rPr lang="ru-RU" b="1" dirty="0">
                <a:solidFill>
                  <a:srgbClr val="002060"/>
                </a:solidFill>
              </a:rPr>
              <a:t>школами,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изменения </a:t>
            </a:r>
            <a:r>
              <a:rPr lang="ru-RU" b="1" dirty="0">
                <a:solidFill>
                  <a:srgbClr val="002060"/>
                </a:solidFill>
              </a:rPr>
              <a:t>системы питания дошкольников,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замены </a:t>
            </a:r>
            <a:r>
              <a:rPr lang="ru-RU" b="1" dirty="0">
                <a:solidFill>
                  <a:srgbClr val="002060"/>
                </a:solidFill>
              </a:rPr>
              <a:t>детсадовских кухонь на поставки питания.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введения </a:t>
            </a:r>
            <a:r>
              <a:rPr lang="ru-RU" b="1" dirty="0">
                <a:solidFill>
                  <a:srgbClr val="002060"/>
                </a:solidFill>
              </a:rPr>
              <a:t>молельных классов и прочее.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179388" y="188913"/>
          <a:ext cx="8785225" cy="10942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17"/>
                <a:gridCol w="4464558"/>
              </a:tblGrid>
              <a:tr h="1295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О. СМОЛИН –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первый заместитель председателя Комитета Государственной Думы по образованию и науке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Н. ТРЕТЬЯК – </a:t>
                      </a:r>
                    </a:p>
                    <a:p>
                      <a:pPr algn="ctr"/>
                      <a:r>
                        <a:rPr lang="ru-RU" dirty="0" smtClean="0"/>
                        <a:t>заместитель министра</a:t>
                      </a:r>
                      <a:r>
                        <a:rPr lang="ru-RU" baseline="0" dirty="0" smtClean="0"/>
                        <a:t> образования и науки РФ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образование рассматривается как услуга;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учитель,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который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услуги;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не прямого действия. Более 60 подзаконных актов!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ДОО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отменены 20 % по оплате от общих затрат; 10% для многодетных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семей;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«цена стала вольная».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платы за д/с будет, в разных регионах по-разному;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Таким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образом, 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азваливается единая образовательная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истема;</a:t>
                      </a:r>
                    </a:p>
                    <a:p>
                      <a:pPr lvl="0" algn="just"/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endParaRPr lang="ru-RU" sz="1600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бъединил все лучшие практики в российском образовании;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достоинство: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реальные механизмы доступности качественного образования;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финансово гарантируется доступность образования;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прописаны требования к нормативу финансирования ОУ;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ОУ будут финансироваться исходя из того набора  услуг,  которые требуются населению (а не исходя  из статуса ОУ);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ФГОС ДО содержит требования, которые родители  могут предъявлять д/с;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поднимается на 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муниципального на </a:t>
                      </a:r>
                      <a:r>
                        <a:rPr lang="ru-RU" sz="16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субъектовый</a:t>
                      </a:r>
                      <a:r>
                        <a:rPr lang="ru-RU" sz="16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(это обеспечить доступность образования);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сетевые формы взаимодействия учреждений;</a:t>
                      </a:r>
                    </a:p>
                    <a:p>
                      <a:pPr algn="just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</p:nvPr>
        </p:nvGraphicFramePr>
        <p:xfrm>
          <a:off x="179388" y="188913"/>
          <a:ext cx="8856662" cy="7297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331"/>
                <a:gridCol w="442833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О. СМОЛИН –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первый заместитель председателя Комитета Государственной Думы по образованию и науке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Н. ТРЕТЬЯК – </a:t>
                      </a:r>
                    </a:p>
                    <a:p>
                      <a:pPr algn="ctr"/>
                      <a:r>
                        <a:rPr lang="ru-RU" dirty="0" smtClean="0"/>
                        <a:t>заместитель министра</a:t>
                      </a:r>
                      <a:r>
                        <a:rPr lang="ru-RU" baseline="0" dirty="0" smtClean="0"/>
                        <a:t> образования и науки РФ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6109607"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ликвидации сельских школ;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дети сироты – лишаются льгот при поступлении в ВУЗ.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бесплатно для них – подготовительные курсы.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сокращение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юджетных мест;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цену за общежитие можно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будет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поднять в 20 раз.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дистанционные формы обучения (обеспечение доступности образования);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инклюзивное образование;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каждый учащийся может иметь индивидуальны учебный график;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ОУ не будут делиться на виды.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Размещение всей информации на сайте ОУ;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государственного мониторинга образования  (информирование населения);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независимой оценки качества;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конфликтных комиссий в ОУ;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Прописаны права и обязанности учащихся;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Признается особый статус учителя. 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92163" y="476250"/>
            <a:ext cx="8351837" cy="5905500"/>
          </a:xfrm>
        </p:spPr>
        <p:txBody>
          <a:bodyPr rtlCol="0">
            <a:normAutofit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ВЫЗОВЫ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с</a:t>
            </a:r>
            <a:r>
              <a:rPr lang="ru-RU" b="1" u="sng" dirty="0" smtClean="0">
                <a:solidFill>
                  <a:srgbClr val="C00000"/>
                </a:solidFill>
              </a:rPr>
              <a:t>овременной социокультурной ситуации: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- ценностно-нормативная неопределенность </a:t>
            </a:r>
            <a:r>
              <a:rPr lang="ru-RU" b="1" dirty="0" smtClean="0">
                <a:solidFill>
                  <a:srgbClr val="002060"/>
                </a:solidFill>
              </a:rPr>
              <a:t>взрослого </a:t>
            </a:r>
            <a:r>
              <a:rPr lang="ru-RU" b="1" dirty="0">
                <a:solidFill>
                  <a:srgbClr val="002060"/>
                </a:solidFill>
              </a:rPr>
              <a:t>мира </a:t>
            </a:r>
            <a:r>
              <a:rPr lang="ru-RU" b="1" dirty="0" smtClean="0">
                <a:solidFill>
                  <a:srgbClr val="002060"/>
                </a:solidFill>
              </a:rPr>
              <a:t>(размываются ценностные </a:t>
            </a:r>
            <a:r>
              <a:rPr lang="ru-RU" b="1" dirty="0">
                <a:solidFill>
                  <a:srgbClr val="002060"/>
                </a:solidFill>
              </a:rPr>
              <a:t>ориентиры);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эмоциональная перспектива, в </a:t>
            </a:r>
            <a:r>
              <a:rPr lang="ru-RU" b="1" dirty="0" smtClean="0">
                <a:solidFill>
                  <a:srgbClr val="002060"/>
                </a:solidFill>
              </a:rPr>
              <a:t>которой </a:t>
            </a:r>
            <a:r>
              <a:rPr lang="ru-RU" b="1" dirty="0">
                <a:solidFill>
                  <a:srgbClr val="002060"/>
                </a:solidFill>
              </a:rPr>
              <a:t>происходит ситуация взросления </a:t>
            </a:r>
            <a:r>
              <a:rPr lang="ru-RU" b="1" dirty="0" smtClean="0">
                <a:solidFill>
                  <a:srgbClr val="002060"/>
                </a:solidFill>
              </a:rPr>
              <a:t>ребенка </a:t>
            </a:r>
            <a:r>
              <a:rPr lang="ru-RU" b="1" dirty="0">
                <a:solidFill>
                  <a:srgbClr val="002060"/>
                </a:solidFill>
              </a:rPr>
              <a:t>(какие эмоции </a:t>
            </a:r>
            <a:r>
              <a:rPr lang="ru-RU" b="1" dirty="0" smtClean="0">
                <a:solidFill>
                  <a:srgbClr val="002060"/>
                </a:solidFill>
              </a:rPr>
              <a:t>преобладают </a:t>
            </a:r>
            <a:r>
              <a:rPr lang="ru-RU" b="1" dirty="0">
                <a:solidFill>
                  <a:srgbClr val="002060"/>
                </a:solidFill>
              </a:rPr>
              <a:t>в </a:t>
            </a:r>
            <a:r>
              <a:rPr lang="ru-RU" b="1" dirty="0" smtClean="0">
                <a:solidFill>
                  <a:srgbClr val="002060"/>
                </a:solidFill>
              </a:rPr>
              <a:t>обществе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оптимизм/пессимизм и пр.);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резкая </a:t>
            </a:r>
            <a:r>
              <a:rPr lang="ru-RU" b="1" dirty="0" err="1">
                <a:solidFill>
                  <a:srgbClr val="002060"/>
                </a:solidFill>
              </a:rPr>
              <a:t>вестеризация</a:t>
            </a:r>
            <a:r>
              <a:rPr lang="ru-RU" b="1" dirty="0">
                <a:solidFill>
                  <a:srgbClr val="002060"/>
                </a:solidFill>
              </a:rPr>
              <a:t> детской </a:t>
            </a:r>
            <a:r>
              <a:rPr lang="ru-RU" b="1" dirty="0" err="1">
                <a:solidFill>
                  <a:srgbClr val="002060"/>
                </a:solidFill>
              </a:rPr>
              <a:t>субъкультуры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(доминирование </a:t>
            </a:r>
            <a:r>
              <a:rPr lang="ru-RU" b="1" dirty="0">
                <a:solidFill>
                  <a:srgbClr val="002060"/>
                </a:solidFill>
              </a:rPr>
              <a:t>западной культуры);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влияние </a:t>
            </a:r>
            <a:r>
              <a:rPr lang="ru-RU" b="1" dirty="0" err="1">
                <a:solidFill>
                  <a:srgbClr val="002060"/>
                </a:solidFill>
              </a:rPr>
              <a:t>т</a:t>
            </a:r>
            <a:r>
              <a:rPr lang="ru-RU" b="1" dirty="0" err="1" smtClean="0">
                <a:solidFill>
                  <a:srgbClr val="002060"/>
                </a:solidFill>
              </a:rPr>
              <a:t>ехноэволюционных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процессов;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социальное неравенство </a:t>
            </a:r>
            <a:r>
              <a:rPr lang="ru-RU" b="1" dirty="0" smtClean="0">
                <a:solidFill>
                  <a:srgbClr val="002060"/>
                </a:solidFill>
              </a:rPr>
              <a:t>детства (рост слабых социальных групп);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деформация традиционного уклада семьи;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- разрушение культуры детской жизни: агрессивная </a:t>
            </a:r>
            <a:r>
              <a:rPr lang="ru-RU" b="1" dirty="0" err="1" smtClean="0">
                <a:solidFill>
                  <a:srgbClr val="002060"/>
                </a:solidFill>
              </a:rPr>
              <a:t>школяризация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>
                <a:solidFill>
                  <a:srgbClr val="002060"/>
                </a:solidFill>
              </a:rPr>
              <a:t>давление школы и др.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19138" y="404813"/>
            <a:ext cx="8424862" cy="5832475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ДВА ОСНОВАНИЯ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ДЛЯ ВВЕДЕНИЯ ФГОС ДОШКОЛЬНОГО ОБРАЗОВАНИЯ: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50292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arenR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Закон «Об образовании РФ»;</a:t>
            </a:r>
          </a:p>
          <a:p>
            <a:pPr marL="502920" indent="-457200" fontAlgn="auto">
              <a:buClr>
                <a:schemeClr val="accent6">
                  <a:lumMod val="75000"/>
                </a:schemeClr>
              </a:buClr>
              <a:buFont typeface="Georgia" pitchFamily="18" charset="0"/>
              <a:buAutoNum type="arabicParenR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Вызовы современной социокультурной ситуации.</a:t>
            </a:r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u="sng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ФГОС </a:t>
            </a:r>
            <a:r>
              <a:rPr lang="ru-RU" b="1" u="sng" dirty="0">
                <a:solidFill>
                  <a:srgbClr val="002060"/>
                </a:solidFill>
              </a:rPr>
              <a:t>ДО – это совокупность 3-х </a:t>
            </a:r>
            <a:r>
              <a:rPr lang="ru-RU" b="1" u="sng" dirty="0" smtClean="0">
                <a:solidFill>
                  <a:srgbClr val="002060"/>
                </a:solidFill>
              </a:rPr>
              <a:t>групп Требований: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1) к структуре Программы;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2) к условиям её реализации;</a:t>
            </a:r>
            <a:endParaRPr lang="ru-RU" b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3) к результатам освоения Программы.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ФГОС </a:t>
            </a:r>
            <a:r>
              <a:rPr lang="ru-RU" b="1" u="sng" dirty="0">
                <a:solidFill>
                  <a:srgbClr val="C00000"/>
                </a:solidFill>
              </a:rPr>
              <a:t>ДО представляет собой: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i="1" dirty="0" smtClean="0">
                <a:solidFill>
                  <a:srgbClr val="FF0000"/>
                </a:solidFill>
              </a:rPr>
              <a:t>совокупность государственных </a:t>
            </a:r>
            <a:r>
              <a:rPr lang="ru-RU" sz="1900" b="1" i="1" dirty="0">
                <a:solidFill>
                  <a:srgbClr val="FF0000"/>
                </a:solidFill>
              </a:rPr>
              <a:t>гарантий и требований к программам, условиям и </a:t>
            </a:r>
            <a:r>
              <a:rPr lang="ru-RU" sz="1900" b="1" i="1" dirty="0" smtClean="0">
                <a:solidFill>
                  <a:srgbClr val="FF0000"/>
                </a:solidFill>
              </a:rPr>
              <a:t>результатам </a:t>
            </a:r>
            <a:r>
              <a:rPr lang="ru-RU" sz="1900" b="1" i="1" dirty="0">
                <a:solidFill>
                  <a:srgbClr val="FF0000"/>
                </a:solidFill>
              </a:rPr>
              <a:t>получения бесплатного доступного качественного образования </a:t>
            </a:r>
            <a:r>
              <a:rPr lang="ru-RU" sz="1900" b="1" i="1" u="sng" dirty="0">
                <a:solidFill>
                  <a:srgbClr val="FF0000"/>
                </a:solidFill>
              </a:rPr>
              <a:t>посредством:</a:t>
            </a:r>
            <a:endParaRPr lang="ru-RU" sz="1900" b="1" u="sng" dirty="0">
              <a:solidFill>
                <a:srgbClr val="FF000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расширения возможностей развития личностного потенциала и способностей каждого </a:t>
            </a:r>
            <a:r>
              <a:rPr lang="ru-RU" sz="1900" b="1" dirty="0" smtClean="0">
                <a:solidFill>
                  <a:srgbClr val="002060"/>
                </a:solidFill>
              </a:rPr>
              <a:t>ребенка </a:t>
            </a:r>
            <a:r>
              <a:rPr lang="ru-RU" sz="1900" b="1" dirty="0">
                <a:solidFill>
                  <a:srgbClr val="002060"/>
                </a:solidFill>
              </a:rPr>
              <a:t>д/в;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- </a:t>
            </a:r>
            <a:r>
              <a:rPr lang="ru-RU" sz="1900" b="1" dirty="0">
                <a:solidFill>
                  <a:srgbClr val="002060"/>
                </a:solidFill>
              </a:rPr>
              <a:t>обеспечения условий </a:t>
            </a:r>
            <a:r>
              <a:rPr lang="ru-RU" sz="1900" b="1" dirty="0" smtClean="0">
                <a:solidFill>
                  <a:srgbClr val="002060"/>
                </a:solidFill>
              </a:rPr>
              <a:t>здорового </a:t>
            </a:r>
            <a:r>
              <a:rPr lang="ru-RU" sz="1900" b="1" dirty="0">
                <a:solidFill>
                  <a:srgbClr val="002060"/>
                </a:solidFill>
              </a:rPr>
              <a:t>образа жизни и безопасности </a:t>
            </a:r>
            <a:r>
              <a:rPr lang="ru-RU" sz="1900" b="1" dirty="0" smtClean="0">
                <a:solidFill>
                  <a:srgbClr val="002060"/>
                </a:solidFill>
              </a:rPr>
              <a:t>детей;</a:t>
            </a:r>
            <a:endParaRPr lang="ru-RU" sz="1900" b="1" dirty="0">
              <a:solidFill>
                <a:srgbClr val="00206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</a:t>
            </a:r>
            <a:r>
              <a:rPr lang="ru-RU" sz="1900" b="1" dirty="0" smtClean="0">
                <a:solidFill>
                  <a:srgbClr val="002060"/>
                </a:solidFill>
              </a:rPr>
              <a:t>минимизации </a:t>
            </a:r>
            <a:r>
              <a:rPr lang="ru-RU" sz="1900" b="1" dirty="0">
                <a:solidFill>
                  <a:srgbClr val="002060"/>
                </a:solidFill>
              </a:rPr>
              <a:t>рисков кризисов возрастного развития </a:t>
            </a:r>
            <a:r>
              <a:rPr lang="ru-RU" sz="1900" b="1" dirty="0" smtClean="0">
                <a:solidFill>
                  <a:srgbClr val="002060"/>
                </a:solidFill>
              </a:rPr>
              <a:t>детей </a:t>
            </a:r>
            <a:r>
              <a:rPr lang="ru-RU" sz="1900" b="1" dirty="0">
                <a:solidFill>
                  <a:srgbClr val="002060"/>
                </a:solidFill>
              </a:rPr>
              <a:t>при переходе от дошкольного </a:t>
            </a:r>
            <a:r>
              <a:rPr lang="ru-RU" sz="1900" b="1" dirty="0" smtClean="0">
                <a:solidFill>
                  <a:srgbClr val="002060"/>
                </a:solidFill>
              </a:rPr>
              <a:t>детства </a:t>
            </a:r>
            <a:r>
              <a:rPr lang="ru-RU" sz="1900" b="1" dirty="0">
                <a:solidFill>
                  <a:srgbClr val="002060"/>
                </a:solidFill>
              </a:rPr>
              <a:t>к </a:t>
            </a:r>
            <a:r>
              <a:rPr lang="ru-RU" sz="1900" b="1" dirty="0" smtClean="0">
                <a:solidFill>
                  <a:srgbClr val="002060"/>
                </a:solidFill>
              </a:rPr>
              <a:t>начальной </a:t>
            </a:r>
            <a:r>
              <a:rPr lang="ru-RU" sz="1900" b="1" dirty="0">
                <a:solidFill>
                  <a:srgbClr val="002060"/>
                </a:solidFill>
              </a:rPr>
              <a:t>школе;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приобщения детей </a:t>
            </a:r>
            <a:r>
              <a:rPr lang="ru-RU" sz="1900" b="1" dirty="0" smtClean="0">
                <a:solidFill>
                  <a:srgbClr val="002060"/>
                </a:solidFill>
              </a:rPr>
              <a:t>к </a:t>
            </a:r>
            <a:r>
              <a:rPr lang="ru-RU" sz="1900" b="1" dirty="0">
                <a:solidFill>
                  <a:srgbClr val="002060"/>
                </a:solidFill>
              </a:rPr>
              <a:t>социокультурным нормам, традициям семьи, </a:t>
            </a:r>
            <a:r>
              <a:rPr lang="ru-RU" sz="1900" b="1" dirty="0" smtClean="0">
                <a:solidFill>
                  <a:srgbClr val="002060"/>
                </a:solidFill>
              </a:rPr>
              <a:t>общества </a:t>
            </a:r>
            <a:r>
              <a:rPr lang="ru-RU" sz="1900" b="1" dirty="0">
                <a:solidFill>
                  <a:srgbClr val="002060"/>
                </a:solidFill>
              </a:rPr>
              <a:t>и </a:t>
            </a:r>
            <a:r>
              <a:rPr lang="ru-RU" sz="1900" b="1" dirty="0" smtClean="0">
                <a:solidFill>
                  <a:srgbClr val="002060"/>
                </a:solidFill>
              </a:rPr>
              <a:t>государства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развития интереса и мотивации детей к познанию мира и </a:t>
            </a:r>
            <a:r>
              <a:rPr lang="ru-RU" sz="1900" b="1" dirty="0" smtClean="0">
                <a:solidFill>
                  <a:srgbClr val="002060"/>
                </a:solidFill>
              </a:rPr>
              <a:t>творчеству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реализации вариативных образовательных программ, поддерживающих социокультурное разнообразие </a:t>
            </a:r>
            <a:r>
              <a:rPr lang="ru-RU" sz="1900" b="1" dirty="0" smtClean="0">
                <a:solidFill>
                  <a:srgbClr val="002060"/>
                </a:solidFill>
              </a:rPr>
              <a:t>детства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разработки нормативных условий, обеспечивающих общую </a:t>
            </a:r>
            <a:r>
              <a:rPr lang="ru-RU" sz="1900" b="1" dirty="0" smtClean="0">
                <a:solidFill>
                  <a:srgbClr val="002060"/>
                </a:solidFill>
              </a:rPr>
              <a:t>организацию </a:t>
            </a:r>
            <a:r>
              <a:rPr lang="ru-RU" sz="1900" b="1" dirty="0">
                <a:solidFill>
                  <a:srgbClr val="002060"/>
                </a:solidFill>
              </a:rPr>
              <a:t>содействия детей </a:t>
            </a:r>
            <a:r>
              <a:rPr lang="ru-RU" sz="1900" b="1" dirty="0" smtClean="0">
                <a:solidFill>
                  <a:srgbClr val="002060"/>
                </a:solidFill>
              </a:rPr>
              <a:t>и взрослых </a:t>
            </a:r>
            <a:r>
              <a:rPr lang="ru-RU" sz="1900" b="1" dirty="0">
                <a:solidFill>
                  <a:srgbClr val="002060"/>
                </a:solidFill>
              </a:rPr>
              <a:t>в </a:t>
            </a:r>
            <a:r>
              <a:rPr lang="ru-RU" sz="1900" b="1" dirty="0" smtClean="0">
                <a:solidFill>
                  <a:srgbClr val="002060"/>
                </a:solidFill>
              </a:rPr>
              <a:t>дошкольном детстве</a:t>
            </a:r>
            <a:r>
              <a:rPr lang="ru-RU" sz="1900" b="1" dirty="0">
                <a:solidFill>
                  <a:srgbClr val="002060"/>
                </a:solidFill>
              </a:rPr>
              <a:t>;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900" b="1" dirty="0">
                <a:solidFill>
                  <a:srgbClr val="002060"/>
                </a:solidFill>
              </a:rPr>
              <a:t>-  </a:t>
            </a:r>
            <a:r>
              <a:rPr lang="ru-RU" sz="1900" b="1" dirty="0" smtClean="0">
                <a:solidFill>
                  <a:srgbClr val="002060"/>
                </a:solidFill>
              </a:rPr>
              <a:t>соблюдения </a:t>
            </a:r>
            <a:r>
              <a:rPr lang="ru-RU" sz="1900" b="1" dirty="0">
                <a:solidFill>
                  <a:srgbClr val="002060"/>
                </a:solidFill>
              </a:rPr>
              <a:t>прав </a:t>
            </a:r>
            <a:r>
              <a:rPr lang="ru-RU" sz="1900" b="1" dirty="0" smtClean="0">
                <a:solidFill>
                  <a:srgbClr val="002060"/>
                </a:solidFill>
              </a:rPr>
              <a:t>ребенка, родителей </a:t>
            </a:r>
            <a:r>
              <a:rPr lang="ru-RU" sz="1900" b="1" dirty="0">
                <a:solidFill>
                  <a:srgbClr val="002060"/>
                </a:solidFill>
              </a:rPr>
              <a:t>и </a:t>
            </a:r>
            <a:r>
              <a:rPr lang="ru-RU" sz="1900" b="1" dirty="0" smtClean="0">
                <a:solidFill>
                  <a:srgbClr val="002060"/>
                </a:solidFill>
              </a:rPr>
              <a:t>других участников образовательного </a:t>
            </a:r>
            <a:r>
              <a:rPr lang="ru-RU" sz="1900" b="1" dirty="0">
                <a:solidFill>
                  <a:srgbClr val="002060"/>
                </a:solidFill>
              </a:rPr>
              <a:t>процесса.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4371975"/>
            <a:ext cx="7334250" cy="11430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750" y="404813"/>
            <a:ext cx="8280400" cy="6048375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ТРЕБОВАНИЯ К СТРУКТУРЕ ПОГРАММЫ:</a:t>
            </a: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ФИНАНСИРОВАТЬСЯ </a:t>
            </a:r>
            <a:r>
              <a:rPr lang="ru-RU" b="1" u="sng" dirty="0">
                <a:solidFill>
                  <a:srgbClr val="C00000"/>
                </a:solidFill>
              </a:rPr>
              <a:t>будут все 100 %!</a:t>
            </a:r>
            <a:endParaRPr lang="ru-RU" b="1" dirty="0">
              <a:solidFill>
                <a:srgbClr val="C0000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188" y="874713"/>
          <a:ext cx="8208962" cy="255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429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1833292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80%</a:t>
                      </a:r>
                    </a:p>
                    <a:p>
                      <a:r>
                        <a:rPr lang="ru-RU" baseline="0" dirty="0" smtClean="0"/>
                        <a:t>Вариативная часть – не более 20%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i="1" baseline="0" dirty="0" smtClean="0"/>
                        <a:t>Формируемая участниками образовательного процесса</a:t>
                      </a:r>
                      <a:endParaRPr lang="ru-RU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Обязательная</a:t>
                      </a:r>
                      <a:r>
                        <a:rPr lang="ru-RU" baseline="0" dirty="0" smtClean="0"/>
                        <a:t> часть – не менее 60%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baseline="0" dirty="0" smtClean="0"/>
                        <a:t>Формируемая участниками образовательных отношений</a:t>
                      </a:r>
                      <a:r>
                        <a:rPr lang="ru-RU" baseline="0" dirty="0" smtClean="0"/>
                        <a:t> – не более 40%</a:t>
                      </a:r>
                    </a:p>
                    <a:p>
                      <a:pPr algn="ctr"/>
                      <a:r>
                        <a:rPr lang="ru-RU" i="0" dirty="0" smtClean="0">
                          <a:solidFill>
                            <a:srgbClr val="FF0000"/>
                          </a:solidFill>
                        </a:rPr>
                        <a:t>Вторая часть должна быть обязательно!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4149725"/>
          <a:ext cx="8424862" cy="252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ДО</a:t>
                      </a:r>
                      <a:endParaRPr lang="ru-RU" dirty="0"/>
                    </a:p>
                  </a:txBody>
                  <a:tcPr/>
                </a:tc>
              </a:tr>
              <a:tr h="514856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 направления развития</a:t>
                      </a:r>
                    </a:p>
                    <a:p>
                      <a:pPr algn="ctr"/>
                      <a:r>
                        <a:rPr lang="ru-RU" dirty="0" smtClean="0"/>
                        <a:t>и</a:t>
                      </a:r>
                    </a:p>
                    <a:p>
                      <a:pPr algn="ctr"/>
                      <a:r>
                        <a:rPr lang="ru-RU" dirty="0" smtClean="0"/>
                        <a:t>10 образовательных областей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/>
                        <a:t>5 образовательных</a:t>
                      </a:r>
                      <a:r>
                        <a:rPr lang="ru-RU" u="sng" baseline="0" dirty="0" smtClean="0"/>
                        <a:t> </a:t>
                      </a:r>
                      <a:r>
                        <a:rPr lang="ru-RU" u="sng" dirty="0" smtClean="0"/>
                        <a:t>областей: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1. Физическое</a:t>
                      </a:r>
                      <a:r>
                        <a:rPr lang="ru-RU" baseline="0" dirty="0" smtClean="0"/>
                        <a:t>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2. Познавательное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baseline="0" dirty="0" smtClean="0"/>
                        <a:t>3. Речевое развитие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4. Художественно-эстетическое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dirty="0" smtClean="0"/>
                        <a:t>5.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Социально- коммуникативное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i="1" baseline="0" dirty="0" smtClean="0">
                          <a:solidFill>
                            <a:srgbClr val="C00000"/>
                          </a:solidFill>
                        </a:rPr>
                        <a:t>       </a:t>
                      </a:r>
                      <a:r>
                        <a:rPr lang="ru-RU" i="1" dirty="0" smtClean="0">
                          <a:solidFill>
                            <a:srgbClr val="C00000"/>
                          </a:solidFill>
                        </a:rPr>
                        <a:t>(социально-личностное)</a:t>
                      </a:r>
                      <a:endParaRPr lang="ru-RU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Объект 2"/>
          <p:cNvSpPr>
            <a:spLocks noGrp="1"/>
          </p:cNvSpPr>
          <p:nvPr>
            <p:ph sz="quarter" idx="4294967295"/>
          </p:nvPr>
        </p:nvSpPr>
        <p:spPr>
          <a:xfrm>
            <a:off x="1008063" y="476250"/>
            <a:ext cx="8135937" cy="5113338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C00000"/>
                </a:solidFill>
              </a:rPr>
              <a:t>Освоение образовательных программ дошкольного образования </a:t>
            </a:r>
            <a:endParaRPr lang="ru-RU" b="1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C00000"/>
                </a:solidFill>
              </a:rPr>
              <a:t>не сопровождается:</a:t>
            </a:r>
          </a:p>
          <a:p>
            <a:pPr marL="44450" indent="0" algn="ctr">
              <a:buFont typeface="Georgia" pitchFamily="18" charset="0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 - проведением промежуточных аттестаций; </a:t>
            </a:r>
          </a:p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 - итоговой аттестацией детей.</a:t>
            </a:r>
          </a:p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(Закон «Об образовании РФ» ст. 64.2.)</a:t>
            </a:r>
          </a:p>
          <a:p>
            <a:pPr marL="44450" indent="0" algn="ctr">
              <a:buFont typeface="Georgia" pitchFamily="18" charset="0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C00000"/>
                </a:solidFill>
              </a:rPr>
              <a:t>ОСНОВАНИЯ: </a:t>
            </a:r>
          </a:p>
          <a:p>
            <a:pPr marL="44450" indent="0" algn="ctr">
              <a:buFont typeface="Georgia" pitchFamily="18" charset="0"/>
              <a:buNone/>
            </a:pPr>
            <a:r>
              <a:rPr lang="ru-RU" b="1" i="1" smtClean="0">
                <a:solidFill>
                  <a:srgbClr val="002060"/>
                </a:solidFill>
              </a:rPr>
              <a:t>индивидуальный темп развития детей дошкольного возраста.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404813"/>
            <a:ext cx="8207375" cy="5832475"/>
          </a:xfrm>
        </p:spPr>
        <p:txBody>
          <a:bodyPr rtlCol="0">
            <a:normAutofit fontScale="92500" lnSpcReduction="2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C00000"/>
                </a:solidFill>
              </a:rPr>
              <a:t>28 августа 2013 г. - Совет </a:t>
            </a:r>
            <a:r>
              <a:rPr lang="ru-RU" b="1" dirty="0" err="1">
                <a:solidFill>
                  <a:srgbClr val="C00000"/>
                </a:solidFill>
              </a:rPr>
              <a:t>Минобрнауки</a:t>
            </a:r>
            <a:r>
              <a:rPr lang="ru-RU" b="1" dirty="0">
                <a:solidFill>
                  <a:srgbClr val="C00000"/>
                </a:solidFill>
              </a:rPr>
              <a:t> РФ по </a:t>
            </a:r>
            <a:r>
              <a:rPr lang="ru-RU" b="1" dirty="0" smtClean="0">
                <a:solidFill>
                  <a:srgbClr val="C00000"/>
                </a:solidFill>
              </a:rPr>
              <a:t>ФГОС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утвердил </a:t>
            </a:r>
            <a:r>
              <a:rPr lang="ru-RU" b="1">
                <a:solidFill>
                  <a:srgbClr val="C00000"/>
                </a:solidFill>
              </a:rPr>
              <a:t>ФГОС </a:t>
            </a:r>
            <a:r>
              <a:rPr lang="ru-RU" b="1" smtClean="0">
                <a:solidFill>
                  <a:srgbClr val="C00000"/>
                </a:solidFill>
              </a:rPr>
              <a:t>ДО!</a:t>
            </a:r>
            <a:endParaRPr lang="ru-RU" b="1" dirty="0">
              <a:solidFill>
                <a:srgbClr val="C0000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с 1 сентября 2013 г.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всеобщего введения Стандарта не будет!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будет переходный период!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 с 1 сентября 2013 г. по 31 декабря 2013 г.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– этап апробации Стандарта в экспериментальном режиме.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Введение Стандарта планируется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 с 1 января 2014 г.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 соответствии с Законом «Об образовании».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 Д</a:t>
            </a:r>
            <a:r>
              <a:rPr lang="ru-RU" b="1" dirty="0" smtClean="0">
                <a:solidFill>
                  <a:srgbClr val="002060"/>
                </a:solidFill>
              </a:rPr>
              <a:t>о конца 2013 г. действуют ФГТ!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53250" name="Объект 2"/>
          <p:cNvSpPr>
            <a:spLocks noGrp="1"/>
          </p:cNvSpPr>
          <p:nvPr>
            <p:ph sz="quarter" idx="13"/>
          </p:nvPr>
        </p:nvSpPr>
        <p:spPr>
          <a:xfrm>
            <a:off x="611188" y="404813"/>
            <a:ext cx="8137525" cy="5976937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C00000"/>
                </a:solidFill>
              </a:rPr>
              <a:t>ПРИСВОЕНИЕ ПРОГРАММАМ ГРИФА</a:t>
            </a:r>
          </a:p>
          <a:p>
            <a:pPr marL="44450" indent="0" algn="ctr">
              <a:buFont typeface="Georgia" pitchFamily="18" charset="0"/>
              <a:buNone/>
            </a:pPr>
            <a:endParaRPr lang="ru-RU" b="1" smtClean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750" y="836613"/>
          <a:ext cx="8280400" cy="56864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22211"/>
                <a:gridCol w="4958709"/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 2005 года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2005 года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</a:tr>
              <a:tr h="50016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существовала процедура государственной экспертизы программ дошкольного образования.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приказ </a:t>
                      </a:r>
                      <a:r>
                        <a:rPr lang="ru-RU" sz="2000" dirty="0" err="1">
                          <a:effectLst/>
                        </a:rPr>
                        <a:t>Минобрнауки</a:t>
                      </a:r>
                      <a:r>
                        <a:rPr lang="ru-RU" sz="2000" dirty="0">
                          <a:effectLst/>
                        </a:rPr>
                        <a:t> России от 8 апреля 2005 г. № 107 «Об 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экспертизе учебников» </a:t>
                      </a:r>
                      <a:r>
                        <a:rPr lang="ru-RU" sz="2000" u="sng" dirty="0">
                          <a:effectLst/>
                        </a:rPr>
                        <a:t>процедура экспертизы изменилась: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экспертизе подлежат только учебники, используемые в образовательном процессе общеобразовательных учреждений;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- прочие учебные издания (хрестоматии, атласы, наглядные 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пособия), а </a:t>
                      </a:r>
                      <a:r>
                        <a:rPr lang="ru-RU" sz="2000" i="1" dirty="0">
                          <a:solidFill>
                            <a:srgbClr val="FFFF00"/>
                          </a:solidFill>
                          <a:effectLst/>
                        </a:rPr>
                        <a:t>также программы воспитания, обучения и развития детей дошкольного возраста и методические пособия </a:t>
                      </a:r>
                      <a:r>
                        <a:rPr lang="ru-RU" sz="2000" i="1" u="sng" dirty="0">
                          <a:solidFill>
                            <a:srgbClr val="FFFF00"/>
                          </a:solidFill>
                          <a:effectLst/>
                        </a:rPr>
                        <a:t>используются в образовательном процессе образовательных учреждений без рекомендаций </a:t>
                      </a:r>
                      <a:r>
                        <a:rPr lang="ru-RU" sz="2000" i="1" u="sng" dirty="0" err="1">
                          <a:solidFill>
                            <a:srgbClr val="FFFF00"/>
                          </a:solidFill>
                          <a:effectLst/>
                        </a:rPr>
                        <a:t>Минобрнауки</a:t>
                      </a:r>
                      <a:r>
                        <a:rPr lang="ru-RU" sz="2000" i="1" u="sng" dirty="0">
                          <a:solidFill>
                            <a:srgbClr val="FFFF00"/>
                          </a:solidFill>
                          <a:effectLst/>
                        </a:rPr>
                        <a:t> России</a:t>
                      </a:r>
                      <a:r>
                        <a:rPr lang="ru-RU" sz="2000" i="1" dirty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i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20" marR="5112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2013" y="404813"/>
            <a:ext cx="8281987" cy="5832475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Разработчики </a:t>
            </a:r>
            <a:r>
              <a:rPr lang="ru-RU" b="1" dirty="0" smtClean="0">
                <a:solidFill>
                  <a:srgbClr val="002060"/>
                </a:solidFill>
              </a:rPr>
              <a:t>ФГОС ДОШКОЛЬНОГО ОБРАЗОВАНИЯ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ыступают против </a:t>
            </a:r>
            <a:r>
              <a:rPr lang="ru-RU" b="1" dirty="0">
                <a:solidFill>
                  <a:srgbClr val="002060"/>
                </a:solidFill>
              </a:rPr>
              <a:t>одной (единой) программы!</a:t>
            </a:r>
            <a:endParaRPr lang="ru-RU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Должна быть </a:t>
            </a:r>
            <a:r>
              <a:rPr lang="ru-RU" b="1" u="sng" dirty="0">
                <a:solidFill>
                  <a:srgbClr val="C00000"/>
                </a:solidFill>
              </a:rPr>
              <a:t>возможность выбора!</a:t>
            </a:r>
            <a:endParaRPr lang="ru-RU" u="sng" dirty="0">
              <a:solidFill>
                <a:srgbClr val="C0000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Основная образовательная программа (ООП) </a:t>
            </a:r>
            <a:r>
              <a:rPr lang="ru-RU" b="1" u="sng" dirty="0">
                <a:solidFill>
                  <a:srgbClr val="002060"/>
                </a:solidFill>
              </a:rPr>
              <a:t>определяется как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«Программа психолого-педагогической </a:t>
            </a:r>
            <a:r>
              <a:rPr lang="ru-RU" b="1" dirty="0">
                <a:solidFill>
                  <a:srgbClr val="002060"/>
                </a:solidFill>
              </a:rPr>
              <a:t>поддержки позитивной социализации и индивидуализации развития </a:t>
            </a:r>
            <a:r>
              <a:rPr lang="ru-RU" b="1" dirty="0" smtClean="0">
                <a:solidFill>
                  <a:srgbClr val="002060"/>
                </a:solidFill>
              </a:rPr>
              <a:t>ребёнка, </a:t>
            </a:r>
            <a:r>
              <a:rPr lang="ru-RU" b="1" i="1" dirty="0">
                <a:solidFill>
                  <a:srgbClr val="002060"/>
                </a:solidFill>
              </a:rPr>
              <a:t>а не обучения</a:t>
            </a:r>
            <a:r>
              <a:rPr lang="ru-RU" b="1" i="1" dirty="0" smtClean="0">
                <a:solidFill>
                  <a:srgbClr val="002060"/>
                </a:solidFill>
              </a:rPr>
              <a:t>!»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ctr" fontAlgn="auto">
              <a:lnSpc>
                <a:spcPct val="15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Индивидуализация – </a:t>
            </a:r>
          </a:p>
          <a:p>
            <a:pPr indent="-182880" fontAlgn="auto">
              <a:lnSpc>
                <a:spcPct val="15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набор парциальных программ, реализуемых в ДОО.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480175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Примерные основные общеобразовательные программы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дошкольного образования</a:t>
            </a:r>
          </a:p>
          <a:p>
            <a:r>
              <a:rPr lang="ru-RU" sz="1800" b="1" smtClean="0">
                <a:solidFill>
                  <a:srgbClr val="C00000"/>
                </a:solidFill>
              </a:rPr>
              <a:t>Примерная программа – это учебно-методический документ.</a:t>
            </a:r>
          </a:p>
          <a:p>
            <a:r>
              <a:rPr lang="ru-RU" sz="1800" b="1" smtClean="0">
                <a:solidFill>
                  <a:srgbClr val="C00000"/>
                </a:solidFill>
              </a:rPr>
              <a:t>Программа финансируется государством (субъектом РФ).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Примерных программ должно быть много;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Меняется порядок их использования;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Перерабатываются в соответствии с ФГОС ДО, пишутся новые;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В Минобрнауки РФ готовится документ – </a:t>
            </a:r>
            <a:r>
              <a:rPr lang="ru-RU" sz="1800" b="1" smtClean="0">
                <a:solidFill>
                  <a:srgbClr val="FF0000"/>
                </a:solidFill>
              </a:rPr>
              <a:t>«Порядок разработки, проведения экспертизы и размещения в Федеральном реестре Примерных Программ»;</a:t>
            </a:r>
          </a:p>
          <a:p>
            <a:pPr algn="just"/>
            <a:r>
              <a:rPr lang="ru-RU" sz="1800" b="1" u="sng" smtClean="0">
                <a:solidFill>
                  <a:srgbClr val="C00000"/>
                </a:solidFill>
              </a:rPr>
              <a:t>Федеральный реестр – это государственная информационная система (портал).</a:t>
            </a:r>
          </a:p>
          <a:p>
            <a:pPr algn="ctr"/>
            <a:r>
              <a:rPr lang="ru-RU" sz="1800" b="1" u="sng" smtClean="0">
                <a:solidFill>
                  <a:srgbClr val="002060"/>
                </a:solidFill>
              </a:rPr>
              <a:t>Критерии разработки Примерных Программ:</a:t>
            </a:r>
            <a:endParaRPr lang="ru-RU" sz="1800" b="1" smtClean="0">
              <a:solidFill>
                <a:srgbClr val="002060"/>
              </a:solidFill>
            </a:endParaRPr>
          </a:p>
          <a:p>
            <a:r>
              <a:rPr lang="ru-RU" sz="1800" b="1" smtClean="0">
                <a:solidFill>
                  <a:srgbClr val="002060"/>
                </a:solidFill>
              </a:rPr>
              <a:t>методическое обеспечение (УМК),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курсы ПК под программу,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электронный ресурс 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экономический момент</a:t>
            </a:r>
          </a:p>
          <a:p>
            <a:pPr algn="just"/>
            <a:endParaRPr lang="ru-RU" sz="1800" b="1" smtClean="0">
              <a:solidFill>
                <a:srgbClr val="002060"/>
              </a:solidFill>
            </a:endParaRPr>
          </a:p>
          <a:p>
            <a:pPr algn="just"/>
            <a:endParaRPr lang="ru-RU" sz="1800" b="1" smtClean="0">
              <a:solidFill>
                <a:srgbClr val="002060"/>
              </a:solidFill>
            </a:endParaRPr>
          </a:p>
          <a:p>
            <a:endParaRPr lang="ru-RU" sz="1800" b="1" smtClean="0">
              <a:solidFill>
                <a:srgbClr val="002060"/>
              </a:solidFill>
            </a:endParaRPr>
          </a:p>
          <a:p>
            <a:endParaRPr lang="ru-RU" sz="18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/>
          <a:lstStyle/>
          <a:p>
            <a:pPr algn="ctr"/>
            <a:r>
              <a:rPr lang="ru-RU" sz="1800" b="1" u="sng" smtClean="0">
                <a:solidFill>
                  <a:srgbClr val="C00000"/>
                </a:solidFill>
              </a:rPr>
              <a:t>Федеральный реестр с Примерными программами появится </a:t>
            </a:r>
          </a:p>
          <a:p>
            <a:pPr algn="ctr"/>
            <a:r>
              <a:rPr lang="ru-RU" sz="1800" b="1" u="sng" smtClean="0">
                <a:solidFill>
                  <a:srgbClr val="C00000"/>
                </a:solidFill>
              </a:rPr>
              <a:t>к декабрю 2014 года!</a:t>
            </a:r>
            <a:endParaRPr lang="ru-RU" sz="1800" b="1" u="sng" smtClean="0">
              <a:solidFill>
                <a:srgbClr val="002060"/>
              </a:solidFill>
            </a:endParaRPr>
          </a:p>
          <a:p>
            <a:r>
              <a:rPr lang="ru-RU" sz="1800" b="1" u="sng" smtClean="0">
                <a:solidFill>
                  <a:srgbClr val="002060"/>
                </a:solidFill>
              </a:rPr>
              <a:t>В течение всего срока введения и реализации ФГОС: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 будет проводиться экспертиза Примерных Программ, 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будут появляться новые программы 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и включаться в Федеральный реестр.</a:t>
            </a:r>
          </a:p>
          <a:p>
            <a:pPr algn="ctr"/>
            <a:r>
              <a:rPr lang="ru-RU" sz="1800" b="1" u="sng" smtClean="0">
                <a:solidFill>
                  <a:srgbClr val="C00000"/>
                </a:solidFill>
              </a:rPr>
              <a:t>Авторы Примерных Программ должны: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представить примерные вариативные сетки занятий (с учетом климатических условий);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Предложить парциальные программы,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Разные формы планирования,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Прописать: режим дня, жизнедеятельность ребенка, технологии и пр.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Разработать процедуру самооценки,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Методическое обеспечение (УМК),</a:t>
            </a:r>
          </a:p>
          <a:p>
            <a:r>
              <a:rPr lang="ru-RU" sz="1800" b="1" smtClean="0">
                <a:solidFill>
                  <a:srgbClr val="002060"/>
                </a:solidFill>
              </a:rPr>
              <a:t>Учебный план.</a:t>
            </a:r>
          </a:p>
          <a:p>
            <a:endParaRPr lang="ru-RU" sz="1800" b="1" smtClean="0">
              <a:solidFill>
                <a:srgbClr val="002060"/>
              </a:solidFill>
            </a:endParaRPr>
          </a:p>
          <a:p>
            <a:endParaRPr lang="ru-RU" sz="1800" b="1" smtClean="0">
              <a:solidFill>
                <a:srgbClr val="002060"/>
              </a:solidFill>
            </a:endParaRPr>
          </a:p>
          <a:p>
            <a:endParaRPr lang="ru-RU" sz="1800" b="1" smtClean="0">
              <a:solidFill>
                <a:srgbClr val="00206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13788" cy="6481763"/>
          </a:xfrm>
        </p:spPr>
        <p:txBody>
          <a:bodyPr/>
          <a:lstStyle/>
          <a:p>
            <a:pPr algn="ctr"/>
            <a:r>
              <a:rPr lang="ru-RU" sz="2000" b="1" smtClean="0">
                <a:solidFill>
                  <a:srgbClr val="C00000"/>
                </a:solidFill>
              </a:rPr>
              <a:t>Основные образовательные программы дошкольного образования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Органами управления образования создается комиссия по экспертной оценке ООП;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ООП пишется на 1 год;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До 2015 г. работаем по тем ООП, по которым работаем сейчас;</a:t>
            </a:r>
          </a:p>
          <a:p>
            <a:pPr algn="just"/>
            <a:endParaRPr lang="ru-RU" sz="2400" b="1" u="sng" smtClean="0">
              <a:solidFill>
                <a:srgbClr val="C00000"/>
              </a:solidFill>
            </a:endParaRPr>
          </a:p>
          <a:p>
            <a:pPr algn="ctr"/>
            <a:r>
              <a:rPr lang="ru-RU" sz="2400" b="1" u="sng" smtClean="0">
                <a:solidFill>
                  <a:srgbClr val="C00000"/>
                </a:solidFill>
              </a:rPr>
              <a:t>ООП разрабатываются С УЧЕТОМ  Примерных программ, а не на основе! </a:t>
            </a: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ООП будет писаться с учетом Примерных программ и с учетом муниципальных заданий, которые будет получать д/с ;</a:t>
            </a:r>
          </a:p>
          <a:p>
            <a:pPr algn="just"/>
            <a:r>
              <a:rPr lang="ru-RU" sz="2000" b="1" smtClean="0">
                <a:solidFill>
                  <a:srgbClr val="002060"/>
                </a:solidFill>
              </a:rPr>
              <a:t>На основе ООП могут разрабатываться рабочие программы педагога, экспертиза которых не предусматривается;</a:t>
            </a:r>
          </a:p>
          <a:p>
            <a:endParaRPr lang="ru-RU" sz="1800" b="1" smtClean="0">
              <a:solidFill>
                <a:srgbClr val="002060"/>
              </a:solidFill>
            </a:endParaRPr>
          </a:p>
          <a:p>
            <a:endParaRPr lang="ru-RU" sz="2000" smtClean="0"/>
          </a:p>
          <a:p>
            <a:endParaRPr lang="ru-RU" sz="2000" smtClean="0"/>
          </a:p>
          <a:p>
            <a:endParaRPr lang="ru-RU" sz="20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260350"/>
            <a:ext cx="8280400" cy="6264275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ТРЕБОВАНИЯ К УСЛОВИЯМ РЕАЛИЗАЦИИ ПРОГРАМЫ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Условия - это социальная ситуация развития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ребенка.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Е</a:t>
            </a:r>
            <a:r>
              <a:rPr lang="ru-RU" sz="2000" b="1" dirty="0" smtClean="0">
                <a:solidFill>
                  <a:srgbClr val="002060"/>
                </a:solidFill>
              </a:rPr>
              <a:t>сли </a:t>
            </a:r>
            <a:r>
              <a:rPr lang="ru-RU" sz="2000" b="1" dirty="0">
                <a:solidFill>
                  <a:srgbClr val="002060"/>
                </a:solidFill>
              </a:rPr>
              <a:t>условия  созданы – то </a:t>
            </a:r>
            <a:r>
              <a:rPr lang="ru-RU" sz="2000" b="1" dirty="0" smtClean="0">
                <a:solidFill>
                  <a:srgbClr val="002060"/>
                </a:solidFill>
              </a:rPr>
              <a:t>Стандарт </a:t>
            </a:r>
            <a:r>
              <a:rPr lang="ru-RU" sz="2000" b="1" dirty="0">
                <a:solidFill>
                  <a:srgbClr val="002060"/>
                </a:solidFill>
              </a:rPr>
              <a:t>реализован!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Главное </a:t>
            </a:r>
            <a:r>
              <a:rPr lang="ru-RU" sz="2000" b="1" u="sng" dirty="0">
                <a:solidFill>
                  <a:srgbClr val="002060"/>
                </a:solidFill>
              </a:rPr>
              <a:t>условие </a:t>
            </a:r>
            <a:r>
              <a:rPr lang="ru-RU" sz="2000" b="1" dirty="0">
                <a:solidFill>
                  <a:srgbClr val="002060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это ЧИСЛЕННОСТЬ ДЕТЕЙ В ГРУППЕ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>
                <a:solidFill>
                  <a:srgbClr val="C00000"/>
                </a:solidFill>
              </a:rPr>
              <a:t>Формула д</a:t>
            </a:r>
            <a:r>
              <a:rPr lang="ru-RU" b="1" u="sng" dirty="0" smtClean="0">
                <a:solidFill>
                  <a:srgbClr val="C00000"/>
                </a:solidFill>
              </a:rPr>
              <a:t>олжна быть </a:t>
            </a:r>
            <a:r>
              <a:rPr lang="ru-RU" b="1" u="sng" dirty="0">
                <a:solidFill>
                  <a:srgbClr val="C00000"/>
                </a:solidFill>
              </a:rPr>
              <a:t>такая</a:t>
            </a:r>
            <a:r>
              <a:rPr lang="ru-RU" u="sng" dirty="0" smtClean="0">
                <a:solidFill>
                  <a:srgbClr val="C00000"/>
                </a:solidFill>
              </a:rPr>
              <a:t>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на количество </a:t>
            </a:r>
            <a:r>
              <a:rPr lang="ru-RU" b="1" i="1" dirty="0">
                <a:solidFill>
                  <a:srgbClr val="C00000"/>
                </a:solidFill>
              </a:rPr>
              <a:t>детей – </a:t>
            </a:r>
            <a:r>
              <a:rPr lang="ru-RU" b="1" i="1" dirty="0" smtClean="0">
                <a:solidFill>
                  <a:srgbClr val="C00000"/>
                </a:solidFill>
              </a:rPr>
              <a:t>количество педагогов!</a:t>
            </a:r>
            <a:endParaRPr lang="ru-RU" i="1" dirty="0">
              <a:solidFill>
                <a:srgbClr val="C0000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u="sng" dirty="0" smtClean="0">
                <a:solidFill>
                  <a:srgbClr val="002060"/>
                </a:solidFill>
              </a:rPr>
              <a:t>В Проекте ОС было обозначено: 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В группе детей 6-7 лет – 24 чел.      В группе детей 3 лет – 16 чел.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188" y="900113"/>
          <a:ext cx="7993062" cy="238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388843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</a:p>
                    <a:p>
                      <a:pPr algn="ctr"/>
                      <a:r>
                        <a:rPr lang="ru-RU" baseline="0" dirty="0" smtClean="0"/>
                        <a:t> ДОШКОЛЬНОГО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 </a:t>
                      </a:r>
                    </a:p>
                    <a:p>
                      <a:pPr algn="ctr"/>
                      <a:r>
                        <a:rPr lang="ru-RU" dirty="0" smtClean="0"/>
                        <a:t>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К результатам освоения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u="sng" dirty="0" smtClean="0"/>
                        <a:t>3 группы Требований: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1. К структуре Программы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2. К условиям её реализации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800" i="0" u="none" baseline="0" dirty="0" smtClean="0"/>
                        <a:t>3. </a:t>
                      </a:r>
                      <a:r>
                        <a:rPr lang="ru-RU" sz="1800" b="1" i="0" u="sng" baseline="0" dirty="0" smtClean="0">
                          <a:solidFill>
                            <a:srgbClr val="FF0000"/>
                          </a:solidFill>
                        </a:rPr>
                        <a:t>К результатам освоения Программы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03238" y="404813"/>
            <a:ext cx="8640762" cy="6192837"/>
          </a:xfrm>
        </p:spPr>
        <p:txBody>
          <a:bodyPr rtlCol="0">
            <a:normAutofit fontScale="92500"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Условия </a:t>
            </a:r>
            <a:r>
              <a:rPr lang="ru-RU" sz="2000" b="1" u="sng" dirty="0" smtClean="0">
                <a:solidFill>
                  <a:srgbClr val="C00000"/>
                </a:solidFill>
              </a:rPr>
              <a:t>должны </a:t>
            </a:r>
            <a:r>
              <a:rPr lang="ru-RU" sz="2000" b="1" u="sng" dirty="0">
                <a:solidFill>
                  <a:srgbClr val="C00000"/>
                </a:solidFill>
              </a:rPr>
              <a:t>иметь финансирование! </a:t>
            </a:r>
            <a:endParaRPr lang="ru-RU" sz="2000" u="sng" dirty="0">
              <a:solidFill>
                <a:srgbClr val="C0000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002060"/>
                </a:solidFill>
              </a:rPr>
              <a:t>!!! В </a:t>
            </a:r>
            <a:r>
              <a:rPr lang="ru-RU" sz="2000" b="1" dirty="0" smtClean="0">
                <a:solidFill>
                  <a:srgbClr val="002060"/>
                </a:solidFill>
              </a:rPr>
              <a:t>ФГОС ДО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>
                <a:solidFill>
                  <a:srgbClr val="002060"/>
                </a:solidFill>
              </a:rPr>
              <a:t>за реализацию условий </a:t>
            </a:r>
            <a:r>
              <a:rPr lang="ru-RU" sz="2000" b="1" u="sng" dirty="0" smtClean="0">
                <a:solidFill>
                  <a:srgbClr val="002060"/>
                </a:solidFill>
              </a:rPr>
              <a:t>ответственность </a:t>
            </a:r>
            <a:r>
              <a:rPr lang="ru-RU" sz="2000" b="1" u="sng" dirty="0">
                <a:solidFill>
                  <a:srgbClr val="002060"/>
                </a:solidFill>
              </a:rPr>
              <a:t>несет:</a:t>
            </a:r>
            <a:endParaRPr lang="ru-RU" sz="2000" u="sng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  </a:t>
            </a:r>
            <a:r>
              <a:rPr lang="ru-RU" sz="2000" dirty="0">
                <a:solidFill>
                  <a:srgbClr val="002060"/>
                </a:solidFill>
              </a:rPr>
              <a:t>не д</a:t>
            </a:r>
            <a:r>
              <a:rPr lang="ru-RU" sz="2000" dirty="0" smtClean="0">
                <a:solidFill>
                  <a:srgbClr val="002060"/>
                </a:solidFill>
              </a:rPr>
              <a:t>ошкольная образовательная организация (ДОО),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а </a:t>
            </a:r>
            <a:r>
              <a:rPr lang="ru-RU" sz="2000" b="1" dirty="0" smtClean="0">
                <a:solidFill>
                  <a:srgbClr val="C00000"/>
                </a:solidFill>
              </a:rPr>
              <a:t>Учредитель!</a:t>
            </a:r>
            <a:endParaRPr lang="ru-RU" b="1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Требования к условиям включают </a:t>
            </a:r>
            <a:r>
              <a:rPr lang="ru-RU" sz="2000" b="1" u="sng" dirty="0">
                <a:solidFill>
                  <a:srgbClr val="002060"/>
                </a:solidFill>
              </a:rPr>
              <a:t>в себя 5 частей:</a:t>
            </a:r>
            <a:endParaRPr lang="ru-RU" sz="2000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Психолого-педагогические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C00000"/>
                </a:solidFill>
              </a:rPr>
              <a:t>Кадровые</a:t>
            </a:r>
            <a:endParaRPr lang="ru-RU" sz="2000" i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 smtClean="0">
                <a:solidFill>
                  <a:srgbClr val="002060"/>
                </a:solidFill>
              </a:rPr>
              <a:t>Материально-технические</a:t>
            </a:r>
            <a:endParaRPr lang="ru-RU" sz="2000" i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>
                <a:solidFill>
                  <a:srgbClr val="002060"/>
                </a:solidFill>
              </a:rPr>
              <a:t>Финансовые условия реализации </a:t>
            </a:r>
            <a:r>
              <a:rPr lang="ru-RU" sz="2000" i="1" dirty="0" smtClean="0">
                <a:solidFill>
                  <a:srgbClr val="002060"/>
                </a:solidFill>
              </a:rPr>
              <a:t>Программы</a:t>
            </a:r>
            <a:endParaRPr lang="ru-RU" sz="2000" i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i="1" dirty="0">
                <a:solidFill>
                  <a:srgbClr val="002060"/>
                </a:solidFill>
              </a:rPr>
              <a:t>К </a:t>
            </a:r>
            <a:r>
              <a:rPr lang="ru-RU" sz="2000" i="1" dirty="0" smtClean="0">
                <a:solidFill>
                  <a:srgbClr val="002060"/>
                </a:solidFill>
              </a:rPr>
              <a:t>предметно-пространственной среде</a:t>
            </a:r>
            <a:endParaRPr lang="ru-RU" sz="2000" i="1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К</a:t>
            </a:r>
            <a:r>
              <a:rPr lang="ru-RU" sz="2000" b="1" u="sng" dirty="0" smtClean="0">
                <a:solidFill>
                  <a:srgbClr val="002060"/>
                </a:solidFill>
              </a:rPr>
              <a:t>адровые условия являются главными</a:t>
            </a:r>
            <a:r>
              <a:rPr lang="ru-RU" sz="2000" b="1" dirty="0" smtClean="0">
                <a:solidFill>
                  <a:srgbClr val="002060"/>
                </a:solidFill>
              </a:rPr>
              <a:t>!</a:t>
            </a:r>
            <a:endParaRPr lang="ru-RU" sz="2000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ВАЖНО!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подготовка воспитателя </a:t>
            </a:r>
            <a:r>
              <a:rPr lang="ru-RU" sz="2000" b="1" i="1" u="sng" dirty="0">
                <a:solidFill>
                  <a:srgbClr val="002060"/>
                </a:solidFill>
              </a:rPr>
              <a:t>на базе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психолого-педагогического </a:t>
            </a:r>
            <a:r>
              <a:rPr lang="ru-RU" sz="2000" b="1" i="1" u="sng" dirty="0">
                <a:solidFill>
                  <a:srgbClr val="002060"/>
                </a:solidFill>
              </a:rPr>
              <a:t>образования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разработка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концепции </a:t>
            </a:r>
            <a:r>
              <a:rPr lang="ru-RU" sz="2000" b="1" i="1" u="sng" dirty="0">
                <a:solidFill>
                  <a:srgbClr val="002060"/>
                </a:solidFill>
              </a:rPr>
              <a:t>и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содержания </a:t>
            </a:r>
            <a:r>
              <a:rPr lang="ru-RU" sz="2000" b="1" i="1" u="sng" dirty="0">
                <a:solidFill>
                  <a:srgbClr val="002060"/>
                </a:solidFill>
              </a:rPr>
              <a:t>профессионального стандарта педагога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ДОО.</a:t>
            </a:r>
            <a:endParaRPr lang="ru-RU" sz="2000" b="1" i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785225" cy="6408738"/>
          </a:xfrm>
        </p:spPr>
        <p:txBody>
          <a:bodyPr rtlCol="0">
            <a:normAutofit lnSpcReduction="10000"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Профессиональный </a:t>
            </a:r>
            <a:r>
              <a:rPr lang="ru-RU" b="1" u="sng" dirty="0">
                <a:solidFill>
                  <a:srgbClr val="C00000"/>
                </a:solidFill>
              </a:rPr>
              <a:t>стандарт педагога  </a:t>
            </a:r>
            <a:r>
              <a:rPr lang="ru-RU" b="1" u="sng" dirty="0" smtClean="0">
                <a:solidFill>
                  <a:srgbClr val="C00000"/>
                </a:solidFill>
              </a:rPr>
              <a:t>ДОО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азрабатывается впервые в истории российского образования;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позволит </a:t>
            </a:r>
            <a:r>
              <a:rPr lang="ru-RU" sz="2000" b="1" dirty="0" smtClean="0">
                <a:solidFill>
                  <a:srgbClr val="002060"/>
                </a:solidFill>
              </a:rPr>
              <a:t>педагогу работать творчески;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ланируется введение к сентябрю 2014 года;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важен для формирования должностных инструкций;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р</a:t>
            </a:r>
            <a:r>
              <a:rPr lang="ru-RU" sz="2000" b="1" dirty="0" smtClean="0">
                <a:solidFill>
                  <a:srgbClr val="002060"/>
                </a:solidFill>
              </a:rPr>
              <a:t>абочую группу по разработке возглавляет Е.А. Ямбург;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н</a:t>
            </a:r>
            <a:r>
              <a:rPr lang="ru-RU" sz="2000" b="1" u="sng" dirty="0" smtClean="0">
                <a:solidFill>
                  <a:srgbClr val="002060"/>
                </a:solidFill>
              </a:rPr>
              <a:t>еобходимость разработки вызвана: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дошкольное образование – первый уровень общего образования; помимо функции ухода и присмотра выделяется образовательная функция; </a:t>
            </a:r>
            <a:r>
              <a:rPr lang="ru-RU" sz="2000" b="1" i="1" dirty="0">
                <a:solidFill>
                  <a:srgbClr val="002060"/>
                </a:solidFill>
              </a:rPr>
              <a:t>любая школа вправе реализовывать программы дошкольного образования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Профессиональная деятельность </a:t>
            </a:r>
            <a:r>
              <a:rPr lang="ru-RU" sz="2000" b="1" u="sng" dirty="0" smtClean="0">
                <a:solidFill>
                  <a:srgbClr val="C00000"/>
                </a:solidFill>
              </a:rPr>
              <a:t>педагога ДОО будет </a:t>
            </a:r>
            <a:r>
              <a:rPr lang="ru-RU" sz="2000" b="1" u="sng" dirty="0">
                <a:solidFill>
                  <a:srgbClr val="C00000"/>
                </a:solidFill>
              </a:rPr>
              <a:t>оценивается </a:t>
            </a:r>
            <a:r>
              <a:rPr lang="ru-RU" sz="2000" b="1" u="sng" dirty="0" smtClean="0">
                <a:solidFill>
                  <a:srgbClr val="C00000"/>
                </a:solidFill>
              </a:rPr>
              <a:t>комплексно</a:t>
            </a:r>
            <a:r>
              <a:rPr lang="ru-RU" sz="2000" b="1" dirty="0">
                <a:solidFill>
                  <a:srgbClr val="C00000"/>
                </a:solidFill>
              </a:rPr>
              <a:t>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Высокая оценка включает сочетание показателей: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динамика </a:t>
            </a:r>
            <a:r>
              <a:rPr lang="ru-RU" sz="2000" b="1" i="1" dirty="0">
                <a:solidFill>
                  <a:srgbClr val="002060"/>
                </a:solidFill>
              </a:rPr>
              <a:t>развития интегративных качеств ребенка,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положительное отношение </a:t>
            </a:r>
            <a:r>
              <a:rPr lang="ru-RU" sz="2000" b="1" i="1" dirty="0">
                <a:solidFill>
                  <a:srgbClr val="002060"/>
                </a:solidFill>
              </a:rPr>
              <a:t>ребенка к детскому </a:t>
            </a:r>
            <a:r>
              <a:rPr lang="ru-RU" sz="2000" b="1" i="1" dirty="0" smtClean="0">
                <a:solidFill>
                  <a:srgbClr val="002060"/>
                </a:solidFill>
              </a:rPr>
              <a:t>саду,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- </a:t>
            </a:r>
            <a:r>
              <a:rPr lang="ru-RU" sz="2000" b="1" i="1" dirty="0" smtClean="0">
                <a:solidFill>
                  <a:srgbClr val="002060"/>
                </a:solidFill>
              </a:rPr>
              <a:t>высокая степень </a:t>
            </a:r>
            <a:r>
              <a:rPr lang="ru-RU" sz="2000" b="1" i="1" dirty="0">
                <a:solidFill>
                  <a:srgbClr val="002060"/>
                </a:solidFill>
              </a:rPr>
              <a:t>активности и вовлеченности родителей в решение образовательных задач и жизнь детского сада.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553200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ТРЕБОВАНИЯ К РЕЗУЛЬТАТАМ ОСВОЕНИЯ ПРОГРАММЫ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Вопрос: </a:t>
            </a:r>
            <a:r>
              <a:rPr lang="ru-RU" sz="2400" b="1" i="1" dirty="0" smtClean="0">
                <a:solidFill>
                  <a:srgbClr val="002060"/>
                </a:solidFill>
              </a:rPr>
              <a:t>Как должны быть сформулированы результаты в дошкольном образовании?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А если ребенок не осваивает их?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Если это ребенок с ОВЗ? Дети мигрантов?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Ребенок не владеет русским языком?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 Дети с </a:t>
            </a:r>
            <a:r>
              <a:rPr lang="ru-RU" sz="2400" b="1" dirty="0" err="1" smtClean="0">
                <a:solidFill>
                  <a:srgbClr val="002060"/>
                </a:solidFill>
              </a:rPr>
              <a:t>девиантным</a:t>
            </a:r>
            <a:r>
              <a:rPr lang="ru-RU" sz="2400" b="1" dirty="0" smtClean="0">
                <a:solidFill>
                  <a:srgbClr val="002060"/>
                </a:solidFill>
              </a:rPr>
              <a:t> поведением?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Дети из асоциальных семей?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Дошкольным образованием охвачены лишь 70% детей. А остальные 30%?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Закон </a:t>
            </a:r>
            <a:r>
              <a:rPr lang="ru-RU" sz="2400" b="1" dirty="0" smtClean="0">
                <a:solidFill>
                  <a:srgbClr val="C00000"/>
                </a:solidFill>
              </a:rPr>
              <a:t>«Об образовании» требует </a:t>
            </a:r>
            <a:r>
              <a:rPr lang="ru-RU" sz="2400" b="1" dirty="0">
                <a:solidFill>
                  <a:srgbClr val="C00000"/>
                </a:solidFill>
              </a:rPr>
              <a:t>3 </a:t>
            </a:r>
            <a:r>
              <a:rPr lang="ru-RU" sz="2400" b="1" dirty="0" smtClean="0">
                <a:solidFill>
                  <a:srgbClr val="C00000"/>
                </a:solidFill>
              </a:rPr>
              <a:t>группы </a:t>
            </a:r>
            <a:r>
              <a:rPr lang="ru-RU" sz="2400" b="1" dirty="0">
                <a:solidFill>
                  <a:srgbClr val="C00000"/>
                </a:solidFill>
              </a:rPr>
              <a:t>Требований, но для </a:t>
            </a:r>
            <a:r>
              <a:rPr lang="ru-RU" sz="2400" b="1" dirty="0" smtClean="0">
                <a:solidFill>
                  <a:srgbClr val="C00000"/>
                </a:solidFill>
              </a:rPr>
              <a:t>дошкольного образования </a:t>
            </a:r>
            <a:r>
              <a:rPr lang="ru-RU" sz="2400" b="1" dirty="0">
                <a:solidFill>
                  <a:srgbClr val="C00000"/>
                </a:solidFill>
              </a:rPr>
              <a:t>их прописать сложно!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Объект 2"/>
          <p:cNvSpPr>
            <a:spLocks noGrp="1"/>
          </p:cNvSpPr>
          <p:nvPr>
            <p:ph sz="quarter" idx="4294967295"/>
          </p:nvPr>
        </p:nvSpPr>
        <p:spPr>
          <a:xfrm>
            <a:off x="0" y="260350"/>
            <a:ext cx="8353425" cy="6121400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C00000"/>
                </a:solidFill>
              </a:rPr>
              <a:t>ТРЕБОВАНИЯ К РЕЗУЛЬТАТАМ ОСВОЕНИЯ ПРОГРАММЫ</a:t>
            </a:r>
          </a:p>
          <a:p>
            <a:pPr marL="44450" indent="0" algn="ctr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Основной результат - это  СОЦИАЛИЗАЦИЯ детей.</a:t>
            </a:r>
          </a:p>
          <a:p>
            <a:pPr marL="44450" indent="0" algn="ctr">
              <a:buFont typeface="Georgia" pitchFamily="18" charset="0"/>
              <a:buNone/>
            </a:pPr>
            <a:r>
              <a:rPr lang="ru-RU" b="1" u="sng" smtClean="0">
                <a:solidFill>
                  <a:srgbClr val="002060"/>
                </a:solidFill>
              </a:rPr>
              <a:t>Будут оцениваться:</a:t>
            </a:r>
            <a:endParaRPr lang="ru-RU" b="1" smtClean="0">
              <a:solidFill>
                <a:srgbClr val="002060"/>
              </a:solidFill>
            </a:endParaRP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1) результаты социализации;</a:t>
            </a:r>
          </a:p>
          <a:p>
            <a:pPr marL="44450" indent="0">
              <a:buFont typeface="Georgia" pitchFamily="18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2) личностные результаты развития ребенка, </a:t>
            </a:r>
            <a:r>
              <a:rPr lang="ru-RU" b="1" i="1" u="sng" smtClean="0">
                <a:solidFill>
                  <a:srgbClr val="002060"/>
                </a:solidFill>
              </a:rPr>
              <a:t>а не результаты обучения!</a:t>
            </a:r>
          </a:p>
          <a:p>
            <a:pPr marL="44450" indent="0" algn="ctr">
              <a:buFont typeface="Georgia" pitchFamily="18" charset="0"/>
              <a:buNone/>
            </a:pPr>
            <a:endParaRPr lang="ru-RU" b="1" u="sng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ru-RU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ru-RU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ru-RU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ru-RU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ru-RU" b="1" smtClean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780929"/>
          <a:ext cx="820891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 </a:t>
                      </a:r>
                    </a:p>
                    <a:p>
                      <a:pPr algn="ctr"/>
                      <a:r>
                        <a:rPr lang="ru-RU" dirty="0" smtClean="0"/>
                        <a:t>ШКОЛЬНОГО</a:t>
                      </a:r>
                      <a:r>
                        <a:rPr lang="ru-RU" baseline="0" dirty="0" smtClean="0"/>
                        <a:t>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ФГОС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algn="ctr"/>
                      <a:r>
                        <a:rPr lang="ru-RU" baseline="0" dirty="0" smtClean="0"/>
                        <a:t>ДОШКОЛЬНОГО ОБРАЗОВАНИЯ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3 группы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ru-RU" sz="2400" b="1" i="0" u="none" baseline="0" dirty="0" err="1" smtClean="0">
                          <a:solidFill>
                            <a:srgbClr val="FF0000"/>
                          </a:solidFill>
                        </a:rPr>
                        <a:t>Метапредметные</a:t>
                      </a: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endParaRPr lang="ru-RU" sz="2400" b="1" i="0" u="none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u="sng" dirty="0" smtClean="0">
                          <a:solidFill>
                            <a:schemeClr val="tx1"/>
                          </a:solidFill>
                        </a:rPr>
                        <a:t>1 группа</a:t>
                      </a:r>
                      <a:r>
                        <a:rPr lang="ru-RU" sz="2400" b="1" i="1" u="sng" baseline="0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pPr algn="ctr"/>
                      <a:endParaRPr lang="ru-RU" sz="2400" b="1" i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Предметные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strike="sngStrike" baseline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2400" b="1" i="0" u="none" strike="sngStrike" baseline="0" dirty="0" err="1" smtClean="0">
                          <a:solidFill>
                            <a:schemeClr val="tx1"/>
                          </a:solidFill>
                        </a:rPr>
                        <a:t>Метапредметные</a:t>
                      </a:r>
                      <a:endParaRPr lang="ru-RU" sz="2400" b="1" i="0" u="none" strike="sng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ru-RU" sz="2400" b="1" i="0" u="none" baseline="0" dirty="0" smtClean="0">
                          <a:solidFill>
                            <a:srgbClr val="FF0000"/>
                          </a:solidFill>
                        </a:rPr>
                        <a:t>3. Личностные</a:t>
                      </a:r>
                      <a:endParaRPr lang="ru-RU" sz="2400" b="1" i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935038" y="476250"/>
            <a:ext cx="8208962" cy="5905500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Переходный период составит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НЕ МЕНЕЕ 3-Х ЛЕТ!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>
                <a:solidFill>
                  <a:srgbClr val="C00000"/>
                </a:solidFill>
              </a:rPr>
              <a:t>П</a:t>
            </a:r>
            <a:r>
              <a:rPr lang="ru-RU" b="1" i="1" dirty="0" smtClean="0">
                <a:solidFill>
                  <a:srgbClr val="C00000"/>
                </a:solidFill>
              </a:rPr>
              <a:t>ервый </a:t>
            </a:r>
            <a:r>
              <a:rPr lang="ru-RU" b="1" i="1" dirty="0">
                <a:solidFill>
                  <a:srgbClr val="C00000"/>
                </a:solidFill>
              </a:rPr>
              <a:t>заместитель министра образования и науки Наталья </a:t>
            </a:r>
            <a:r>
              <a:rPr lang="ru-RU" b="1" i="1" dirty="0" smtClean="0">
                <a:solidFill>
                  <a:srgbClr val="C00000"/>
                </a:solidFill>
              </a:rPr>
              <a:t>Третьяк: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b="1" i="1" dirty="0" smtClean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В </a:t>
            </a:r>
            <a:r>
              <a:rPr lang="ru-RU" sz="2400" b="1" i="1" dirty="0">
                <a:solidFill>
                  <a:srgbClr val="002060"/>
                </a:solidFill>
              </a:rPr>
              <a:t>рамках этого периода мы не будем никого торопить</a:t>
            </a:r>
            <a:r>
              <a:rPr lang="ru-RU" sz="2400" b="1" i="1" dirty="0" smtClean="0">
                <a:solidFill>
                  <a:srgbClr val="002060"/>
                </a:solidFill>
              </a:rPr>
              <a:t>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>
                <a:solidFill>
                  <a:srgbClr val="002060"/>
                </a:solidFill>
              </a:rPr>
              <a:t>Детсады полностью перейдут на новую систему работы тогда, </a:t>
            </a:r>
            <a:r>
              <a:rPr lang="ru-RU" sz="2400" b="1" i="1" u="sng" dirty="0">
                <a:solidFill>
                  <a:srgbClr val="002060"/>
                </a:solidFill>
              </a:rPr>
              <a:t>когда они </a:t>
            </a:r>
            <a:r>
              <a:rPr lang="ru-RU" sz="2400" b="1" i="1" u="sng" dirty="0" smtClean="0">
                <a:solidFill>
                  <a:srgbClr val="002060"/>
                </a:solidFill>
              </a:rPr>
              <a:t>смогут.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Стандарт </a:t>
            </a:r>
            <a:r>
              <a:rPr lang="ru-RU" sz="2400" b="1" i="1" dirty="0">
                <a:solidFill>
                  <a:srgbClr val="002060"/>
                </a:solidFill>
              </a:rPr>
              <a:t>поможет убрать подмену детского сада </a:t>
            </a:r>
            <a:r>
              <a:rPr lang="ru-RU" sz="2400" b="1" i="1" dirty="0" smtClean="0">
                <a:solidFill>
                  <a:srgbClr val="002060"/>
                </a:solidFill>
              </a:rPr>
              <a:t>школой.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Умеренная </a:t>
            </a:r>
            <a:r>
              <a:rPr lang="ru-RU" sz="2400" b="1" i="1" dirty="0">
                <a:solidFill>
                  <a:srgbClr val="002060"/>
                </a:solidFill>
              </a:rPr>
              <a:t>подготовка к школе, создание условий для того, чтобы ребенок заинтересовался будущими уроками, а не боялся </a:t>
            </a:r>
            <a:r>
              <a:rPr lang="ru-RU" sz="2400" b="1" i="1" dirty="0" smtClean="0">
                <a:solidFill>
                  <a:srgbClr val="002060"/>
                </a:solidFill>
              </a:rPr>
              <a:t>их.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58775" y="333375"/>
            <a:ext cx="8785225" cy="6264275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C00000"/>
                </a:solidFill>
              </a:rPr>
              <a:t>РЕЗУЛЬТАТ -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ЦЕЛЕВЫЕ </a:t>
            </a:r>
            <a:r>
              <a:rPr lang="ru-RU" sz="2000" b="1" i="1" dirty="0" smtClean="0">
                <a:solidFill>
                  <a:srgbClr val="002060"/>
                </a:solidFill>
              </a:rPr>
              <a:t>ОРИЕНТИРЫ,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ВЕКТОРЫ РАЗВИТИЯ,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ЦЕННОСТНО-ЦЕЛЕВЫЕ УСТАНОВКИ,</a:t>
            </a:r>
            <a:endParaRPr lang="ru-RU" sz="2000" b="1" i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НАВИГАЦИЯ ДЛЯ РОДИТЕЛЕЙ, ПЕДАГОГОВ, </a:t>
            </a:r>
            <a:r>
              <a:rPr lang="ru-RU" sz="2000" b="1" i="1" dirty="0" smtClean="0">
                <a:solidFill>
                  <a:srgbClr val="002060"/>
                </a:solidFill>
              </a:rPr>
              <a:t>ОБЩЕСТВА.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b="1" i="1" u="sng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ОНИ НЕ ЯВЛЯЮТСЯ: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</a:rPr>
              <a:t>ребуемым заданным результатом </a:t>
            </a:r>
            <a:r>
              <a:rPr lang="ru-RU" sz="2000" b="1" dirty="0">
                <a:solidFill>
                  <a:srgbClr val="002060"/>
                </a:solidFill>
              </a:rPr>
              <a:t>развития!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объектом </a:t>
            </a:r>
            <a:r>
              <a:rPr lang="ru-RU" sz="2000" b="1" dirty="0">
                <a:solidFill>
                  <a:srgbClr val="002060"/>
                </a:solidFill>
              </a:rPr>
              <a:t>для оценки </a:t>
            </a:r>
            <a:r>
              <a:rPr lang="ru-RU" sz="2000" b="1" dirty="0" smtClean="0">
                <a:solidFill>
                  <a:srgbClr val="002060"/>
                </a:solidFill>
              </a:rPr>
              <a:t>ребенка!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b="1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C00000"/>
                </a:solidFill>
              </a:rPr>
              <a:t>Что </a:t>
            </a:r>
            <a:r>
              <a:rPr lang="ru-RU" sz="2000" b="1" u="sng" dirty="0">
                <a:solidFill>
                  <a:srgbClr val="C00000"/>
                </a:solidFill>
              </a:rPr>
              <a:t>будет оцениваться в </a:t>
            </a:r>
            <a:r>
              <a:rPr lang="ru-RU" sz="2000" b="1" u="sng" dirty="0" smtClean="0">
                <a:solidFill>
                  <a:srgbClr val="C00000"/>
                </a:solidFill>
              </a:rPr>
              <a:t>детском саду?</a:t>
            </a:r>
            <a:endParaRPr lang="ru-RU" sz="2000" b="1" dirty="0">
              <a:solidFill>
                <a:srgbClr val="C0000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1) </a:t>
            </a:r>
            <a:r>
              <a:rPr lang="ru-RU" sz="2000" b="1" i="1" dirty="0" smtClean="0">
                <a:solidFill>
                  <a:srgbClr val="002060"/>
                </a:solidFill>
              </a:rPr>
              <a:t>педагогический </a:t>
            </a:r>
            <a:r>
              <a:rPr lang="ru-RU" sz="2000" b="1" i="1" dirty="0">
                <a:solidFill>
                  <a:srgbClr val="002060"/>
                </a:solidFill>
              </a:rPr>
              <a:t>процесс (образовательный</a:t>
            </a:r>
            <a:r>
              <a:rPr lang="ru-RU" sz="2000" b="1" i="1" dirty="0" smtClean="0">
                <a:solidFill>
                  <a:srgbClr val="002060"/>
                </a:solidFill>
              </a:rPr>
              <a:t>); </a:t>
            </a:r>
            <a:endParaRPr lang="ru-RU" sz="2000" b="1" dirty="0">
              <a:solidFill>
                <a:srgbClr val="002060"/>
              </a:solidFill>
            </a:endParaRP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2) условия (социальная ситуация развития ребенка);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3) педагогические кадры</a:t>
            </a:r>
            <a:r>
              <a:rPr lang="ru-RU" sz="2000" b="1" i="1" dirty="0">
                <a:solidFill>
                  <a:srgbClr val="002060"/>
                </a:solidFill>
              </a:rPr>
              <a:t>.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5888"/>
            <a:ext cx="8785225" cy="6553200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C00000"/>
                </a:solidFill>
              </a:rPr>
              <a:t>ТРЕБОВАНИЯ К РЕЗУЛЬТАТАМ ОСВОЕНИЯ ПРОГРАММЫ</a:t>
            </a:r>
            <a:endParaRPr lang="ru-RU" smtClean="0"/>
          </a:p>
          <a:p>
            <a:pPr algn="ctr"/>
            <a:r>
              <a:rPr lang="ru-RU" b="1" u="sng" smtClean="0">
                <a:solidFill>
                  <a:srgbClr val="002060"/>
                </a:solidFill>
              </a:rPr>
              <a:t>2 ГРУППЫ ЦЕЛЕВЫХ ОРИЕНТИРОВ:</a:t>
            </a:r>
          </a:p>
          <a:p>
            <a:pPr algn="ctr"/>
            <a:endParaRPr lang="ru-RU" b="1" smtClean="0">
              <a:solidFill>
                <a:srgbClr val="002060"/>
              </a:solidFill>
            </a:endParaRPr>
          </a:p>
          <a:p>
            <a:r>
              <a:rPr lang="ru-RU" b="1" smtClean="0">
                <a:solidFill>
                  <a:srgbClr val="002060"/>
                </a:solidFill>
              </a:rPr>
              <a:t>1 ГРУППА – ОТ 2 МЕС. ДО 3 ЛЕТ</a:t>
            </a:r>
          </a:p>
          <a:p>
            <a:r>
              <a:rPr lang="ru-RU" b="1" smtClean="0">
                <a:solidFill>
                  <a:srgbClr val="002060"/>
                </a:solidFill>
              </a:rPr>
              <a:t>2 ГРУППА – ОТ 3 ЛЕТ ДО 7 ЛЕТ</a:t>
            </a:r>
          </a:p>
          <a:p>
            <a:pPr algn="ctr"/>
            <a:r>
              <a:rPr lang="ru-RU" b="1" u="sng" smtClean="0">
                <a:solidFill>
                  <a:srgbClr val="002060"/>
                </a:solidFill>
              </a:rPr>
              <a:t>ЦЕЛЕВЫЕ ОРИЕНТИРЫ: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Инициативность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Самостоятельность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Уверенность в себе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Воображение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Физическое развитие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Волевые усилия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Любознательность</a:t>
            </a:r>
          </a:p>
          <a:p>
            <a:r>
              <a:rPr lang="ru-RU" b="1" i="1" smtClean="0">
                <a:solidFill>
                  <a:srgbClr val="002060"/>
                </a:solidFill>
              </a:rPr>
              <a:t>Интерес ребенка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496300" cy="6191250"/>
          </a:xfrm>
        </p:spPr>
        <p:txBody>
          <a:bodyPr rtlCol="0">
            <a:normAutofit fontScale="92500"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ИТАК:</a:t>
            </a:r>
            <a:endParaRPr lang="ru-RU" b="1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развитие ребенка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является </a:t>
            </a:r>
            <a:r>
              <a:rPr lang="ru-RU" b="1" dirty="0">
                <a:solidFill>
                  <a:srgbClr val="002060"/>
                </a:solidFill>
              </a:rPr>
              <a:t>объектом измерения и </a:t>
            </a:r>
            <a:r>
              <a:rPr lang="ru-RU" b="1" dirty="0" smtClean="0">
                <a:solidFill>
                  <a:srgbClr val="002060"/>
                </a:solidFill>
              </a:rPr>
              <a:t>оценки;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естирование – нет; </a:t>
            </a:r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ониторинг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да;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u="sng" dirty="0">
                <a:solidFill>
                  <a:srgbClr val="002060"/>
                </a:solidFill>
              </a:rPr>
              <a:t>у </a:t>
            </a:r>
            <a:r>
              <a:rPr lang="ru-RU" b="1" u="sng" dirty="0" smtClean="0">
                <a:solidFill>
                  <a:srgbClr val="002060"/>
                </a:solidFill>
              </a:rPr>
              <a:t>мониторинга 2 </a:t>
            </a:r>
            <a:r>
              <a:rPr lang="ru-RU" b="1" u="sng" dirty="0">
                <a:solidFill>
                  <a:srgbClr val="002060"/>
                </a:solidFill>
              </a:rPr>
              <a:t>цели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 smtClean="0">
                <a:solidFill>
                  <a:srgbClr val="002060"/>
                </a:solidFill>
              </a:rPr>
              <a:t>выявление трудности и помощь специалиста;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ониторинг проводится только </a:t>
            </a:r>
            <a:r>
              <a:rPr lang="ru-RU" b="1" dirty="0">
                <a:solidFill>
                  <a:srgbClr val="002060"/>
                </a:solidFill>
              </a:rPr>
              <a:t>с </a:t>
            </a:r>
            <a:r>
              <a:rPr lang="ru-RU" b="1" dirty="0" smtClean="0">
                <a:solidFill>
                  <a:srgbClr val="002060"/>
                </a:solidFill>
              </a:rPr>
              <a:t>разрешения </a:t>
            </a:r>
            <a:r>
              <a:rPr lang="ru-RU" b="1" dirty="0">
                <a:solidFill>
                  <a:srgbClr val="002060"/>
                </a:solidFill>
              </a:rPr>
              <a:t>родителей, </a:t>
            </a:r>
            <a:r>
              <a:rPr lang="ru-RU" b="1" dirty="0" smtClean="0">
                <a:solidFill>
                  <a:srgbClr val="002060"/>
                </a:solidFill>
              </a:rPr>
              <a:t>законных представителей </a:t>
            </a:r>
            <a:r>
              <a:rPr lang="ru-RU" b="1" dirty="0">
                <a:solidFill>
                  <a:srgbClr val="002060"/>
                </a:solidFill>
              </a:rPr>
              <a:t>(опекуны</a:t>
            </a:r>
            <a:r>
              <a:rPr lang="ru-RU" b="1" dirty="0" smtClean="0">
                <a:solidFill>
                  <a:srgbClr val="002060"/>
                </a:solidFill>
              </a:rPr>
              <a:t>);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ттестации и </a:t>
            </a:r>
            <a:r>
              <a:rPr lang="ru-RU" b="1" dirty="0">
                <a:solidFill>
                  <a:srgbClr val="002060"/>
                </a:solidFill>
              </a:rPr>
              <a:t>тестирования при выходе из </a:t>
            </a:r>
            <a:r>
              <a:rPr lang="ru-RU" b="1" dirty="0" smtClean="0">
                <a:solidFill>
                  <a:srgbClr val="002060"/>
                </a:solidFill>
              </a:rPr>
              <a:t>детского сада </a:t>
            </a:r>
            <a:r>
              <a:rPr lang="ru-RU" b="1" dirty="0">
                <a:solidFill>
                  <a:srgbClr val="002060"/>
                </a:solidFill>
              </a:rPr>
              <a:t>не </a:t>
            </a:r>
            <a:r>
              <a:rPr lang="ru-RU" b="1" dirty="0" smtClean="0">
                <a:solidFill>
                  <a:srgbClr val="002060"/>
                </a:solidFill>
              </a:rPr>
              <a:t>должно быть!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есты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smtClean="0">
                <a:solidFill>
                  <a:srgbClr val="002060"/>
                </a:solidFill>
              </a:rPr>
              <a:t>контрольные </a:t>
            </a:r>
            <a:r>
              <a:rPr lang="ru-RU" b="1" dirty="0">
                <a:solidFill>
                  <a:srgbClr val="002060"/>
                </a:solidFill>
              </a:rPr>
              <a:t>срезы </a:t>
            </a:r>
            <a:r>
              <a:rPr lang="ru-RU" b="1" dirty="0" smtClean="0">
                <a:solidFill>
                  <a:srgbClr val="002060"/>
                </a:solidFill>
              </a:rPr>
              <a:t>в детском саду – самодеятельность </a:t>
            </a:r>
            <a:r>
              <a:rPr lang="ru-RU" b="1" dirty="0">
                <a:solidFill>
                  <a:srgbClr val="002060"/>
                </a:solidFill>
              </a:rPr>
              <a:t>местных органов самоуправления. </a:t>
            </a:r>
            <a:r>
              <a:rPr lang="ru-RU" b="1" dirty="0" smtClean="0">
                <a:solidFill>
                  <a:srgbClr val="002060"/>
                </a:solidFill>
              </a:rPr>
              <a:t>(Это </a:t>
            </a:r>
            <a:r>
              <a:rPr lang="ru-RU" b="1" dirty="0">
                <a:solidFill>
                  <a:srgbClr val="002060"/>
                </a:solidFill>
              </a:rPr>
              <a:t>неправомерно</a:t>
            </a:r>
            <a:r>
              <a:rPr lang="ru-RU" b="1" dirty="0" smtClean="0">
                <a:solidFill>
                  <a:srgbClr val="002060"/>
                </a:solidFill>
              </a:rPr>
              <a:t>!);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педагог детского сада </a:t>
            </a:r>
            <a:r>
              <a:rPr lang="ru-RU" b="1" dirty="0">
                <a:solidFill>
                  <a:srgbClr val="002060"/>
                </a:solidFill>
              </a:rPr>
              <a:t>– наблюдает, замечает, фиксирует, </a:t>
            </a:r>
            <a:r>
              <a:rPr lang="ru-RU" b="1" dirty="0">
                <a:solidFill>
                  <a:srgbClr val="FF0000"/>
                </a:solidFill>
              </a:rPr>
              <a:t>изменяет </a:t>
            </a:r>
            <a:r>
              <a:rPr lang="ru-RU" b="1" dirty="0" smtClean="0">
                <a:solidFill>
                  <a:srgbClr val="FF0000"/>
                </a:solidFill>
              </a:rPr>
              <a:t>Программу развития ребенка;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проводит мониторинг педагог-психолог!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наличие специалиста </a:t>
            </a:r>
            <a:r>
              <a:rPr lang="ru-RU" b="1" dirty="0">
                <a:solidFill>
                  <a:srgbClr val="002060"/>
                </a:solidFill>
              </a:rPr>
              <a:t>в штате – зависит от Учредителя!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в</a:t>
            </a:r>
            <a:r>
              <a:rPr lang="ru-RU" b="1" dirty="0" smtClean="0">
                <a:solidFill>
                  <a:srgbClr val="002060"/>
                </a:solidFill>
              </a:rPr>
              <a:t>о ФГОС ДО </a:t>
            </a:r>
            <a:r>
              <a:rPr lang="ru-RU" b="1" dirty="0">
                <a:solidFill>
                  <a:srgbClr val="002060"/>
                </a:solidFill>
              </a:rPr>
              <a:t>прописано </a:t>
            </a:r>
            <a:r>
              <a:rPr lang="ru-RU" b="1" dirty="0" smtClean="0">
                <a:solidFill>
                  <a:srgbClr val="002060"/>
                </a:solidFill>
              </a:rPr>
              <a:t>психологическое сопровождение,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Поэтому </a:t>
            </a:r>
            <a:r>
              <a:rPr lang="ru-RU" b="1" dirty="0">
                <a:solidFill>
                  <a:srgbClr val="002060"/>
                </a:solidFill>
              </a:rPr>
              <a:t>нужен </a:t>
            </a:r>
            <a:r>
              <a:rPr lang="ru-RU" b="1" dirty="0" smtClean="0">
                <a:solidFill>
                  <a:srgbClr val="002060"/>
                </a:solidFill>
              </a:rPr>
              <a:t>психолог!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88913"/>
            <a:ext cx="8928100" cy="6553200"/>
          </a:xfrm>
        </p:spPr>
        <p:txBody>
          <a:bodyPr/>
          <a:lstStyle/>
          <a:p>
            <a:pPr algn="ctr"/>
            <a:r>
              <a:rPr lang="ru-RU" b="1" u="sng" smtClean="0">
                <a:solidFill>
                  <a:srgbClr val="C00000"/>
                </a:solidFill>
              </a:rPr>
              <a:t>ИТАК:</a:t>
            </a:r>
            <a:endParaRPr lang="ru-RU" b="1" smtClean="0">
              <a:solidFill>
                <a:srgbClr val="C00000"/>
              </a:solidFill>
            </a:endParaRPr>
          </a:p>
          <a:p>
            <a:pPr algn="just"/>
            <a:r>
              <a:rPr lang="ru-RU" sz="1800" b="1" u="sng" smtClean="0">
                <a:solidFill>
                  <a:srgbClr val="002060"/>
                </a:solidFill>
              </a:rPr>
              <a:t>ФГОС ДО – это: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 документ государственных гарантий, </a:t>
            </a:r>
          </a:p>
          <a:p>
            <a:pPr algn="just"/>
            <a:r>
              <a:rPr lang="ru-RU" sz="1800" b="1" smtClean="0">
                <a:solidFill>
                  <a:srgbClr val="002060"/>
                </a:solidFill>
              </a:rPr>
              <a:t>это общественный договор между обществом и государством, педагогами и родителями;</a:t>
            </a:r>
          </a:p>
          <a:p>
            <a:pPr algn="ctr"/>
            <a:r>
              <a:rPr lang="ru-RU" sz="1800" b="1" u="sng" smtClean="0">
                <a:solidFill>
                  <a:srgbClr val="FF0000"/>
                </a:solidFill>
              </a:rPr>
              <a:t>Разработчики ФГОС ДО работали с разработчиками </a:t>
            </a:r>
          </a:p>
          <a:p>
            <a:pPr algn="ctr"/>
            <a:r>
              <a:rPr lang="ru-RU" sz="1800" b="1" u="sng" smtClean="0">
                <a:solidFill>
                  <a:srgbClr val="FF0000"/>
                </a:solidFill>
              </a:rPr>
              <a:t>ФГОС начального образования.</a:t>
            </a:r>
          </a:p>
          <a:p>
            <a:pPr algn="just"/>
            <a:endParaRPr lang="ru-RU" sz="2400" b="1" smtClean="0">
              <a:solidFill>
                <a:srgbClr val="002060"/>
              </a:solidFill>
            </a:endParaRPr>
          </a:p>
          <a:p>
            <a:pPr algn="just"/>
            <a:endParaRPr lang="ru-RU" sz="2000" b="1" smtClean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2781300"/>
          <a:ext cx="864235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076"/>
                <a:gridCol w="490888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dirty="0" smtClean="0"/>
                        <a:t>Начальное общее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Дошкольное образование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Предметные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ЗУН,</a:t>
                      </a:r>
                      <a:r>
                        <a:rPr lang="ru-RU" baseline="0" dirty="0" smtClean="0"/>
                        <a:t> которыми дети овладевают по образовательным областям и в процессе детских видов деятельности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Метапредметные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Универсальные предпосылки учебной деятельности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Личностные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мотивационной, эмоционально-волевой сферы, морально-нравственного развития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287338" y="188913"/>
            <a:ext cx="8856662" cy="6553200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u="sng" dirty="0">
                <a:solidFill>
                  <a:srgbClr val="C00000"/>
                </a:solidFill>
              </a:rPr>
              <a:t>ИТАК</a:t>
            </a:r>
            <a:r>
              <a:rPr lang="ru-RU" sz="1800" b="1" u="sng" dirty="0" smtClean="0">
                <a:solidFill>
                  <a:srgbClr val="C00000"/>
                </a:solidFill>
              </a:rPr>
              <a:t>: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В ФГОС ДО - главное не результат, а условия!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ФГОС ДО направлен на всестороннее развитие ребенка, носит </a:t>
            </a:r>
            <a:r>
              <a:rPr lang="ru-RU" sz="1900" b="1" dirty="0" err="1">
                <a:solidFill>
                  <a:srgbClr val="002060"/>
                </a:solidFill>
              </a:rPr>
              <a:t>детоцентристский</a:t>
            </a:r>
            <a:r>
              <a:rPr lang="ru-RU" sz="1900" b="1" dirty="0">
                <a:solidFill>
                  <a:srgbClr val="002060"/>
                </a:solidFill>
              </a:rPr>
              <a:t>  характер.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Обеспечивает здоровье, безопасность и здоровый образ жизни ребенка</a:t>
            </a:r>
            <a:r>
              <a:rPr lang="ru-RU" sz="1900" b="1" dirty="0" smtClean="0">
                <a:solidFill>
                  <a:srgbClr val="002060"/>
                </a:solidFill>
              </a:rPr>
              <a:t>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ФГОС </a:t>
            </a:r>
            <a:r>
              <a:rPr lang="ru-RU" sz="1900" b="1" dirty="0">
                <a:solidFill>
                  <a:srgbClr val="002060"/>
                </a:solidFill>
              </a:rPr>
              <a:t>будет меняться через 1,2 года. (Апробация покажет проблемы</a:t>
            </a:r>
            <a:r>
              <a:rPr lang="ru-RU" sz="1900" b="1" dirty="0" smtClean="0">
                <a:solidFill>
                  <a:srgbClr val="002060"/>
                </a:solidFill>
              </a:rPr>
              <a:t>).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Из </a:t>
            </a:r>
            <a:r>
              <a:rPr lang="ru-RU" sz="1900" b="1" dirty="0">
                <a:solidFill>
                  <a:srgbClr val="002060"/>
                </a:solidFill>
              </a:rPr>
              <a:t>ФГТ перейдет в ОС все позитивное: вариативность, </a:t>
            </a:r>
            <a:r>
              <a:rPr lang="ru-RU" sz="1900" b="1" dirty="0" smtClean="0">
                <a:solidFill>
                  <a:srgbClr val="002060"/>
                </a:solidFill>
              </a:rPr>
              <a:t>интеграция и др.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1900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u="sng" dirty="0">
                <a:solidFill>
                  <a:srgbClr val="002060"/>
                </a:solidFill>
              </a:rPr>
              <a:t>Что </a:t>
            </a:r>
            <a:r>
              <a:rPr lang="ru-RU" sz="1900" b="1" u="sng" dirty="0" smtClean="0">
                <a:solidFill>
                  <a:srgbClr val="002060"/>
                </a:solidFill>
              </a:rPr>
              <a:t>изменится?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Повышается степень </a:t>
            </a:r>
            <a:r>
              <a:rPr lang="ru-RU" sz="1900" b="1" dirty="0" smtClean="0">
                <a:solidFill>
                  <a:srgbClr val="002060"/>
                </a:solidFill>
              </a:rPr>
              <a:t>ответственности руководителя,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Сохраняется уникальность</a:t>
            </a:r>
            <a:r>
              <a:rPr lang="ru-RU" sz="1900" b="1" dirty="0">
                <a:solidFill>
                  <a:srgbClr val="002060"/>
                </a:solidFill>
              </a:rPr>
              <a:t>, специфика, вариативность </a:t>
            </a:r>
            <a:r>
              <a:rPr lang="ru-RU" sz="1900" b="1" dirty="0" smtClean="0">
                <a:solidFill>
                  <a:srgbClr val="002060"/>
                </a:solidFill>
              </a:rPr>
              <a:t>дошкольного детства,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Дошкольное детство не привязано </a:t>
            </a:r>
            <a:r>
              <a:rPr lang="ru-RU" sz="1900" b="1" dirty="0">
                <a:solidFill>
                  <a:srgbClr val="002060"/>
                </a:solidFill>
              </a:rPr>
              <a:t>к школе, </a:t>
            </a:r>
            <a:r>
              <a:rPr lang="ru-RU" sz="1900" b="1" dirty="0" smtClean="0">
                <a:solidFill>
                  <a:srgbClr val="002060"/>
                </a:solidFill>
              </a:rPr>
              <a:t>к ЗУН.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900" b="1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19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Объект 2"/>
          <p:cNvSpPr>
            <a:spLocks noGrp="1"/>
          </p:cNvSpPr>
          <p:nvPr>
            <p:ph sz="quarter" idx="4294967295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algn="ctr"/>
            <a:r>
              <a:rPr lang="ru-RU" sz="2000" b="1" u="sng" smtClean="0">
                <a:solidFill>
                  <a:srgbClr val="C00000"/>
                </a:solidFill>
              </a:rPr>
              <a:t>Основные документы: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ФЗ «Об образовании» № 273;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ФГОС ДО;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Примерные основные общеобразовательные программы;</a:t>
            </a:r>
          </a:p>
          <a:p>
            <a:r>
              <a:rPr lang="ru-RU" sz="2000" b="1" smtClean="0">
                <a:solidFill>
                  <a:srgbClr val="002060"/>
                </a:solidFill>
              </a:rPr>
              <a:t>Основные образовательные программы дошкольного образования.</a:t>
            </a:r>
          </a:p>
          <a:p>
            <a:endParaRPr lang="ru-RU" sz="2000" b="1" smtClean="0">
              <a:solidFill>
                <a:srgbClr val="002060"/>
              </a:solidFill>
            </a:endParaRPr>
          </a:p>
          <a:p>
            <a:r>
              <a:rPr lang="ru-RU" b="1" smtClean="0">
                <a:solidFill>
                  <a:srgbClr val="002060"/>
                </a:solidFill>
              </a:rPr>
              <a:t>ФГОС ДО – это правила развития ребёнка, а не его обучения!</a:t>
            </a:r>
          </a:p>
          <a:p>
            <a:pPr algn="ctr"/>
            <a:endParaRPr lang="ru-RU" b="1" u="sng" smtClean="0">
              <a:solidFill>
                <a:srgbClr val="FF0000"/>
              </a:solidFill>
            </a:endParaRPr>
          </a:p>
          <a:p>
            <a:pPr algn="ctr"/>
            <a:r>
              <a:rPr lang="ru-RU" b="1" u="sng" smtClean="0">
                <a:solidFill>
                  <a:srgbClr val="FF0000"/>
                </a:solidFill>
              </a:rPr>
              <a:t>Ключевая установка ФГОС ДО:</a:t>
            </a:r>
            <a:endParaRPr lang="ru-RU" b="1" smtClean="0">
              <a:solidFill>
                <a:srgbClr val="FF0000"/>
              </a:solidFill>
            </a:endParaRPr>
          </a:p>
          <a:p>
            <a:r>
              <a:rPr lang="ru-RU" b="1" smtClean="0">
                <a:solidFill>
                  <a:srgbClr val="002060"/>
                </a:solidFill>
              </a:rPr>
              <a:t> – поддержка разнообразия детства, </a:t>
            </a:r>
          </a:p>
          <a:p>
            <a:r>
              <a:rPr lang="ru-RU" b="1" smtClean="0">
                <a:solidFill>
                  <a:srgbClr val="002060"/>
                </a:solidFill>
              </a:rPr>
              <a:t>- создание условий социальной ситуации,</a:t>
            </a:r>
          </a:p>
          <a:p>
            <a:r>
              <a:rPr lang="ru-RU" b="1" smtClean="0">
                <a:solidFill>
                  <a:srgbClr val="002060"/>
                </a:solidFill>
              </a:rPr>
              <a:t> - содействие взрослого и ребенка,</a:t>
            </a:r>
          </a:p>
          <a:p>
            <a:r>
              <a:rPr lang="ru-RU" b="1" smtClean="0">
                <a:solidFill>
                  <a:srgbClr val="002060"/>
                </a:solidFill>
              </a:rPr>
              <a:t>- развитие способностей каждого ребенка.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569325" cy="6264275"/>
          </a:xfrm>
        </p:spPr>
        <p:txBody>
          <a:bodyPr rtlCol="0">
            <a:normAutofit fontScale="47500" lnSpcReduction="2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5000" b="1" u="sng" dirty="0">
                <a:solidFill>
                  <a:srgbClr val="C00000"/>
                </a:solidFill>
              </a:rPr>
              <a:t>ПРЕИМУЩЕСТВА </a:t>
            </a:r>
            <a:r>
              <a:rPr lang="ru-RU" sz="5000" b="1" u="sng" dirty="0" smtClean="0">
                <a:solidFill>
                  <a:srgbClr val="C00000"/>
                </a:solidFill>
              </a:rPr>
              <a:t>ФГОС ДО: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5000" b="1" dirty="0">
              <a:solidFill>
                <a:srgbClr val="C00000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300" b="1" u="sng" dirty="0" smtClean="0">
                <a:solidFill>
                  <a:srgbClr val="C00000"/>
                </a:solidFill>
              </a:rPr>
              <a:t>Стандарт </a:t>
            </a:r>
            <a:r>
              <a:rPr lang="ru-RU" sz="4300" b="1" u="sng" dirty="0">
                <a:solidFill>
                  <a:srgbClr val="C00000"/>
                </a:solidFill>
              </a:rPr>
              <a:t>– это</a:t>
            </a:r>
            <a:r>
              <a:rPr lang="ru-RU" sz="4300" b="1" u="sng" dirty="0" smtClean="0">
                <a:solidFill>
                  <a:srgbClr val="C00000"/>
                </a:solidFill>
              </a:rPr>
              <a:t>:</a:t>
            </a:r>
            <a:endParaRPr lang="ru-RU" sz="4300" b="1" dirty="0">
              <a:solidFill>
                <a:srgbClr val="C00000"/>
              </a:solidFill>
            </a:endParaRP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300" b="1" dirty="0">
                <a:solidFill>
                  <a:srgbClr val="002060"/>
                </a:solidFill>
              </a:rPr>
              <a:t>система условий </a:t>
            </a:r>
            <a:r>
              <a:rPr lang="ru-RU" sz="4300" b="1" dirty="0" smtClean="0">
                <a:solidFill>
                  <a:srgbClr val="002060"/>
                </a:solidFill>
              </a:rPr>
              <a:t>психолого-педагогической </a:t>
            </a:r>
            <a:r>
              <a:rPr lang="ru-RU" sz="4300" b="1" dirty="0">
                <a:solidFill>
                  <a:srgbClr val="002060"/>
                </a:solidFill>
              </a:rPr>
              <a:t>поддержки развития и социализации </a:t>
            </a:r>
            <a:r>
              <a:rPr lang="ru-RU" sz="4300" b="1" dirty="0" smtClean="0">
                <a:solidFill>
                  <a:srgbClr val="002060"/>
                </a:solidFill>
              </a:rPr>
              <a:t>детей;</a:t>
            </a:r>
            <a:endParaRPr lang="ru-RU" sz="4300" b="1" dirty="0">
              <a:solidFill>
                <a:srgbClr val="002060"/>
              </a:solidFill>
            </a:endParaRP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300" b="1" dirty="0" smtClean="0">
                <a:solidFill>
                  <a:srgbClr val="002060"/>
                </a:solidFill>
              </a:rPr>
              <a:t>культурный </a:t>
            </a:r>
            <a:r>
              <a:rPr lang="ru-RU" sz="4300" b="1" dirty="0">
                <a:solidFill>
                  <a:srgbClr val="002060"/>
                </a:solidFill>
              </a:rPr>
              <a:t>ген дошкольного  </a:t>
            </a:r>
            <a:r>
              <a:rPr lang="ru-RU" sz="4300" b="1" dirty="0" smtClean="0">
                <a:solidFill>
                  <a:srgbClr val="002060"/>
                </a:solidFill>
              </a:rPr>
              <a:t>развития; он </a:t>
            </a:r>
            <a:r>
              <a:rPr lang="ru-RU" sz="4300" b="1" dirty="0">
                <a:solidFill>
                  <a:srgbClr val="002060"/>
                </a:solidFill>
              </a:rPr>
              <a:t>не прямого действия (каждый </a:t>
            </a:r>
            <a:r>
              <a:rPr lang="ru-RU" sz="4300" b="1" dirty="0" smtClean="0">
                <a:solidFill>
                  <a:srgbClr val="002060"/>
                </a:solidFill>
              </a:rPr>
              <a:t>детский сад реализует свою Программу);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300" b="1" dirty="0" smtClean="0">
                <a:solidFill>
                  <a:srgbClr val="002060"/>
                </a:solidFill>
              </a:rPr>
              <a:t>«нестандартный» </a:t>
            </a:r>
            <a:r>
              <a:rPr lang="ru-RU" sz="4300" b="1" dirty="0">
                <a:solidFill>
                  <a:srgbClr val="002060"/>
                </a:solidFill>
              </a:rPr>
              <a:t>стандарт </a:t>
            </a:r>
            <a:r>
              <a:rPr lang="ru-RU" sz="4300" b="1" dirty="0" smtClean="0">
                <a:solidFill>
                  <a:srgbClr val="002060"/>
                </a:solidFill>
              </a:rPr>
              <a:t>дошкольного образования: </a:t>
            </a:r>
            <a:r>
              <a:rPr lang="ru-RU" sz="4300" b="1" u="sng" dirty="0" smtClean="0">
                <a:solidFill>
                  <a:srgbClr val="002060"/>
                </a:solidFill>
              </a:rPr>
              <a:t>стандарт </a:t>
            </a:r>
            <a:r>
              <a:rPr lang="ru-RU" sz="4300" b="1" u="sng" dirty="0">
                <a:solidFill>
                  <a:srgbClr val="002060"/>
                </a:solidFill>
              </a:rPr>
              <a:t>развития, а не жесткого контроля развития </a:t>
            </a:r>
            <a:r>
              <a:rPr lang="ru-RU" sz="4300" b="1" u="sng" dirty="0" smtClean="0">
                <a:solidFill>
                  <a:srgbClr val="002060"/>
                </a:solidFill>
              </a:rPr>
              <a:t>ребенка.</a:t>
            </a:r>
          </a:p>
          <a:p>
            <a:pPr marL="45720" indent="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300" b="1" u="sng" dirty="0">
                <a:solidFill>
                  <a:srgbClr val="C00000"/>
                </a:solidFill>
              </a:rPr>
              <a:t>Стандарт </a:t>
            </a:r>
            <a:r>
              <a:rPr lang="ru-RU" sz="4300" b="1" u="sng" dirty="0" smtClean="0">
                <a:solidFill>
                  <a:srgbClr val="C00000"/>
                </a:solidFill>
              </a:rPr>
              <a:t>должен:</a:t>
            </a:r>
            <a:endParaRPr lang="ru-RU" sz="4300" b="1" dirty="0">
              <a:solidFill>
                <a:srgbClr val="002060"/>
              </a:solidFill>
            </a:endParaRP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300" b="1" dirty="0" smtClean="0">
                <a:solidFill>
                  <a:srgbClr val="002060"/>
                </a:solidFill>
              </a:rPr>
              <a:t> </a:t>
            </a:r>
            <a:r>
              <a:rPr lang="ru-RU" sz="4300" b="1" dirty="0">
                <a:solidFill>
                  <a:srgbClr val="002060"/>
                </a:solidFill>
              </a:rPr>
              <a:t>удовлетворить потребности родителей и детей </a:t>
            </a:r>
            <a:r>
              <a:rPr lang="ru-RU" sz="4300" b="1" dirty="0" smtClean="0">
                <a:solidFill>
                  <a:srgbClr val="002060"/>
                </a:solidFill>
              </a:rPr>
              <a:t>на ступени дошкольного образования</a:t>
            </a:r>
            <a:r>
              <a:rPr lang="ru-RU" sz="4300" b="1" dirty="0">
                <a:solidFill>
                  <a:srgbClr val="002060"/>
                </a:solidFill>
              </a:rPr>
              <a:t>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4300" b="1" dirty="0">
                <a:solidFill>
                  <a:srgbClr val="002060"/>
                </a:solidFill>
              </a:rPr>
              <a:t>обеспечить исполнение государственных гарантий (в вопросах поддержки семьи, поддержки разнообразия детства</a:t>
            </a:r>
            <a:r>
              <a:rPr lang="ru-RU" sz="4300" b="1" dirty="0" smtClean="0">
                <a:solidFill>
                  <a:srgbClr val="002060"/>
                </a:solidFill>
              </a:rPr>
              <a:t>);</a:t>
            </a:r>
          </a:p>
          <a:p>
            <a:pPr indent="-182880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4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642350" cy="6191250"/>
          </a:xfrm>
        </p:spPr>
        <p:txBody>
          <a:bodyPr rtlCol="0">
            <a:normAutofit fontScale="85000" lnSpcReduction="20000"/>
          </a:bodyPr>
          <a:lstStyle/>
          <a:p>
            <a:pPr marL="45720" indent="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u="sng" dirty="0">
                <a:solidFill>
                  <a:srgbClr val="C00000"/>
                </a:solidFill>
              </a:rPr>
              <a:t>Стандарт - </a:t>
            </a:r>
            <a:endParaRPr lang="ru-RU" sz="2400" b="1" dirty="0">
              <a:solidFill>
                <a:srgbClr val="002060"/>
              </a:solidFill>
            </a:endParaRP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 учитывает зону ближайшего развития ребенка;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задает умение педагога действовать в </a:t>
            </a:r>
            <a:r>
              <a:rPr lang="ru-RU" sz="2400" b="1" u="sng" dirty="0">
                <a:solidFill>
                  <a:srgbClr val="002060"/>
                </a:solidFill>
              </a:rPr>
              <a:t>зоне ближайшего развития;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подчеркивает обязанность государства предоставить место в детском саду. (дошкольное образование - первый уровень общего образования);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не предполагает аттестацию детей; 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дает </a:t>
            </a:r>
            <a:r>
              <a:rPr lang="ru-RU" sz="2400" b="1" i="1" dirty="0">
                <a:solidFill>
                  <a:srgbClr val="002060"/>
                </a:solidFill>
              </a:rPr>
              <a:t>навигацию (ориентиры</a:t>
            </a:r>
            <a:r>
              <a:rPr lang="ru-RU" sz="2400" b="1" dirty="0">
                <a:solidFill>
                  <a:srgbClr val="002060"/>
                </a:solidFill>
              </a:rPr>
              <a:t>) культуре, обществу с решением вопроса;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разрабатывали люди с разными мнениями и позициями;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это есть модернизация и совершенствование системы дошкольного образования;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опирается на культурно-историческую концепцию Л.С. Выготского;</a:t>
            </a:r>
          </a:p>
          <a:p>
            <a:pPr indent="-182880" algn="just" fontAlgn="auto">
              <a:lnSpc>
                <a:spcPct val="12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>
                <a:solidFill>
                  <a:srgbClr val="002060"/>
                </a:solidFill>
              </a:rPr>
              <a:t>ставит цель - культурное развитие ребенка.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719138" y="260350"/>
            <a:ext cx="8424862" cy="6337300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РИСКИ РЕАЛИЗАЦИИ </a:t>
            </a:r>
            <a:r>
              <a:rPr lang="ru-RU" sz="2000" b="1" u="sng" dirty="0" smtClean="0">
                <a:solidFill>
                  <a:srgbClr val="C00000"/>
                </a:solidFill>
              </a:rPr>
              <a:t>ФГОС ДО: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«</a:t>
            </a:r>
            <a:r>
              <a:rPr lang="ru-RU" sz="1900" b="1" dirty="0" err="1" smtClean="0">
                <a:solidFill>
                  <a:srgbClr val="002060"/>
                </a:solidFill>
              </a:rPr>
              <a:t>Надвижение</a:t>
            </a:r>
            <a:r>
              <a:rPr lang="ru-RU" sz="1900" b="1" dirty="0" smtClean="0">
                <a:solidFill>
                  <a:srgbClr val="002060"/>
                </a:solidFill>
              </a:rPr>
              <a:t>» </a:t>
            </a:r>
            <a:r>
              <a:rPr lang="ru-RU" sz="1900" b="1" dirty="0">
                <a:solidFill>
                  <a:srgbClr val="002060"/>
                </a:solidFill>
              </a:rPr>
              <a:t>школы на дошкольное </a:t>
            </a:r>
            <a:r>
              <a:rPr lang="ru-RU" sz="1900" b="1" dirty="0" smtClean="0">
                <a:solidFill>
                  <a:srgbClr val="002060"/>
                </a:solidFill>
              </a:rPr>
              <a:t>детство(агрессивная «</a:t>
            </a:r>
            <a:r>
              <a:rPr lang="ru-RU" sz="1900" b="1" dirty="0" err="1" smtClean="0">
                <a:solidFill>
                  <a:srgbClr val="002060"/>
                </a:solidFill>
              </a:rPr>
              <a:t>школяризация</a:t>
            </a:r>
            <a:r>
              <a:rPr lang="ru-RU" sz="1900" b="1" dirty="0" smtClean="0">
                <a:solidFill>
                  <a:srgbClr val="002060"/>
                </a:solidFill>
              </a:rPr>
              <a:t>»);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Оценка ребенка дошкольного возраста: </a:t>
            </a:r>
            <a:r>
              <a:rPr lang="ru-RU" sz="1900" b="1" dirty="0">
                <a:solidFill>
                  <a:srgbClr val="002060"/>
                </a:solidFill>
              </a:rPr>
              <a:t>нельзя подходить с одной </a:t>
            </a:r>
            <a:r>
              <a:rPr lang="ru-RU" sz="1900" b="1" dirty="0" smtClean="0">
                <a:solidFill>
                  <a:srgbClr val="002060"/>
                </a:solidFill>
              </a:rPr>
              <a:t>меркой;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err="1">
                <a:solidFill>
                  <a:srgbClr val="002060"/>
                </a:solidFill>
              </a:rPr>
              <a:t>Санпины</a:t>
            </a:r>
            <a:r>
              <a:rPr lang="ru-RU" sz="1900" b="1" dirty="0">
                <a:solidFill>
                  <a:srgbClr val="002060"/>
                </a:solidFill>
              </a:rPr>
              <a:t> – </a:t>
            </a:r>
            <a:r>
              <a:rPr lang="ru-RU" sz="1900" b="1" dirty="0" smtClean="0">
                <a:solidFill>
                  <a:srgbClr val="002060"/>
                </a:solidFill>
              </a:rPr>
              <a:t>ограничивают деятельность детского сада. (необходимо смягчение норм);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Депривация детской игры;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Информационная социализация детей;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 smtClean="0">
                <a:solidFill>
                  <a:srgbClr val="002060"/>
                </a:solidFill>
              </a:rPr>
              <a:t>Преобладание </a:t>
            </a:r>
            <a:r>
              <a:rPr lang="ru-RU" sz="1900" b="1" u="sng" dirty="0">
                <a:solidFill>
                  <a:srgbClr val="002060"/>
                </a:solidFill>
              </a:rPr>
              <a:t>контроля в образовании </a:t>
            </a:r>
            <a:r>
              <a:rPr lang="ru-RU" sz="1900" b="1" dirty="0">
                <a:solidFill>
                  <a:srgbClr val="002060"/>
                </a:solidFill>
              </a:rPr>
              <a:t>над </a:t>
            </a:r>
            <a:r>
              <a:rPr lang="ru-RU" sz="1900" b="1" u="sng" dirty="0">
                <a:solidFill>
                  <a:srgbClr val="002060"/>
                </a:solidFill>
              </a:rPr>
              <a:t>развитием в </a:t>
            </a:r>
            <a:r>
              <a:rPr lang="ru-RU" sz="1900" b="1" u="sng" dirty="0" smtClean="0">
                <a:solidFill>
                  <a:srgbClr val="002060"/>
                </a:solidFill>
              </a:rPr>
              <a:t>образовании;</a:t>
            </a:r>
            <a:endParaRPr lang="ru-RU" sz="1900" b="1" u="sng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Познание </a:t>
            </a:r>
            <a:r>
              <a:rPr lang="ru-RU" sz="1900" b="1" dirty="0">
                <a:solidFill>
                  <a:srgbClr val="002060"/>
                </a:solidFill>
              </a:rPr>
              <a:t>не самоцель, а через </a:t>
            </a:r>
            <a:r>
              <a:rPr lang="ru-RU" sz="1900" b="1" dirty="0" smtClean="0">
                <a:solidFill>
                  <a:srgbClr val="002060"/>
                </a:solidFill>
              </a:rPr>
              <a:t>игру;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Формальная </a:t>
            </a:r>
            <a:r>
              <a:rPr lang="ru-RU" sz="1900" b="1" dirty="0">
                <a:solidFill>
                  <a:srgbClr val="002060"/>
                </a:solidFill>
              </a:rPr>
              <a:t>проверка детей на наличие или </a:t>
            </a:r>
            <a:r>
              <a:rPr lang="ru-RU" sz="1900" b="1" dirty="0" smtClean="0">
                <a:solidFill>
                  <a:srgbClr val="002060"/>
                </a:solidFill>
              </a:rPr>
              <a:t>отсутствие способностей</a:t>
            </a:r>
            <a:r>
              <a:rPr lang="ru-RU" sz="1900" b="1" dirty="0">
                <a:solidFill>
                  <a:srgbClr val="002060"/>
                </a:solidFill>
              </a:rPr>
              <a:t>, </a:t>
            </a:r>
            <a:r>
              <a:rPr lang="ru-RU" sz="1900" b="1" dirty="0" smtClean="0">
                <a:solidFill>
                  <a:srgbClr val="002060"/>
                </a:solidFill>
              </a:rPr>
              <a:t>навыков;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 smtClean="0">
                <a:solidFill>
                  <a:srgbClr val="002060"/>
                </a:solidFill>
              </a:rPr>
              <a:t>Проверка </a:t>
            </a:r>
            <a:r>
              <a:rPr lang="ru-RU" sz="1900" b="1" dirty="0">
                <a:solidFill>
                  <a:srgbClr val="002060"/>
                </a:solidFill>
              </a:rPr>
              <a:t>чиновниками </a:t>
            </a:r>
            <a:r>
              <a:rPr lang="ru-RU" sz="1900" b="1" dirty="0" smtClean="0">
                <a:solidFill>
                  <a:srgbClr val="002060"/>
                </a:solidFill>
              </a:rPr>
              <a:t>эффективности </a:t>
            </a:r>
            <a:r>
              <a:rPr lang="ru-RU" sz="1900" b="1" dirty="0">
                <a:solidFill>
                  <a:srgbClr val="002060"/>
                </a:solidFill>
              </a:rPr>
              <a:t>работы </a:t>
            </a:r>
            <a:r>
              <a:rPr lang="ru-RU" sz="1900" b="1" dirty="0" smtClean="0">
                <a:solidFill>
                  <a:srgbClr val="002060"/>
                </a:solidFill>
              </a:rPr>
              <a:t>ДОО;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1900" b="1" dirty="0">
                <a:solidFill>
                  <a:srgbClr val="002060"/>
                </a:solidFill>
              </a:rPr>
              <a:t>Административная борьба с тем лучшим, что накоплено в системе </a:t>
            </a:r>
            <a:r>
              <a:rPr lang="ru-RU" sz="1900" b="1" dirty="0" smtClean="0">
                <a:solidFill>
                  <a:srgbClr val="002060"/>
                </a:solidFill>
              </a:rPr>
              <a:t>отечественного дошкольного образования.</a:t>
            </a:r>
            <a:endParaRPr lang="ru-RU" sz="19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335712"/>
          </a:xfrm>
        </p:spPr>
        <p:txBody>
          <a:bodyPr rtlCol="0">
            <a:normAutofit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>
                <a:solidFill>
                  <a:srgbClr val="C00000"/>
                </a:solidFill>
              </a:rPr>
              <a:t>РЕКОМЕНДОВАНО:</a:t>
            </a:r>
            <a:endParaRPr lang="ru-RU" dirty="0">
              <a:solidFill>
                <a:srgbClr val="C0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исключить </a:t>
            </a:r>
            <a:r>
              <a:rPr lang="ru-RU" b="1" i="1" dirty="0">
                <a:solidFill>
                  <a:srgbClr val="FF0000"/>
                </a:solidFill>
              </a:rPr>
              <a:t>до </a:t>
            </a:r>
            <a:r>
              <a:rPr lang="ru-RU" b="1" i="1" dirty="0" smtClean="0">
                <a:solidFill>
                  <a:srgbClr val="FF0000"/>
                </a:solidFill>
              </a:rPr>
              <a:t>01.09.2014 </a:t>
            </a:r>
            <a:r>
              <a:rPr lang="ru-RU" b="1" i="1" dirty="0">
                <a:solidFill>
                  <a:srgbClr val="FF0000"/>
                </a:solidFill>
              </a:rPr>
              <a:t>г. все проверки ООП </a:t>
            </a:r>
            <a:r>
              <a:rPr lang="ru-RU" b="1" i="1" dirty="0" smtClean="0">
                <a:solidFill>
                  <a:srgbClr val="FF0000"/>
                </a:solidFill>
              </a:rPr>
              <a:t>ДО !;</a:t>
            </a:r>
            <a:endParaRPr lang="ru-RU" b="1" i="1" dirty="0">
              <a:solidFill>
                <a:srgbClr val="FF000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осуществлять проверку </a:t>
            </a:r>
            <a:r>
              <a:rPr lang="ru-RU" b="1" dirty="0">
                <a:solidFill>
                  <a:srgbClr val="002060"/>
                </a:solidFill>
              </a:rPr>
              <a:t>только </a:t>
            </a:r>
            <a:r>
              <a:rPr lang="ru-RU" b="1" dirty="0" smtClean="0">
                <a:solidFill>
                  <a:srgbClr val="002060"/>
                </a:solidFill>
              </a:rPr>
              <a:t>охраны </a:t>
            </a:r>
            <a:r>
              <a:rPr lang="ru-RU" b="1" dirty="0">
                <a:solidFill>
                  <a:srgbClr val="002060"/>
                </a:solidFill>
              </a:rPr>
              <a:t>жизни и здоровья </a:t>
            </a:r>
            <a:r>
              <a:rPr lang="ru-RU" b="1" dirty="0" smtClean="0">
                <a:solidFill>
                  <a:srgbClr val="002060"/>
                </a:solidFill>
              </a:rPr>
              <a:t>детей;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вместо </a:t>
            </a:r>
            <a:r>
              <a:rPr lang="ru-RU" b="1" dirty="0">
                <a:solidFill>
                  <a:srgbClr val="002060"/>
                </a:solidFill>
              </a:rPr>
              <a:t>«воспитатель» </a:t>
            </a:r>
            <a:r>
              <a:rPr lang="ru-RU" b="1" dirty="0" smtClean="0">
                <a:solidFill>
                  <a:srgbClr val="002060"/>
                </a:solidFill>
              </a:rPr>
              <a:t> ввести понятие «педагог ДОО»;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педагог ДОО должен </a:t>
            </a:r>
            <a:r>
              <a:rPr lang="ru-RU" b="1" dirty="0">
                <a:solidFill>
                  <a:srgbClr val="002060"/>
                </a:solidFill>
              </a:rPr>
              <a:t>иметь </a:t>
            </a:r>
            <a:r>
              <a:rPr lang="ru-RU" b="1" dirty="0" smtClean="0">
                <a:solidFill>
                  <a:srgbClr val="002060"/>
                </a:solidFill>
              </a:rPr>
              <a:t>уровень бакалавра;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рописать в ФГОС ДО возрастные группы;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нужен терминологический словарь</a:t>
            </a:r>
            <a:r>
              <a:rPr lang="ru-RU" b="1" dirty="0">
                <a:solidFill>
                  <a:srgbClr val="002060"/>
                </a:solidFill>
              </a:rPr>
              <a:t>!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включить воспитание как ключевое понятие системы дошкольного воспитания;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должна быть отражена элементарная система обучения </a:t>
            </a:r>
            <a:r>
              <a:rPr lang="ru-RU" b="1" dirty="0" smtClean="0">
                <a:solidFill>
                  <a:srgbClr val="002060"/>
                </a:solidFill>
              </a:rPr>
              <a:t>!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>
                <a:solidFill>
                  <a:srgbClr val="C00000"/>
                </a:solidFill>
              </a:rPr>
              <a:t>В </a:t>
            </a:r>
            <a:r>
              <a:rPr lang="ru-RU" b="1" u="sng" dirty="0" smtClean="0">
                <a:solidFill>
                  <a:srgbClr val="C00000"/>
                </a:solidFill>
              </a:rPr>
              <a:t>ФГОС </a:t>
            </a:r>
            <a:r>
              <a:rPr lang="ru-RU" b="1" u="sng" dirty="0">
                <a:solidFill>
                  <a:srgbClr val="C00000"/>
                </a:solidFill>
              </a:rPr>
              <a:t>ДО не будет: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ЕГЭ и ИГА для дошкольников;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контроля</a:t>
            </a:r>
            <a:r>
              <a:rPr lang="ru-RU" b="1" dirty="0">
                <a:solidFill>
                  <a:srgbClr val="002060"/>
                </a:solidFill>
              </a:rPr>
              <a:t>, тестирования качеств  </a:t>
            </a:r>
            <a:r>
              <a:rPr lang="ru-RU" b="1" dirty="0" smtClean="0">
                <a:solidFill>
                  <a:srgbClr val="002060"/>
                </a:solidFill>
              </a:rPr>
              <a:t>детей;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школьных </a:t>
            </a:r>
            <a:r>
              <a:rPr lang="ru-RU" b="1" dirty="0">
                <a:solidFill>
                  <a:srgbClr val="002060"/>
                </a:solidFill>
              </a:rPr>
              <a:t>форм </a:t>
            </a:r>
            <a:r>
              <a:rPr lang="ru-RU" b="1" dirty="0" smtClean="0">
                <a:solidFill>
                  <a:srgbClr val="002060"/>
                </a:solidFill>
              </a:rPr>
              <a:t>жизни;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школа «не переедет» </a:t>
            </a:r>
            <a:r>
              <a:rPr lang="ru-RU" b="1" dirty="0">
                <a:solidFill>
                  <a:srgbClr val="002060"/>
                </a:solidFill>
              </a:rPr>
              <a:t>на мир </a:t>
            </a:r>
            <a:r>
              <a:rPr lang="ru-RU" b="1" dirty="0" smtClean="0">
                <a:solidFill>
                  <a:srgbClr val="002060"/>
                </a:solidFill>
              </a:rPr>
              <a:t>детства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63600" y="476250"/>
            <a:ext cx="8280400" cy="5905500"/>
          </a:xfrm>
        </p:spPr>
        <p:txBody>
          <a:bodyPr rtlCol="0"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ВРЕМЕННЫЕ (ПРИМЕРНЫЕ) ТРЕБОВАНИЯ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К СОДЕРЖАНИЮ И МЕТОДАМ ДОШКОЛЬНОГО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ОБРАЗОВАНИЯ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ФЕДЕРАЛЬНЫЕ ГОСУДАРСТВЕННЫЕ ТРЕБОВАНИЯ 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(ФГТ)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ФЕДЕРАЛЬНЫЙ ГОСУДАРСТВЕННЫЙ СТАНДАРТ ДОШКОЛЬНОГО ОБРАЗОВАНИЯ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(ФГОС ДО)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333375"/>
            <a:ext cx="8642350" cy="6119813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C00000"/>
                </a:solidFill>
              </a:rPr>
              <a:t>Что дальше?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Постановление </a:t>
            </a:r>
            <a:r>
              <a:rPr lang="ru-RU" sz="2000" b="1" u="sng" dirty="0">
                <a:solidFill>
                  <a:srgbClr val="002060"/>
                </a:solidFill>
              </a:rPr>
              <a:t>Правительства РФ № 142 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«</a:t>
            </a:r>
            <a:r>
              <a:rPr lang="ru-RU" sz="2000" b="1" u="sng" dirty="0">
                <a:solidFill>
                  <a:srgbClr val="002060"/>
                </a:solidFill>
              </a:rPr>
              <a:t>Об </a:t>
            </a:r>
            <a:r>
              <a:rPr lang="ru-RU" sz="2000" b="1" u="sng" dirty="0" smtClean="0">
                <a:solidFill>
                  <a:srgbClr val="002060"/>
                </a:solidFill>
              </a:rPr>
              <a:t>утверждении </a:t>
            </a:r>
            <a:r>
              <a:rPr lang="ru-RU" sz="2000" b="1" u="sng" dirty="0">
                <a:solidFill>
                  <a:srgbClr val="002060"/>
                </a:solidFill>
              </a:rPr>
              <a:t>правил </a:t>
            </a:r>
            <a:r>
              <a:rPr lang="ru-RU" sz="2000" b="1" u="sng" dirty="0" smtClean="0">
                <a:solidFill>
                  <a:srgbClr val="002060"/>
                </a:solidFill>
              </a:rPr>
              <a:t>разработки и принятия </a:t>
            </a:r>
            <a:r>
              <a:rPr lang="ru-RU" sz="2000" b="1" u="sng" dirty="0">
                <a:solidFill>
                  <a:srgbClr val="002060"/>
                </a:solidFill>
              </a:rPr>
              <a:t>ФГОС».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>
                <a:solidFill>
                  <a:srgbClr val="C00000"/>
                </a:solidFill>
              </a:rPr>
              <a:t>Регламент: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Размещение Проекта на сайте;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Рассылка;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Сбор замечаний;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Совет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по утверждению ФГОС</a:t>
            </a:r>
            <a:r>
              <a:rPr lang="ru-RU" sz="2000" b="1" dirty="0">
                <a:solidFill>
                  <a:srgbClr val="002060"/>
                </a:solidFill>
              </a:rPr>
              <a:t>: </a:t>
            </a:r>
            <a:r>
              <a:rPr lang="ru-RU" sz="2000" b="1" i="1" dirty="0">
                <a:solidFill>
                  <a:srgbClr val="002060"/>
                </a:solidFill>
              </a:rPr>
              <a:t>принять, доработать, отклонить.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u="sng" dirty="0" smtClean="0">
                <a:solidFill>
                  <a:srgbClr val="002060"/>
                </a:solidFill>
              </a:rPr>
              <a:t> </a:t>
            </a:r>
            <a:r>
              <a:rPr lang="ru-RU" sz="2000" b="1" u="sng" dirty="0">
                <a:solidFill>
                  <a:srgbClr val="C00000"/>
                </a:solidFill>
              </a:rPr>
              <a:t>С 1 </a:t>
            </a:r>
            <a:r>
              <a:rPr lang="ru-RU" sz="2000" b="1" u="sng" dirty="0" smtClean="0">
                <a:solidFill>
                  <a:srgbClr val="C00000"/>
                </a:solidFill>
              </a:rPr>
              <a:t>сентября </a:t>
            </a:r>
            <a:r>
              <a:rPr lang="ru-RU" sz="2000" b="1" u="sng" dirty="0">
                <a:solidFill>
                  <a:srgbClr val="C00000"/>
                </a:solidFill>
              </a:rPr>
              <a:t>до </a:t>
            </a:r>
            <a:r>
              <a:rPr lang="ru-RU" sz="2000" b="1" u="sng" dirty="0" smtClean="0">
                <a:solidFill>
                  <a:srgbClr val="C00000"/>
                </a:solidFill>
              </a:rPr>
              <a:t>декабрь 2013 </a:t>
            </a:r>
            <a:r>
              <a:rPr lang="ru-RU" sz="2000" b="1" u="sng" dirty="0">
                <a:solidFill>
                  <a:srgbClr val="C00000"/>
                </a:solidFill>
              </a:rPr>
              <a:t>г. – этап апробации:</a:t>
            </a:r>
            <a:endParaRPr lang="ru-RU" sz="2000" b="1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экспериментальном </a:t>
            </a:r>
            <a:r>
              <a:rPr lang="ru-RU" sz="2000" b="1" dirty="0">
                <a:solidFill>
                  <a:srgbClr val="002060"/>
                </a:solidFill>
              </a:rPr>
              <a:t>режиме,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ведение ФГОС ДО (Осторожно! Не </a:t>
            </a:r>
            <a:r>
              <a:rPr lang="ru-RU" sz="2000" b="1" dirty="0">
                <a:solidFill>
                  <a:srgbClr val="002060"/>
                </a:solidFill>
              </a:rPr>
              <a:t>навреди </a:t>
            </a:r>
            <a:r>
              <a:rPr lang="ru-RU" sz="2000" b="1" dirty="0" smtClean="0">
                <a:solidFill>
                  <a:srgbClr val="002060"/>
                </a:solidFill>
              </a:rPr>
              <a:t>!)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С </a:t>
            </a:r>
            <a:r>
              <a:rPr lang="ru-RU" sz="2000" b="1" dirty="0">
                <a:solidFill>
                  <a:srgbClr val="C00000"/>
                </a:solidFill>
              </a:rPr>
              <a:t>1 </a:t>
            </a:r>
            <a:r>
              <a:rPr lang="ru-RU" sz="2000" b="1" dirty="0" smtClean="0">
                <a:solidFill>
                  <a:srgbClr val="C00000"/>
                </a:solidFill>
              </a:rPr>
              <a:t>сентября </a:t>
            </a:r>
            <a:r>
              <a:rPr lang="ru-RU" sz="2000" b="1" dirty="0">
                <a:solidFill>
                  <a:srgbClr val="C00000"/>
                </a:solidFill>
              </a:rPr>
              <a:t>всеобщего введения </a:t>
            </a:r>
            <a:r>
              <a:rPr lang="ru-RU" sz="2000" b="1" dirty="0" smtClean="0">
                <a:solidFill>
                  <a:srgbClr val="C00000"/>
                </a:solidFill>
              </a:rPr>
              <a:t>ФГОС НЕ БУДЕТ!</a:t>
            </a:r>
            <a:endParaRPr lang="ru-RU" sz="2000" b="1" dirty="0">
              <a:solidFill>
                <a:srgbClr val="C0000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будет </a:t>
            </a:r>
            <a:r>
              <a:rPr lang="ru-RU" sz="2000" b="1" u="sng" dirty="0">
                <a:solidFill>
                  <a:srgbClr val="002060"/>
                </a:solidFill>
              </a:rPr>
              <a:t>переходный период!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46113" y="333375"/>
            <a:ext cx="8497887" cy="6048375"/>
          </a:xfrm>
        </p:spPr>
        <p:txBody>
          <a:bodyPr rtlCol="0">
            <a:normAutofit fontScale="77500" lnSpcReduction="2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>
                <a:solidFill>
                  <a:srgbClr val="C00000"/>
                </a:solidFill>
              </a:rPr>
              <a:t>28 августа </a:t>
            </a:r>
            <a:r>
              <a:rPr lang="ru-RU" b="1" dirty="0" smtClean="0">
                <a:solidFill>
                  <a:srgbClr val="C00000"/>
                </a:solidFill>
              </a:rPr>
              <a:t>2013 </a:t>
            </a:r>
            <a:r>
              <a:rPr lang="ru-RU" b="1" dirty="0">
                <a:solidFill>
                  <a:srgbClr val="C00000"/>
                </a:solidFill>
              </a:rPr>
              <a:t>г.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Совет </a:t>
            </a:r>
            <a:r>
              <a:rPr lang="ru-RU" b="1" dirty="0" err="1" smtClean="0">
                <a:solidFill>
                  <a:srgbClr val="C00000"/>
                </a:solidFill>
              </a:rPr>
              <a:t>Минобрнауки</a:t>
            </a:r>
            <a:r>
              <a:rPr lang="ru-RU" b="1" dirty="0" smtClean="0">
                <a:solidFill>
                  <a:srgbClr val="C00000"/>
                </a:solidFill>
              </a:rPr>
              <a:t> РФ </a:t>
            </a:r>
            <a:r>
              <a:rPr lang="ru-RU" b="1" dirty="0">
                <a:solidFill>
                  <a:srgbClr val="C00000"/>
                </a:solidFill>
              </a:rPr>
              <a:t>по ФГОС </a:t>
            </a:r>
            <a:r>
              <a:rPr lang="ru-RU" b="1" u="sng" dirty="0">
                <a:solidFill>
                  <a:srgbClr val="C00000"/>
                </a:solidFill>
              </a:rPr>
              <a:t>утвердил ФГОС ДО.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ТЕПЕРЬ: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дошкольное образование впервые стало самостоятельным уровнем общего </a:t>
            </a:r>
            <a:r>
              <a:rPr lang="ru-RU" b="1" dirty="0" smtClean="0">
                <a:solidFill>
                  <a:srgbClr val="002060"/>
                </a:solidFill>
              </a:rPr>
              <a:t>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признание </a:t>
            </a:r>
            <a:r>
              <a:rPr lang="ru-RU" b="1" dirty="0">
                <a:solidFill>
                  <a:srgbClr val="002060"/>
                </a:solidFill>
              </a:rPr>
              <a:t>значимости дошкольного образования в развитии </a:t>
            </a:r>
            <a:r>
              <a:rPr lang="ru-RU" b="1" dirty="0" smtClean="0">
                <a:solidFill>
                  <a:srgbClr val="002060"/>
                </a:solidFill>
              </a:rPr>
              <a:t>ребенка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повышение требований к дошкольному </a:t>
            </a:r>
            <a:r>
              <a:rPr lang="ru-RU" b="1" dirty="0" smtClean="0">
                <a:solidFill>
                  <a:srgbClr val="002060"/>
                </a:solidFill>
              </a:rPr>
              <a:t>образованию;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детство рассматривается в контексте </a:t>
            </a:r>
            <a:r>
              <a:rPr lang="ru-RU" b="1" dirty="0" smtClean="0">
                <a:solidFill>
                  <a:srgbClr val="FF0000"/>
                </a:solidFill>
              </a:rPr>
              <a:t>«культуры достоинства».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u="sng" dirty="0" smtClean="0">
                <a:solidFill>
                  <a:srgbClr val="002060"/>
                </a:solidFill>
              </a:rPr>
              <a:t>В </a:t>
            </a:r>
            <a:r>
              <a:rPr lang="ru-RU" b="1" u="sng" dirty="0">
                <a:solidFill>
                  <a:srgbClr val="002060"/>
                </a:solidFill>
              </a:rPr>
              <a:t>этой системе: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ребёнка </a:t>
            </a:r>
            <a:r>
              <a:rPr lang="ru-RU" b="1" dirty="0">
                <a:solidFill>
                  <a:srgbClr val="002060"/>
                </a:solidFill>
              </a:rPr>
              <a:t>ценят, а не </a:t>
            </a:r>
            <a:r>
              <a:rPr lang="ru-RU" b="1" dirty="0" smtClean="0">
                <a:solidFill>
                  <a:srgbClr val="002060"/>
                </a:solidFill>
              </a:rPr>
              <a:t>оценивают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детство является самоценным этапом, а не только подготовкой к школе;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образование выступает как институт социализации и индивидуализации и не сводится к сфере </a:t>
            </a:r>
            <a:r>
              <a:rPr lang="ru-RU" b="1" dirty="0" smtClean="0">
                <a:solidFill>
                  <a:srgbClr val="002060"/>
                </a:solidFill>
              </a:rPr>
              <a:t>услуг;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сновной является Культурно-историческая концепция;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 smtClean="0">
                <a:solidFill>
                  <a:srgbClr val="002060"/>
                </a:solidFill>
              </a:rPr>
              <a:t>это </a:t>
            </a:r>
            <a:r>
              <a:rPr lang="ru-RU" b="1" dirty="0">
                <a:solidFill>
                  <a:srgbClr val="002060"/>
                </a:solidFill>
              </a:rPr>
              <a:t>стандарт вариативности образования в условиях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детства;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то </a:t>
            </a:r>
            <a:r>
              <a:rPr lang="ru-RU" b="1" dirty="0">
                <a:solidFill>
                  <a:srgbClr val="002060"/>
                </a:solidFill>
              </a:rPr>
              <a:t>стандарт </a:t>
            </a:r>
            <a:r>
              <a:rPr lang="ru-RU" b="1" dirty="0" smtClean="0">
                <a:solidFill>
                  <a:srgbClr val="002060"/>
                </a:solidFill>
              </a:rPr>
              <a:t>условий;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вариативности дошкольного образования;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образование как  механизм поддержки разнообразия </a:t>
            </a:r>
            <a:r>
              <a:rPr lang="ru-RU" b="1" dirty="0" smtClean="0">
                <a:solidFill>
                  <a:srgbClr val="002060"/>
                </a:solidFill>
              </a:rPr>
              <a:t>систем;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 ключевой принцип стандарта – поддержка разнообразия ребёнка 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 переход от </a:t>
            </a:r>
            <a:r>
              <a:rPr lang="ru-RU" b="1" u="sng" dirty="0">
                <a:solidFill>
                  <a:srgbClr val="002060"/>
                </a:solidFill>
              </a:rPr>
              <a:t>диагностики контроля к диагностике </a:t>
            </a:r>
            <a:r>
              <a:rPr lang="ru-RU" b="1" u="sng" dirty="0" smtClean="0">
                <a:solidFill>
                  <a:srgbClr val="002060"/>
                </a:solidFill>
              </a:rPr>
              <a:t>развития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  <a:endParaRPr lang="ru-RU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74675" y="333375"/>
            <a:ext cx="8569325" cy="6119813"/>
          </a:xfrm>
        </p:spPr>
        <p:txBody>
          <a:bodyPr rtlCol="0">
            <a:normAutofit fontScale="77500" lnSpcReduction="20000"/>
          </a:bodyPr>
          <a:lstStyle/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Центральная  технология стандарта – это развивающее взаимодействие ребёнка со взрослыми и со сверстниками, а не только одностороннее воздействие на </a:t>
            </a:r>
            <a:r>
              <a:rPr lang="ru-RU" b="1" dirty="0" smtClean="0">
                <a:solidFill>
                  <a:srgbClr val="002060"/>
                </a:solidFill>
              </a:rPr>
              <a:t>ребёнка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стандарт не допускает переноса учебно-дисциплинарной модели образования на жизнь ребёнка дошкольного </a:t>
            </a:r>
            <a:r>
              <a:rPr lang="ru-RU" b="1" dirty="0" smtClean="0">
                <a:solidFill>
                  <a:srgbClr val="002060"/>
                </a:solidFill>
              </a:rPr>
              <a:t>возраста; 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Дошкольный ребёнок – человек играющий, поэтому в стандарте закреплено, что обучение входит в жизнь ребёнка через ворота детской </a:t>
            </a:r>
            <a:r>
              <a:rPr lang="ru-RU" b="1" dirty="0" smtClean="0">
                <a:solidFill>
                  <a:srgbClr val="002060"/>
                </a:solidFill>
              </a:rPr>
              <a:t>игры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ДОО будут самостоятельно разрабатывать и утверждать свои ООП ДО на основе ФГОС ДО с учетом </a:t>
            </a:r>
            <a:r>
              <a:rPr lang="ru-RU" b="1" dirty="0" smtClean="0">
                <a:solidFill>
                  <a:srgbClr val="002060"/>
                </a:solidFill>
              </a:rPr>
              <a:t>Примерных программ;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Примерные будут сделаны опытными разработчиками и размещены в федеральном </a:t>
            </a:r>
            <a:r>
              <a:rPr lang="ru-RU" b="1" dirty="0" smtClean="0">
                <a:solidFill>
                  <a:srgbClr val="002060"/>
                </a:solidFill>
              </a:rPr>
              <a:t>реестре;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ФГОС дошкольного образования не является основой оценки соответствия установленным требованиям образовательной деятельности и подготовки </a:t>
            </a:r>
            <a:r>
              <a:rPr lang="ru-RU" b="1" dirty="0" smtClean="0">
                <a:solidFill>
                  <a:srgbClr val="002060"/>
                </a:solidFill>
              </a:rPr>
              <a:t>обучающихся; 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Освоение образовательных программ дошкольного образования не сопровождается проведением промежуточных аттестаций и итоговой аттестации </a:t>
            </a:r>
            <a:r>
              <a:rPr lang="ru-RU" b="1" dirty="0" smtClean="0">
                <a:solidFill>
                  <a:srgbClr val="002060"/>
                </a:solidFill>
              </a:rPr>
              <a:t>обучающихся;.</a:t>
            </a:r>
            <a:endParaRPr lang="ru-RU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успешная адаптация к школьной жизни </a:t>
            </a:r>
            <a:r>
              <a:rPr lang="ru-RU" b="1" dirty="0" smtClean="0">
                <a:solidFill>
                  <a:srgbClr val="002060"/>
                </a:solidFill>
              </a:rPr>
              <a:t>– это психологическая </a:t>
            </a:r>
            <a:r>
              <a:rPr lang="ru-RU" b="1" dirty="0">
                <a:solidFill>
                  <a:srgbClr val="002060"/>
                </a:solidFill>
              </a:rPr>
              <a:t>стабильность, высокая самооценка, вера в свои силы и социальные способности.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ти </a:t>
            </a:r>
            <a:r>
              <a:rPr lang="ru-RU" b="1" dirty="0">
                <a:solidFill>
                  <a:srgbClr val="002060"/>
                </a:solidFill>
              </a:rPr>
              <a:t>психологические характеристики лежат в основе </a:t>
            </a:r>
            <a:r>
              <a:rPr lang="ru-RU" b="1" u="sng" dirty="0">
                <a:solidFill>
                  <a:srgbClr val="002060"/>
                </a:solidFill>
              </a:rPr>
              <a:t>высокой мотивации детей к обучению в </a:t>
            </a:r>
            <a:r>
              <a:rPr lang="ru-RU" b="1" u="sng" dirty="0" smtClean="0">
                <a:solidFill>
                  <a:srgbClr val="002060"/>
                </a:solidFill>
              </a:rPr>
              <a:t>школе</a:t>
            </a:r>
            <a:r>
              <a:rPr lang="ru-RU" b="1" dirty="0" smtClean="0">
                <a:solidFill>
                  <a:srgbClr val="002060"/>
                </a:solidFill>
              </a:rPr>
              <a:t>. Они </a:t>
            </a:r>
            <a:r>
              <a:rPr lang="ru-RU" b="1" dirty="0">
                <a:solidFill>
                  <a:srgbClr val="002060"/>
                </a:solidFill>
              </a:rPr>
              <a:t>обозначены в стандарте как целевые ориентиры для всех участников образовательных отношений.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30213" y="188913"/>
            <a:ext cx="8713787" cy="6408737"/>
          </a:xfrm>
        </p:spPr>
        <p:txBody>
          <a:bodyPr rtlCol="0">
            <a:normAutofit fontScale="92500"/>
          </a:bodyPr>
          <a:lstStyle/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раньше было понятие дошкольное воспитание. Теперь – дошкольное образование (ДО);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ДО вступило в новое правовое поле: оно будет подчиняться ОС, а не ФГТ;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нормативно-правовым документом будет ФГОС ДО; 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ОС для всех уровней образования (и ДО) имеет </a:t>
            </a:r>
            <a:r>
              <a:rPr lang="ru-RU" sz="1800" b="1" u="sng" dirty="0">
                <a:solidFill>
                  <a:srgbClr val="002060"/>
                </a:solidFill>
              </a:rPr>
              <a:t>3 группы Требований</a:t>
            </a:r>
            <a:r>
              <a:rPr lang="ru-RU" sz="1800" b="1" dirty="0">
                <a:solidFill>
                  <a:srgbClr val="002060"/>
                </a:solidFill>
              </a:rPr>
              <a:t>: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1) к структуре программы;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2) к условиям её реализации;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1800" b="1" i="1" dirty="0">
                <a:solidFill>
                  <a:srgbClr val="002060"/>
                </a:solidFill>
              </a:rPr>
              <a:t>3) к результатам освоения программы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1800" b="1" i="1" dirty="0" smtClean="0">
              <a:solidFill>
                <a:srgbClr val="002060"/>
              </a:solidFill>
            </a:endParaRP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>
                <a:solidFill>
                  <a:srgbClr val="002060"/>
                </a:solidFill>
              </a:rPr>
              <a:t>Д</a:t>
            </a:r>
            <a:r>
              <a:rPr lang="ru-RU" sz="1800" b="1" dirty="0" smtClean="0">
                <a:solidFill>
                  <a:srgbClr val="002060"/>
                </a:solidFill>
              </a:rPr>
              <a:t>о </a:t>
            </a:r>
            <a:r>
              <a:rPr lang="ru-RU" sz="1800" b="1" dirty="0">
                <a:solidFill>
                  <a:srgbClr val="002060"/>
                </a:solidFill>
              </a:rPr>
              <a:t>2008 г. </a:t>
            </a:r>
            <a:r>
              <a:rPr lang="ru-RU" sz="1800" b="1" dirty="0" smtClean="0">
                <a:solidFill>
                  <a:srgbClr val="002060"/>
                </a:solidFill>
              </a:rPr>
              <a:t>стандарты принимались и не менялись в течении 10 лет. </a:t>
            </a: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Теперь </a:t>
            </a:r>
            <a:r>
              <a:rPr lang="ru-RU" sz="1800" b="1" dirty="0">
                <a:solidFill>
                  <a:srgbClr val="002060"/>
                </a:solidFill>
              </a:rPr>
              <a:t>его </a:t>
            </a:r>
            <a:r>
              <a:rPr lang="ru-RU" sz="1800" b="1" dirty="0" smtClean="0">
                <a:solidFill>
                  <a:srgbClr val="002060"/>
                </a:solidFill>
              </a:rPr>
              <a:t>можно </a:t>
            </a:r>
            <a:r>
              <a:rPr lang="ru-RU" sz="1800" b="1" dirty="0">
                <a:solidFill>
                  <a:srgbClr val="002060"/>
                </a:solidFill>
              </a:rPr>
              <a:t>менять в </a:t>
            </a:r>
            <a:r>
              <a:rPr lang="ru-RU" sz="1800" b="1" dirty="0" smtClean="0">
                <a:solidFill>
                  <a:srgbClr val="002060"/>
                </a:solidFill>
              </a:rPr>
              <a:t>течении срока </a:t>
            </a:r>
            <a:r>
              <a:rPr lang="ru-RU" sz="1800" b="1" dirty="0">
                <a:solidFill>
                  <a:srgbClr val="002060"/>
                </a:solidFill>
              </a:rPr>
              <a:t>реализации (анализ, рефлексия, коррекция). 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indent="-18288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1800" b="1" dirty="0" smtClean="0">
                <a:solidFill>
                  <a:srgbClr val="002060"/>
                </a:solidFill>
              </a:rPr>
              <a:t>Это </a:t>
            </a:r>
            <a:r>
              <a:rPr lang="ru-RU" sz="1800" b="1" dirty="0">
                <a:solidFill>
                  <a:srgbClr val="002060"/>
                </a:solidFill>
              </a:rPr>
              <a:t>отражено в </a:t>
            </a:r>
            <a:r>
              <a:rPr lang="ru-RU" sz="1800" b="1" dirty="0" smtClean="0">
                <a:solidFill>
                  <a:srgbClr val="002060"/>
                </a:solidFill>
              </a:rPr>
              <a:t>Постановлении Правительства «О </a:t>
            </a:r>
            <a:r>
              <a:rPr lang="ru-RU" sz="1800" b="1" dirty="0">
                <a:solidFill>
                  <a:srgbClr val="002060"/>
                </a:solidFill>
              </a:rPr>
              <a:t>разработке </a:t>
            </a:r>
            <a:r>
              <a:rPr lang="ru-RU" sz="1800" b="1" dirty="0" smtClean="0">
                <a:solidFill>
                  <a:srgbClr val="002060"/>
                </a:solidFill>
              </a:rPr>
              <a:t>ФГОС» </a:t>
            </a:r>
            <a:r>
              <a:rPr lang="ru-RU" sz="1800" b="1" dirty="0">
                <a:solidFill>
                  <a:srgbClr val="002060"/>
                </a:solidFill>
              </a:rPr>
              <a:t>№ 142.</a:t>
            </a:r>
          </a:p>
          <a:p>
            <a:pPr marL="45720" indent="0" algn="just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C00000"/>
                </a:solidFill>
              </a:rPr>
              <a:t>В одной связке с ФГОС разрабатывается ПРОГРАММА РАЗВИТИЯ </a:t>
            </a:r>
            <a:r>
              <a:rPr lang="ru-RU" sz="2000" b="1" u="sng" dirty="0" smtClean="0">
                <a:solidFill>
                  <a:srgbClr val="C00000"/>
                </a:solidFill>
              </a:rPr>
              <a:t>ДО  </a:t>
            </a:r>
            <a:endParaRPr lang="ru-RU" sz="2000" b="1" u="sng" dirty="0">
              <a:solidFill>
                <a:srgbClr val="C00000"/>
              </a:solidFill>
            </a:endParaRP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 В ней заложены 2 принципа ДО:</a:t>
            </a:r>
            <a:endParaRPr lang="ru-RU" sz="2000" b="1" dirty="0">
              <a:solidFill>
                <a:srgbClr val="00206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err="1">
                <a:solidFill>
                  <a:srgbClr val="C00000"/>
                </a:solidFill>
              </a:rPr>
              <a:t>Интегративность</a:t>
            </a:r>
            <a:r>
              <a:rPr lang="ru-RU" sz="2000" b="1" dirty="0">
                <a:solidFill>
                  <a:srgbClr val="C00000"/>
                </a:solidFill>
              </a:rPr>
              <a:t> - </a:t>
            </a:r>
            <a:r>
              <a:rPr lang="ru-RU" sz="2000" b="1" dirty="0">
                <a:solidFill>
                  <a:srgbClr val="002060"/>
                </a:solidFill>
              </a:rPr>
              <a:t>интеграция качеств, интеграция разных видов деятельности, интеграция разных ОУ, родительских сообществ.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C00000"/>
                </a:solidFill>
              </a:rPr>
              <a:t>Адаптивность -</a:t>
            </a:r>
            <a:r>
              <a:rPr lang="ru-RU" sz="2000" b="1" dirty="0">
                <a:solidFill>
                  <a:srgbClr val="002060"/>
                </a:solidFill>
              </a:rPr>
              <a:t> позитивная социальная адаптация к условиям, адаптивность среды внутри ОУ, адаптивность образовательных программ к нуждам ребенка дошкольного возраста.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77826" name="Объект 2"/>
          <p:cNvSpPr>
            <a:spLocks noGrp="1"/>
          </p:cNvSpPr>
          <p:nvPr>
            <p:ph sz="quarter" idx="13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pPr algn="ctr"/>
            <a:r>
              <a:rPr lang="ru-RU" b="1" u="sng" smtClean="0">
                <a:solidFill>
                  <a:srgbClr val="FF0000"/>
                </a:solidFill>
              </a:rPr>
              <a:t>Основные понятия, в которых выражается ФГОС дошкольного образования: </a:t>
            </a:r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1196975"/>
          <a:ext cx="8640763" cy="612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503558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поддержка разнообразия детства,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развития,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«нестандартный» стандарт,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условий,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вариативности,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стандарт возможностей,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навигация,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целевые ориентиры,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ценностно-нормативная ориентация,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культура достоинства,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культурный ген дошкольного образования,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современная социокультурная ситуация,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направления развития,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позитивная социализация,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индивидуализация развития ребенка,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социальная ситуация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зона ближайшего развития,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развивающее взаимодействие,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проектирование и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социальное конструирование,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наукоемкость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и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культуроемкость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образовательного процесса,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ОС – это правила развития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«политический 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детоцентризм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»,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индивидуализация и социализация ребенка,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стандарт ради детства,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«</a:t>
                      </a:r>
                      <a:r>
                        <a:rPr lang="ru-RU" sz="1800" b="1" i="1" baseline="0" dirty="0" err="1" smtClean="0">
                          <a:solidFill>
                            <a:srgbClr val="002060"/>
                          </a:solidFill>
                        </a:rPr>
                        <a:t>детоцентристский</a:t>
                      </a: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стандарт»,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800" b="1" i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800" b="1" i="1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Объект 2"/>
          <p:cNvSpPr>
            <a:spLocks noGrp="1"/>
          </p:cNvSpPr>
          <p:nvPr>
            <p:ph sz="quarter" idx="4294967295"/>
          </p:nvPr>
        </p:nvSpPr>
        <p:spPr>
          <a:xfrm>
            <a:off x="1511300" y="731838"/>
            <a:ext cx="7632700" cy="4713287"/>
          </a:xfrm>
        </p:spPr>
        <p:txBody>
          <a:bodyPr/>
          <a:lstStyle/>
          <a:p>
            <a:endParaRPr lang="ru-RU" b="1" smtClean="0"/>
          </a:p>
          <a:p>
            <a:endParaRPr lang="ru-RU" b="1" smtClean="0"/>
          </a:p>
          <a:p>
            <a:endParaRPr lang="ru-RU" b="1" smtClean="0"/>
          </a:p>
          <a:p>
            <a:endParaRPr lang="ru-RU" b="1" smtClean="0"/>
          </a:p>
          <a:p>
            <a:pPr algn="ctr"/>
            <a:r>
              <a:rPr lang="ru-RU" sz="4000" b="1" smtClean="0">
                <a:solidFill>
                  <a:srgbClr val="C00000"/>
                </a:solidFill>
              </a:rPr>
              <a:t>БЛАГОДАР</a:t>
            </a:r>
            <a:r>
              <a:rPr lang="ru-RU" sz="4000" b="1" smtClean="0">
                <a:solidFill>
                  <a:srgbClr val="C00000"/>
                </a:solidFill>
                <a:latin typeface="Arial" charset="0"/>
              </a:rPr>
              <a:t>ИМ</a:t>
            </a:r>
            <a:r>
              <a:rPr lang="ru-RU" sz="4000" b="1" smtClean="0">
                <a:solidFill>
                  <a:srgbClr val="C00000"/>
                </a:solidFill>
              </a:rPr>
              <a:t> ЗА ВНИМАНИЕ!</a:t>
            </a:r>
            <a:endParaRPr lang="ru-RU" sz="4000" smtClean="0">
              <a:solidFill>
                <a:srgbClr val="C0000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288" y="333375"/>
            <a:ext cx="8424862" cy="5688013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dirty="0">
                <a:solidFill>
                  <a:srgbClr val="C00000"/>
                </a:solidFill>
              </a:rPr>
              <a:t>ВРЕМЕННЫЕ (ПРИМЕРНЫЕ) ТРЕБОВАНИЯ </a:t>
            </a:r>
            <a:r>
              <a:rPr lang="ru-RU" sz="2000" b="1" dirty="0" smtClean="0">
                <a:solidFill>
                  <a:srgbClr val="C00000"/>
                </a:solidFill>
              </a:rPr>
              <a:t>К </a:t>
            </a:r>
            <a:r>
              <a:rPr lang="ru-RU" sz="2000" b="1" dirty="0">
                <a:solidFill>
                  <a:srgbClr val="C00000"/>
                </a:solidFill>
              </a:rPr>
              <a:t>СОДЕРЖАНИЮ И МЕТОДАМ ДОШКОЛЬНОГО </a:t>
            </a:r>
            <a:r>
              <a:rPr lang="ru-RU" sz="2000" b="1" dirty="0" smtClean="0">
                <a:solidFill>
                  <a:srgbClr val="C00000"/>
                </a:solidFill>
              </a:rPr>
              <a:t>ОБРАЗОВАНИЯ</a:t>
            </a:r>
            <a:endParaRPr lang="ru-RU" sz="2000" b="1" dirty="0">
              <a:solidFill>
                <a:srgbClr val="C0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Введены в 1996 г. в соответствии с Приказом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РФ;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«Временные» – временно действовали до момента введения образовательного стандарта;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Не соответствовали логике проектного управления;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«</a:t>
            </a:r>
            <a:r>
              <a:rPr lang="ru-RU" sz="2000" b="1" dirty="0" err="1" smtClean="0">
                <a:solidFill>
                  <a:srgbClr val="002060"/>
                </a:solidFill>
              </a:rPr>
              <a:t>Разновекторность</a:t>
            </a:r>
            <a:r>
              <a:rPr lang="ru-RU" sz="2000" b="1" dirty="0" smtClean="0">
                <a:solidFill>
                  <a:srgbClr val="002060"/>
                </a:solidFill>
              </a:rPr>
              <a:t>» системы дошкольного образования;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СРАВНИТЕЛЬНАЯ ХАРАКТЕРИСТИКА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188" y="3573463"/>
          <a:ext cx="8064500" cy="274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ВРЕМЕННЫЕ ТРЕБОВАНИЯ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ФГТ</a:t>
                      </a:r>
                      <a:endParaRPr lang="ru-RU" dirty="0"/>
                    </a:p>
                  </a:txBody>
                  <a:tcPr/>
                </a:tc>
              </a:tr>
              <a:tr h="1069320"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Определяли:</a:t>
                      </a:r>
                      <a:r>
                        <a:rPr lang="ru-RU" u="sng" baseline="0" dirty="0" smtClean="0"/>
                        <a:t> </a:t>
                      </a:r>
                    </a:p>
                    <a:p>
                      <a:r>
                        <a:rPr lang="ru-RU" i="1" baseline="0" dirty="0" smtClean="0"/>
                        <a:t>содержание и методы</a:t>
                      </a:r>
                    </a:p>
                    <a:p>
                      <a:pPr algn="ctr"/>
                      <a:r>
                        <a:rPr lang="ru-RU" i="1" baseline="0" dirty="0" smtClean="0"/>
                        <a:t>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 smtClean="0"/>
                        <a:t>Определяли:</a:t>
                      </a:r>
                      <a:r>
                        <a:rPr lang="ru-RU" u="sng" baseline="0" dirty="0" smtClean="0"/>
                        <a:t> </a:t>
                      </a:r>
                    </a:p>
                    <a:p>
                      <a:r>
                        <a:rPr lang="ru-RU" i="1" baseline="0" dirty="0" smtClean="0"/>
                        <a:t>структуру программы</a:t>
                      </a:r>
                    </a:p>
                    <a:p>
                      <a:pPr algn="ctr"/>
                      <a:r>
                        <a:rPr lang="ru-RU" i="1" baseline="0" dirty="0" smtClean="0"/>
                        <a:t>РЕЗУЛЬТАТ + ПРОЦЕСС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дошкольного образования включало</a:t>
                      </a:r>
                      <a:r>
                        <a:rPr lang="ru-RU" baseline="0" dirty="0" smtClean="0"/>
                        <a:t> в себя – </a:t>
                      </a:r>
                    </a:p>
                    <a:p>
                      <a:pPr algn="ctr"/>
                      <a:r>
                        <a:rPr lang="ru-RU" baseline="0" dirty="0" smtClean="0"/>
                        <a:t>12 направлений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дошкольного образования включало</a:t>
                      </a:r>
                      <a:r>
                        <a:rPr lang="ru-RU" baseline="0" dirty="0" smtClean="0"/>
                        <a:t> в себя – </a:t>
                      </a:r>
                    </a:p>
                    <a:p>
                      <a:pPr algn="ctr"/>
                      <a:r>
                        <a:rPr lang="ru-RU" baseline="0" dirty="0" smtClean="0"/>
                        <a:t>4 направления деятельности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46113" y="404813"/>
            <a:ext cx="8497887" cy="6119812"/>
          </a:xfrm>
        </p:spPr>
        <p:txBody>
          <a:bodyPr rtlCol="0">
            <a:normAutofit lnSpcReduction="1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</a:t>
            </a:r>
            <a:r>
              <a:rPr lang="ru-RU" sz="2400" b="1" dirty="0" smtClean="0">
                <a:solidFill>
                  <a:srgbClr val="C00000"/>
                </a:solidFill>
              </a:rPr>
              <a:t>ТРЕБОВАНИЯ (ФГТ)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Введены: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соответствии с Законом РФ «Об образовании» (1992 г. ст. 9. п.6.2);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 соответствии с Приказом </a:t>
            </a:r>
            <a:r>
              <a:rPr lang="ru-RU" sz="2000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sz="2000" b="1" dirty="0" smtClean="0">
                <a:solidFill>
                  <a:srgbClr val="002060"/>
                </a:solidFill>
              </a:rPr>
              <a:t> от 23.11.2009 г. № 655 (ФГТ к структуре Программы);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>
                <a:solidFill>
                  <a:srgbClr val="002060"/>
                </a:solidFill>
              </a:rPr>
              <a:t>соответствии с Приказом </a:t>
            </a:r>
            <a:r>
              <a:rPr lang="ru-RU" sz="2000" b="1" dirty="0" err="1">
                <a:solidFill>
                  <a:srgbClr val="002060"/>
                </a:solidFill>
              </a:rPr>
              <a:t>Минобрнауки</a:t>
            </a:r>
            <a:r>
              <a:rPr lang="ru-RU" sz="2000" b="1" dirty="0">
                <a:solidFill>
                  <a:srgbClr val="002060"/>
                </a:solidFill>
              </a:rPr>
              <a:t> от </a:t>
            </a:r>
            <a:r>
              <a:rPr lang="ru-RU" sz="2000" b="1" dirty="0" smtClean="0">
                <a:solidFill>
                  <a:srgbClr val="002060"/>
                </a:solidFill>
              </a:rPr>
              <a:t>20.07.2011 г. № 2151 (ФГТ к условиям её реализации);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Причины введения</a:t>
            </a:r>
            <a:r>
              <a:rPr lang="ru-RU" sz="2000" b="1" dirty="0" smtClean="0">
                <a:solidFill>
                  <a:srgbClr val="002060"/>
                </a:solidFill>
              </a:rPr>
              <a:t>: </a:t>
            </a:r>
            <a:r>
              <a:rPr lang="ru-RU" sz="2000" b="1" i="1" dirty="0" smtClean="0">
                <a:solidFill>
                  <a:srgbClr val="002060"/>
                </a:solidFill>
              </a:rPr>
              <a:t>Временные требования устарели; норма российского законодательства; тенденция к стандартизации образования; понимание важности дошкольного образования; обеспечение равного старта при поступлении в школу;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ФГТ – это не образовательный стандарт;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В структуре Программы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– 2 части: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1) Обязательная (инвариантная) – базис дошкольного образования;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2) Вариативная – отражает принцип вариативности.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ФГТ соответствуют логике проектного управления!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850" y="404813"/>
            <a:ext cx="8569325" cy="5976937"/>
          </a:xfrm>
        </p:spPr>
        <p:txBody>
          <a:bodyPr rtlCol="0">
            <a:norm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C00000"/>
                </a:solidFill>
              </a:rPr>
              <a:t>ФЕДЕРАЛЬНЫЕ ГОСУДАРСТВЕННЫЕ </a:t>
            </a:r>
            <a:r>
              <a:rPr lang="ru-RU" sz="2400" b="1" dirty="0" smtClean="0">
                <a:solidFill>
                  <a:srgbClr val="C00000"/>
                </a:solidFill>
              </a:rPr>
              <a:t>ТРЕБОВАНИЯ (ФГТ</a:t>
            </a:r>
            <a:r>
              <a:rPr lang="ru-RU" sz="2400" b="1" dirty="0">
                <a:solidFill>
                  <a:srgbClr val="C00000"/>
                </a:solidFill>
              </a:rPr>
              <a:t>)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водят </a:t>
            </a:r>
            <a:r>
              <a:rPr lang="ru-RU" sz="2000" b="1" u="sng" dirty="0" smtClean="0">
                <a:solidFill>
                  <a:srgbClr val="002060"/>
                </a:solidFill>
              </a:rPr>
              <a:t>интегративные качества </a:t>
            </a:r>
            <a:r>
              <a:rPr lang="ru-RU" sz="2000" b="1" dirty="0" smtClean="0">
                <a:solidFill>
                  <a:srgbClr val="002060"/>
                </a:solidFill>
              </a:rPr>
              <a:t>как итог освоения Программы;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>
                <a:solidFill>
                  <a:srgbClr val="002060"/>
                </a:solidFill>
              </a:rPr>
              <a:t>о</a:t>
            </a:r>
            <a:r>
              <a:rPr lang="ru-RU" sz="2000" b="1" u="sng" dirty="0" smtClean="0">
                <a:solidFill>
                  <a:srgbClr val="002060"/>
                </a:solidFill>
              </a:rPr>
              <a:t>пределяют 3 группы Требований</a:t>
            </a:r>
            <a:r>
              <a:rPr lang="ru-RU" sz="2000" b="1" dirty="0" smtClean="0">
                <a:solidFill>
                  <a:srgbClr val="002060"/>
                </a:solidFill>
              </a:rPr>
              <a:t>: 1) к структуре; 2) к условиям; 3) к результатам.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>
                <a:solidFill>
                  <a:srgbClr val="002060"/>
                </a:solidFill>
              </a:rPr>
              <a:t>о</a:t>
            </a:r>
            <a:r>
              <a:rPr lang="ru-RU" sz="2000" b="1" dirty="0" smtClean="0">
                <a:solidFill>
                  <a:srgbClr val="002060"/>
                </a:solidFill>
              </a:rPr>
              <a:t>беспечивают </a:t>
            </a:r>
            <a:r>
              <a:rPr lang="ru-RU" sz="2000" b="1" i="1" u="sng" dirty="0" smtClean="0">
                <a:solidFill>
                  <a:srgbClr val="002060"/>
                </a:solidFill>
              </a:rPr>
              <a:t>единое стратегическое направление развития </a:t>
            </a:r>
            <a:r>
              <a:rPr lang="ru-RU" sz="2000" b="1" dirty="0" smtClean="0">
                <a:solidFill>
                  <a:srgbClr val="002060"/>
                </a:solidFill>
              </a:rPr>
              <a:t>системы дошкольного образования в России. 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Критерий вариативности – обязательная часть Программы!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002060"/>
                </a:solidFill>
              </a:rPr>
              <a:t>Структура содержания дошкольного образования</a:t>
            </a:r>
            <a:r>
              <a:rPr lang="ru-RU" sz="2000" b="1" dirty="0" smtClean="0">
                <a:solidFill>
                  <a:srgbClr val="002060"/>
                </a:solidFill>
              </a:rPr>
              <a:t>: 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4 направления развития и 10 образовательных областей.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sz="2000" b="1" u="sng" dirty="0" smtClean="0">
                <a:solidFill>
                  <a:srgbClr val="FF0000"/>
                </a:solidFill>
              </a:rPr>
              <a:t>Модели организации образовательного процесса:</a:t>
            </a:r>
          </a:p>
          <a:p>
            <a:pPr indent="-182880" algn="ctr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dirty="0" smtClean="0">
              <a:solidFill>
                <a:srgbClr val="FF0000"/>
              </a:solidFill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i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4365625"/>
          <a:ext cx="8280400" cy="266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2136"/>
                <a:gridCol w="400878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 ВВЕДЕНИЯ ФГТ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ВВЕДЕНИЯ ФГТ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МОДЕЛИ: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МОДЕЛИ: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Учебный блок (сетка занятий)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 -------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Совместная</a:t>
                      </a:r>
                      <a:r>
                        <a:rPr lang="ru-RU" baseline="0" dirty="0" smtClean="0"/>
                        <a:t> деятельность взрослого 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2. Совместная</a:t>
                      </a:r>
                      <a:r>
                        <a:rPr lang="ru-RU" baseline="0" dirty="0" smtClean="0"/>
                        <a:t> деятельность взрослого и детей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Самостоятельная деятельность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Самостоятельная деятельность детей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</TotalTime>
  <Words>6146</Words>
  <Application>Microsoft Office PowerPoint</Application>
  <PresentationFormat>Экран (4:3)</PresentationFormat>
  <Paragraphs>966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Воздушный поток</vt:lpstr>
      <vt:lpstr> КОНЦЕПТУАЛЬНЫЕ  ОСНОВЫ ВВЕДЕНИЯ ФГОС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КОНЦЕПТУАЛЬНЫЕ  ОСНОВЫ ВВЕДЕНИЯ ФГОС ДОШКОЛЬНОГО ОБРАЗОВАНИЯ</dc:title>
  <dc:creator>Ирина</dc:creator>
  <cp:lastModifiedBy>car</cp:lastModifiedBy>
  <cp:revision>756</cp:revision>
  <dcterms:created xsi:type="dcterms:W3CDTF">2013-08-31T15:00:08Z</dcterms:created>
  <dcterms:modified xsi:type="dcterms:W3CDTF">2015-06-23T15:09:08Z</dcterms:modified>
</cp:coreProperties>
</file>