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x-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84" r:id="rId2"/>
    <p:sldId id="285" r:id="rId3"/>
    <p:sldId id="267" r:id="rId4"/>
    <p:sldId id="274" r:id="rId5"/>
    <p:sldId id="268" r:id="rId6"/>
    <p:sldId id="271" r:id="rId7"/>
    <p:sldId id="269" r:id="rId8"/>
    <p:sldId id="270" r:id="rId9"/>
    <p:sldId id="275" r:id="rId10"/>
    <p:sldId id="276" r:id="rId11"/>
    <p:sldId id="277" r:id="rId12"/>
    <p:sldId id="278" r:id="rId13"/>
    <p:sldId id="273" r:id="rId14"/>
    <p:sldId id="280" r:id="rId15"/>
    <p:sldId id="279" r:id="rId16"/>
    <p:sldId id="281" r:id="rId17"/>
    <p:sldId id="282" r:id="rId18"/>
    <p:sldId id="257" r:id="rId19"/>
    <p:sldId id="272" r:id="rId20"/>
    <p:sldId id="283" r:id="rId21"/>
  </p:sldIdLst>
  <p:sldSz cx="9144000" cy="6858000" type="screen4x3"/>
  <p:notesSz cx="6858000" cy="9144000"/>
  <p:embeddedFontLst>
    <p:embeddedFont>
      <p:font typeface="BeeskneesCTT" pitchFamily="2" charset="0"/>
      <p:regular r:id="rId22"/>
    </p:embeddedFont>
    <p:embeddedFont>
      <p:font typeface="Calibri Light" panose="020F0302020204030204" pitchFamily="34" charset="0"/>
      <p:regular r:id="rId23"/>
      <p:italic r:id="rId24"/>
    </p:embeddedFont>
    <p:embeddedFont>
      <p:font typeface="Monotype Corsiva" panose="03010101010201010101" pitchFamily="66" charset="0"/>
      <p:italic r:id="rId25"/>
    </p:embeddedFont>
    <p:embeddedFont>
      <p:font typeface="Segoe Print" panose="02000600000000000000" pitchFamily="2" charset="0"/>
      <p:regular r:id="rId26"/>
      <p:bold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gv6pJbUycWWFoh8ijbYuXQ==" hashData="d4gH3V9gEjTKpUQIhFW8Dm1kToSSy0um/YzaRogvD48HPKLiAx74xx2+jqClSlrRY+wC7YtxKpFOPqPDrC6+Gg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3BB"/>
    <a:srgbClr val="321E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3FA4-7304-4FA3-B5F1-642D41279EC0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AB26-4BDD-4366-A4A1-4DDF8F3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66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3FA4-7304-4FA3-B5F1-642D41279EC0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AB26-4BDD-4366-A4A1-4DDF8F3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56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3FA4-7304-4FA3-B5F1-642D41279EC0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AB26-4BDD-4366-A4A1-4DDF8F3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49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3FA4-7304-4FA3-B5F1-642D41279EC0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AB26-4BDD-4366-A4A1-4DDF8F3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95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3FA4-7304-4FA3-B5F1-642D41279EC0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AB26-4BDD-4366-A4A1-4DDF8F3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78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3FA4-7304-4FA3-B5F1-642D41279EC0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AB26-4BDD-4366-A4A1-4DDF8F3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44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3FA4-7304-4FA3-B5F1-642D41279EC0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AB26-4BDD-4366-A4A1-4DDF8F3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90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3FA4-7304-4FA3-B5F1-642D41279EC0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AB26-4BDD-4366-A4A1-4DDF8F3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95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3FA4-7304-4FA3-B5F1-642D41279EC0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AB26-4BDD-4366-A4A1-4DDF8F3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25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3FA4-7304-4FA3-B5F1-642D41279EC0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AB26-4BDD-4366-A4A1-4DDF8F3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90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3FA4-7304-4FA3-B5F1-642D41279EC0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AB26-4BDD-4366-A4A1-4DDF8F3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87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13FA4-7304-4FA3-B5F1-642D41279EC0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1AB26-4BDD-4366-A4A1-4DDF8F3CC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169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6.jpeg"/><Relationship Id="rId7" Type="http://schemas.openxmlformats.org/officeDocument/2006/relationships/image" Target="../media/image3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.jpeg"/><Relationship Id="rId7" Type="http://schemas.openxmlformats.org/officeDocument/2006/relationships/image" Target="../media/image4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3.png"/><Relationship Id="rId10" Type="http://schemas.openxmlformats.org/officeDocument/2006/relationships/image" Target="../media/image44.png"/><Relationship Id="rId4" Type="http://schemas.openxmlformats.org/officeDocument/2006/relationships/image" Target="../media/image5.png"/><Relationship Id="rId9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.jpeg"/><Relationship Id="rId7" Type="http://schemas.openxmlformats.org/officeDocument/2006/relationships/image" Target="../media/image4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6.jpeg"/><Relationship Id="rId7" Type="http://schemas.openxmlformats.org/officeDocument/2006/relationships/image" Target="../media/image5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6.jpeg"/><Relationship Id="rId7" Type="http://schemas.openxmlformats.org/officeDocument/2006/relationships/image" Target="../media/image5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3.png"/><Relationship Id="rId4" Type="http://schemas.openxmlformats.org/officeDocument/2006/relationships/image" Target="../media/image5.png"/><Relationship Id="rId9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6.jpeg"/><Relationship Id="rId7" Type="http://schemas.microsoft.com/office/2007/relationships/hdphoto" Target="../media/hdphoto3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3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6.jpeg"/><Relationship Id="rId7" Type="http://schemas.openxmlformats.org/officeDocument/2006/relationships/image" Target="../media/image5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image" Target="../media/image5.png"/><Relationship Id="rId9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polyn-art.ru/_ld/75/34689874.gif" TargetMode="External"/><Relationship Id="rId13" Type="http://schemas.openxmlformats.org/officeDocument/2006/relationships/hyperlink" Target="http://2.bp.blogspot.com/-8Zz9iPuWSsM/UXnsXseB08I/AAAAAAAABz0/fyVh2i581-s/s1600/suitcase.png" TargetMode="External"/><Relationship Id="rId18" Type="http://schemas.openxmlformats.org/officeDocument/2006/relationships/hyperlink" Target="http://www.clipartpal.com/_thumbs/pd/education/diary.png" TargetMode="External"/><Relationship Id="rId3" Type="http://schemas.openxmlformats.org/officeDocument/2006/relationships/hyperlink" Target="http://www.zastavki.com/pictures/originals/2012/Backgrounds_Blue_background_with_highlights_035592_.jpg" TargetMode="External"/><Relationship Id="rId7" Type="http://schemas.openxmlformats.org/officeDocument/2006/relationships/hyperlink" Target="http://polyn-art.ru/_ld/75/12474774.gif" TargetMode="External"/><Relationship Id="rId12" Type="http://schemas.openxmlformats.org/officeDocument/2006/relationships/hyperlink" Target="http://www.cutevector.com/incl/data/big/0569-colorful-umbrella-vector.jpg" TargetMode="External"/><Relationship Id="rId17" Type="http://schemas.openxmlformats.org/officeDocument/2006/relationships/hyperlink" Target="http://www.wwww4.com/w6638/2530474.jpg" TargetMode="External"/><Relationship Id="rId2" Type="http://schemas.openxmlformats.org/officeDocument/2006/relationships/image" Target="../media/image62.png"/><Relationship Id="rId16" Type="http://schemas.openxmlformats.org/officeDocument/2006/relationships/hyperlink" Target="http://moskanc.ru/media/catalog/product/cache/1/image/398x398/9df78eab33525d08d6e5fb8d27136e95/022429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olyn-art.ru/_ld/75/29206401.gif" TargetMode="External"/><Relationship Id="rId11" Type="http://schemas.openxmlformats.org/officeDocument/2006/relationships/hyperlink" Target="http://3.bp.blogspot.com/-cYqossLmXOg/TwDSwFRJvaI/AAAAAAAAIA4/q6jemOoZq3I/s1600/POLICE_CAR.jpg" TargetMode="External"/><Relationship Id="rId5" Type="http://schemas.openxmlformats.org/officeDocument/2006/relationships/hyperlink" Target="http://img-fotki.yandex.ru/get/6413/92467249.18/0_8fab4_24280f70_XL" TargetMode="External"/><Relationship Id="rId15" Type="http://schemas.openxmlformats.org/officeDocument/2006/relationships/hyperlink" Target="http://static.freepik.com/free-photo/handbag_17-906131025.jpg" TargetMode="External"/><Relationship Id="rId10" Type="http://schemas.openxmlformats.org/officeDocument/2006/relationships/hyperlink" Target="http://img-fotki.yandex.ru/get/9/119528728.1f69/0_ee7fa_c600013c_XL" TargetMode="External"/><Relationship Id="rId19" Type="http://schemas.openxmlformats.org/officeDocument/2006/relationships/hyperlink" Target="http://cs316923.userapi.com/v316923910/293c/IILNuefLFKs.jpg" TargetMode="External"/><Relationship Id="rId4" Type="http://schemas.openxmlformats.org/officeDocument/2006/relationships/hyperlink" Target="http://img.second.by/u2/sp/7504/70497757893184_600.jpg" TargetMode="External"/><Relationship Id="rId9" Type="http://schemas.openxmlformats.org/officeDocument/2006/relationships/hyperlink" Target="http://www.economy.rs/slike/vesti/1337429020zivot-hitnapmoc.jpg" TargetMode="External"/><Relationship Id="rId14" Type="http://schemas.openxmlformats.org/officeDocument/2006/relationships/hyperlink" Target="http://rarspb.ru/data/RARSPB/menu/pictures/korzina.png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dlm6.meta.ua/pic/0/41/141/AXtvLdoWCs.jpg" TargetMode="External"/><Relationship Id="rId13" Type="http://schemas.openxmlformats.org/officeDocument/2006/relationships/hyperlink" Target="http://eldom74.ru/image/cache/import_files/37/37eb488e-6e8c-11e1-aa23-00e04d0c91d7-500x500.png" TargetMode="External"/><Relationship Id="rId18" Type="http://schemas.openxmlformats.org/officeDocument/2006/relationships/hyperlink" Target="http://www.eda-server.ru/cooking-news/2007/01/img-01-07/07-01-24eskimo.jpg" TargetMode="External"/><Relationship Id="rId3" Type="http://schemas.openxmlformats.org/officeDocument/2006/relationships/hyperlink" Target="http://img.dooyoo.co.uk/GB_EN/orig/0/7/0/5/5/705586.jpg" TargetMode="External"/><Relationship Id="rId21" Type="http://schemas.openxmlformats.org/officeDocument/2006/relationships/hyperlink" Target="http://img-fotki.yandex.ru/get/6603/122121027.e7/0_90d08_3db30a34_XL" TargetMode="External"/><Relationship Id="rId7" Type="http://schemas.openxmlformats.org/officeDocument/2006/relationships/hyperlink" Target="http://prostoudobno.ru/components/com_virtuemart/shop_image/product/00000114748.jpg" TargetMode="External"/><Relationship Id="rId12" Type="http://schemas.openxmlformats.org/officeDocument/2006/relationships/hyperlink" Target="http://plgf.ru/images/products/7910080_a.jpg" TargetMode="External"/><Relationship Id="rId17" Type="http://schemas.openxmlformats.org/officeDocument/2006/relationships/hyperlink" Target="http://images.zakazi24.ru/Image.ashx?product_img=984328" TargetMode="External"/><Relationship Id="rId2" Type="http://schemas.openxmlformats.org/officeDocument/2006/relationships/image" Target="../media/image62.png"/><Relationship Id="rId16" Type="http://schemas.openxmlformats.org/officeDocument/2006/relationships/hyperlink" Target="http://panorama.pl.ua/uploads/posts/2009-08/1251310863_bukvar.jpg" TargetMode="External"/><Relationship Id="rId20" Type="http://schemas.openxmlformats.org/officeDocument/2006/relationships/hyperlink" Target="http://milknet.ru/data/news/316524/milk_meat_fish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aldi.ru/upload/iblock/9bf/9bfa39e3082cfb835c4c1e1bffedabf1.jpg" TargetMode="External"/><Relationship Id="rId11" Type="http://schemas.openxmlformats.org/officeDocument/2006/relationships/hyperlink" Target="http://www.podarkoff.com.ua/resources/images/mm_files/27839.jpg" TargetMode="External"/><Relationship Id="rId5" Type="http://schemas.openxmlformats.org/officeDocument/2006/relationships/hyperlink" Target="http://likashop.ru/components/com_virtuemart/shop_image/product/3483.jpg" TargetMode="External"/><Relationship Id="rId15" Type="http://schemas.openxmlformats.org/officeDocument/2006/relationships/hyperlink" Target="http://062013.imgbb.ru/community/20/205377/52c02c36ca5ba660f66c9132d2912031.png" TargetMode="External"/><Relationship Id="rId23" Type="http://schemas.openxmlformats.org/officeDocument/2006/relationships/hyperlink" Target="http://im3-tub-ru.yandex.net/i?id=afbf5115735b0925261f60f76066827f-51-144&amp;n=21" TargetMode="External"/><Relationship Id="rId10" Type="http://schemas.openxmlformats.org/officeDocument/2006/relationships/hyperlink" Target="http://korporacia.ru/sites/default/files/imagecache/product_full/73749264_0909962d7e967d2253eaf811261115f6.jpg" TargetMode="External"/><Relationship Id="rId19" Type="http://schemas.openxmlformats.org/officeDocument/2006/relationships/hyperlink" Target="http://econet.ua/media/413/kindeditor/image/201303/20130324134623.jpg" TargetMode="External"/><Relationship Id="rId4" Type="http://schemas.openxmlformats.org/officeDocument/2006/relationships/hyperlink" Target="http://static.putlet.ru/images/catalogue/1/5677/1.jpg" TargetMode="External"/><Relationship Id="rId9" Type="http://schemas.openxmlformats.org/officeDocument/2006/relationships/hyperlink" Target="http://i.vsekommentarii.com/pic/2010/12/15/vinnitsa.info/big-65-986-2010-12-1515-kefir.jpg" TargetMode="External"/><Relationship Id="rId14" Type="http://schemas.openxmlformats.org/officeDocument/2006/relationships/hyperlink" Target="http://cdn.autoreview.ru/forum/upload/25c258e3da0ab043331107fc3bf29cd6/ef5816e7f9fd86ed35d206bc469e842a" TargetMode="External"/><Relationship Id="rId22" Type="http://schemas.openxmlformats.org/officeDocument/2006/relationships/hyperlink" Target="http://img-fotki.yandex.ru/get/6005/natali73123.296/0_513ca_3f770f82_X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ikerballesteros.com/imagenes/Hacha.png" TargetMode="External"/><Relationship Id="rId13" Type="http://schemas.openxmlformats.org/officeDocument/2006/relationships/hyperlink" Target="http://openclipart.org/image/800px/svg_to_png/24145/Anonymous_Blue_vacuum_cleaner.png" TargetMode="External"/><Relationship Id="rId18" Type="http://schemas.openxmlformats.org/officeDocument/2006/relationships/hyperlink" Target="http://valmete.ru/wp-content/uploads/2011/12/a2a6242f9edc57c1f2a46641dd159df6.png" TargetMode="External"/><Relationship Id="rId3" Type="http://schemas.openxmlformats.org/officeDocument/2006/relationships/hyperlink" Target="http://img0.liveinternet.ru/images/attach/c/8/102/38/102038440_ruybka_2.png" TargetMode="External"/><Relationship Id="rId21" Type="http://schemas.openxmlformats.org/officeDocument/2006/relationships/hyperlink" Target="http://www.shop.safework.ru/content/files/catalog1/source/12163.jpg" TargetMode="External"/><Relationship Id="rId7" Type="http://schemas.openxmlformats.org/officeDocument/2006/relationships/hyperlink" Target="http://www.cartoonclipartfree.com/Cliparts_Free/Gegenstaende_Free/Cartoon-Clipart-Free-57.gif" TargetMode="External"/><Relationship Id="rId12" Type="http://schemas.openxmlformats.org/officeDocument/2006/relationships/hyperlink" Target="http://122012.imgbb.ru/user/23/239399/1/c22fab7f4ea02f5bcce0a86308b7704a.jpg" TargetMode="External"/><Relationship Id="rId17" Type="http://schemas.openxmlformats.org/officeDocument/2006/relationships/hyperlink" Target="http://www.humbleisd.net/cms/lib2/TX01001414/Centricity/Domain/1611/early%20release.jpg" TargetMode="External"/><Relationship Id="rId2" Type="http://schemas.openxmlformats.org/officeDocument/2006/relationships/image" Target="../media/image62.png"/><Relationship Id="rId16" Type="http://schemas.openxmlformats.org/officeDocument/2006/relationships/hyperlink" Target="http://www.dprice.co.il/images/pics/99725650%20(2).jpg" TargetMode="External"/><Relationship Id="rId20" Type="http://schemas.openxmlformats.org/officeDocument/2006/relationships/hyperlink" Target="http://skzmk.ru/production/1-2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hristart.com/IMAGES-art9ab/clipart/1816/beets.png" TargetMode="External"/><Relationship Id="rId11" Type="http://schemas.openxmlformats.org/officeDocument/2006/relationships/hyperlink" Target="http://www.lyric-line.ru/published/publicdata/B65172/attachments/SC/products_pictures/58332.jpg" TargetMode="External"/><Relationship Id="rId5" Type="http://schemas.openxmlformats.org/officeDocument/2006/relationships/hyperlink" Target="http://img1.liveinternet.ru/images/attach/b/4/104/190/104190411_104056323_edaklipart25.png" TargetMode="External"/><Relationship Id="rId15" Type="http://schemas.openxmlformats.org/officeDocument/2006/relationships/hyperlink" Target="http://www.englishexercises.org/makeagame/my_documents/my_pictures/2010/jun/C7F_Kitchen_Stove_en.clipart-fr.jpg" TargetMode="External"/><Relationship Id="rId23" Type="http://schemas.openxmlformats.org/officeDocument/2006/relationships/slide" Target="slide1.xml"/><Relationship Id="rId10" Type="http://schemas.openxmlformats.org/officeDocument/2006/relationships/hyperlink" Target="http://static2.insales.ru/images/products/1/1623/3851863/MP10001114712_P255045_500X500.jpg" TargetMode="External"/><Relationship Id="rId19" Type="http://schemas.openxmlformats.org/officeDocument/2006/relationships/hyperlink" Target="http://content.foto.mail.ru/mail/popcfif/_animated/i-559.gif" TargetMode="External"/><Relationship Id="rId4" Type="http://schemas.openxmlformats.org/officeDocument/2006/relationships/hyperlink" Target="http://img-fotki.yandex.ru/get/6502/124263804.2c/0_81eb3_86df6ccf_XL" TargetMode="External"/><Relationship Id="rId9" Type="http://schemas.openxmlformats.org/officeDocument/2006/relationships/hyperlink" Target="http://www.ru5.biz/picture/prod/img/turizm_i_otdix/tur_posuda/gurman/gurman-piknik-884370.jpg" TargetMode="External"/><Relationship Id="rId14" Type="http://schemas.openxmlformats.org/officeDocument/2006/relationships/hyperlink" Target="http://1papacaio.com.br/modules/Cliparts/gallery/cliparts_variados/eletrodomesticos/frigobar002.png" TargetMode="External"/><Relationship Id="rId22" Type="http://schemas.openxmlformats.org/officeDocument/2006/relationships/hyperlink" Target="http://img-fotki.yandex.ru/get/5304/guzewskaya-irina.18/0_68fc8_9e4c470e_X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.jpeg"/><Relationship Id="rId7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6.jpeg"/><Relationship Id="rId7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6.jpeg"/><Relationship Id="rId7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6.jpeg"/><Relationship Id="rId7" Type="http://schemas.microsoft.com/office/2007/relationships/hdphoto" Target="../media/hdphoto1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.png"/><Relationship Id="rId4" Type="http://schemas.openxmlformats.org/officeDocument/2006/relationships/image" Target="../media/image25.png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6.jpeg"/><Relationship Id="rId7" Type="http://schemas.openxmlformats.org/officeDocument/2006/relationships/image" Target="../media/image3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3.png"/><Relationship Id="rId4" Type="http://schemas.openxmlformats.org/officeDocument/2006/relationships/image" Target="../media/image5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6.jpeg"/><Relationship Id="rId7" Type="http://schemas.openxmlformats.org/officeDocument/2006/relationships/image" Target="../media/image3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.png"/><Relationship Id="rId4" Type="http://schemas.openxmlformats.org/officeDocument/2006/relationships/image" Target="../media/image5.png"/><Relationship Id="rId9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7" y="0"/>
            <a:ext cx="9131133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328" y="2984501"/>
            <a:ext cx="2133600" cy="3543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28" y="5850000"/>
            <a:ext cx="2576350" cy="100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0" y="-203200"/>
            <a:ext cx="8991600" cy="22733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pPr algn="ctr"/>
            <a:r>
              <a:rPr lang="ru-RU" sz="8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  <a:t/>
            </a:r>
            <a:br>
              <a:rPr lang="ru-RU" sz="8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</a:br>
            <a:r>
              <a:rPr lang="ru-RU" sz="89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  <a:t/>
            </a:r>
            <a:br>
              <a:rPr lang="ru-RU" sz="89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</a:br>
            <a:r>
              <a:rPr lang="ru-RU" sz="8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  <a:t/>
            </a:r>
            <a:br>
              <a:rPr lang="ru-RU" sz="8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</a:br>
            <a:r>
              <a:rPr lang="ru-RU" sz="89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  <a:t/>
            </a:r>
            <a:br>
              <a:rPr lang="ru-RU" sz="89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</a:br>
            <a:r>
              <a:rPr lang="ru-RU" sz="8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  <a:t/>
            </a:r>
            <a:br>
              <a:rPr lang="ru-RU" sz="8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</a:br>
            <a:r>
              <a:rPr lang="ru-RU" sz="8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  <a:t>мир вокруг нас</a:t>
            </a:r>
            <a:r>
              <a:rPr lang="ru-RU" sz="8900" b="1" dirty="0" smtClean="0">
                <a:solidFill>
                  <a:schemeClr val="accent1">
                    <a:lumMod val="75000"/>
                  </a:schemeClr>
                </a:solidFill>
                <a:latin typeface="BeeskneesCTT" pitchFamily="2" charset="0"/>
              </a:rPr>
              <a:t/>
            </a:r>
            <a:br>
              <a:rPr lang="ru-RU" sz="8900" b="1" dirty="0" smtClean="0">
                <a:solidFill>
                  <a:schemeClr val="accent1">
                    <a:lumMod val="75000"/>
                  </a:schemeClr>
                </a:solidFill>
                <a:latin typeface="BeeskneesCTT" pitchFamily="2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Тренажёр № 1 </a:t>
            </a:r>
            <a:b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 окружающему миру </a:t>
            </a:r>
            <a:r>
              <a:rPr lang="ru-RU" sz="3100" b="1" dirty="0" smtClean="0">
                <a:solidFill>
                  <a:srgbClr val="002060"/>
                </a:solidFill>
                <a:latin typeface="BeeskneesCTT" pitchFamily="2" charset="0"/>
              </a:rPr>
              <a:t/>
            </a:r>
            <a:br>
              <a:rPr lang="ru-RU" sz="3100" b="1" dirty="0" smtClean="0">
                <a:solidFill>
                  <a:srgbClr val="002060"/>
                </a:solidFill>
                <a:latin typeface="BeeskneesCTT" pitchFamily="2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BeeskneesCTT" pitchFamily="2" charset="0"/>
              </a:rPr>
              <a:t/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BeeskneesCTT" pitchFamily="2" charset="0"/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  <a:latin typeface="BeeskneesCTT" pitchFamily="2" charset="0"/>
            </a:endParaRPr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4294967295"/>
          </p:nvPr>
        </p:nvSpPr>
        <p:spPr>
          <a:xfrm>
            <a:off x="2120900" y="6172200"/>
            <a:ext cx="7023100" cy="685800"/>
          </a:xfrm>
        </p:spPr>
        <p:txBody>
          <a:bodyPr>
            <a:noAutofit/>
          </a:bodyPr>
          <a:lstStyle/>
          <a:p>
            <a:pPr marL="0" indent="0" algn="ctr">
              <a:lnSpc>
                <a:spcPct val="50000"/>
              </a:lnSpc>
              <a:buNone/>
            </a:pP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Автор: Бобкова Ирина Валентиновна, учитель ГКОУ СО «Богдановичская СКОШИ»</a:t>
            </a:r>
          </a:p>
          <a:p>
            <a:pPr marL="0" indent="0" algn="ctr">
              <a:lnSpc>
                <a:spcPct val="50000"/>
              </a:lnSpc>
              <a:buNone/>
            </a:pP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Г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. Богданович, Свердловская 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область</a:t>
            </a:r>
          </a:p>
          <a:p>
            <a:pPr marL="0" indent="0" algn="ctr">
              <a:lnSpc>
                <a:spcPct val="50000"/>
              </a:lnSpc>
              <a:buNone/>
            </a:pP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2014 г.</a:t>
            </a:r>
            <a:endParaRPr lang="ru-RU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8097078" y="6340284"/>
            <a:ext cx="978408" cy="484632"/>
          </a:xfrm>
          <a:prstGeom prst="rightArrow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Анимашки Животные, анимированные животные, разные картинки животных Smayli.ru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40743">
            <a:off x="6831140" y="3060570"/>
            <a:ext cx="10368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домой 5">
            <a:hlinkClick r:id="" action="ppaction://hlinkshowjump?jump=endshow" highlightClick="1"/>
          </p:cNvPr>
          <p:cNvSpPr/>
          <p:nvPr/>
        </p:nvSpPr>
        <p:spPr>
          <a:xfrm>
            <a:off x="8451600" y="5530600"/>
            <a:ext cx="540000" cy="54000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сведения 6">
            <a:hlinkClick r:id="rId6" action="ppaction://hlinksldjump" highlightClick="1"/>
          </p:cNvPr>
          <p:cNvSpPr/>
          <p:nvPr/>
        </p:nvSpPr>
        <p:spPr>
          <a:xfrm>
            <a:off x="7738850" y="5530600"/>
            <a:ext cx="540000" cy="540000"/>
          </a:xfrm>
          <a:prstGeom prst="actionButtonInformati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59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52 0.0044 C 0.01996 0.0044 0.03645 0.01759 0.03645 0.03472 C 0.03645 0.05162 0.01996 0.06551 -0.00052 0.06551 C -0.02084 0.06551 -0.03698 0.05162 -0.03698 0.03472 C -0.03698 0.01759 -0.02084 0.0044 -0.00052 0.0044 Z " pathEditMode="relative" rAng="0" ptsTypes="AAAAA">
                                      <p:cBhvr>
                                        <p:cTn id="6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701300"/>
            <a:ext cx="2160000" cy="2160000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3400755" y="1445683"/>
            <a:ext cx="2520000" cy="252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Segoe Print" panose="02000600000000000000" pitchFamily="2" charset="0"/>
              </a:rPr>
              <a:t>МАМА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278717" y="223475"/>
            <a:ext cx="8586566" cy="1030508"/>
          </a:xfrm>
          <a:prstGeom prst="wedgeRoundRectCallout">
            <a:avLst>
              <a:gd name="adj1" fmla="val -33561"/>
              <a:gd name="adj2" fmla="val 143838"/>
              <a:gd name="adj3" fmla="val 16667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Кто из этих людей не является родственником?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35472" y="1445683"/>
            <a:ext cx="2520000" cy="252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Segoe Print" panose="02000600000000000000" pitchFamily="2" charset="0"/>
              </a:rPr>
              <a:t>ПАПА</a:t>
            </a:r>
            <a:endParaRPr lang="ru-RU" sz="4000" b="1" dirty="0">
              <a:solidFill>
                <a:srgbClr val="0070C0"/>
              </a:solidFill>
              <a:latin typeface="Segoe Print" panose="02000600000000000000" pitchFamily="2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35472" y="4157384"/>
            <a:ext cx="2520000" cy="252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Segoe Print" panose="02000600000000000000" pitchFamily="2" charset="0"/>
              </a:rPr>
              <a:t>ДРУГ</a:t>
            </a:r>
            <a:r>
              <a:rPr lang="ru-RU" sz="3600" b="1" dirty="0" smtClean="0">
                <a:solidFill>
                  <a:srgbClr val="0070C0"/>
                </a:solidFill>
                <a:latin typeface="Segoe Print" panose="02000600000000000000" pitchFamily="2" charset="0"/>
              </a:rPr>
              <a:t> </a:t>
            </a:r>
            <a:endParaRPr lang="ru-RU" sz="3600" b="1" dirty="0">
              <a:solidFill>
                <a:srgbClr val="0070C0"/>
              </a:solidFill>
              <a:latin typeface="Segoe Print" panose="02000600000000000000" pitchFamily="2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00755" y="4157384"/>
            <a:ext cx="2520000" cy="252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Segoe Print" panose="02000600000000000000" pitchFamily="2" charset="0"/>
              </a:rPr>
              <a:t>БРАТ</a:t>
            </a:r>
            <a:endParaRPr lang="ru-RU" sz="4000" b="1" dirty="0">
              <a:solidFill>
                <a:srgbClr val="0070C0"/>
              </a:solidFill>
              <a:latin typeface="Segoe Print" panose="02000600000000000000" pitchFamily="2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213544" y="330135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3" name="Овал 22"/>
          <p:cNvSpPr/>
          <p:nvPr/>
        </p:nvSpPr>
        <p:spPr>
          <a:xfrm>
            <a:off x="8048114" y="330135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5213544" y="603010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6" name="Овал 25">
            <a:hlinkClick r:id="" action="ppaction://hlinkshowjump?jump=nextslide"/>
          </p:cNvPr>
          <p:cNvSpPr/>
          <p:nvPr/>
        </p:nvSpPr>
        <p:spPr>
          <a:xfrm>
            <a:off x="8048114" y="603010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984" y="3057034"/>
            <a:ext cx="2133600" cy="3543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28" y="5864193"/>
            <a:ext cx="2576350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31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17" name="Скругленная прямоугольная выноска 16"/>
          <p:cNvSpPr/>
          <p:nvPr/>
        </p:nvSpPr>
        <p:spPr>
          <a:xfrm>
            <a:off x="278717" y="223475"/>
            <a:ext cx="8586566" cy="1030508"/>
          </a:xfrm>
          <a:prstGeom prst="wedgeRoundRectCallout">
            <a:avLst>
              <a:gd name="adj1" fmla="val -33561"/>
              <a:gd name="adj2" fmla="val 143838"/>
              <a:gd name="adj3" fmla="val 16667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Какие из этих предметов можно приобрести в аптеке?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28" y="5864193"/>
            <a:ext cx="2576350" cy="1008000"/>
          </a:xfrm>
          <a:prstGeom prst="rect">
            <a:avLst/>
          </a:prstGeom>
        </p:spPr>
      </p:pic>
      <p:grpSp>
        <p:nvGrpSpPr>
          <p:cNvPr id="15" name="Группа 14"/>
          <p:cNvGrpSpPr/>
          <p:nvPr/>
        </p:nvGrpSpPr>
        <p:grpSpPr>
          <a:xfrm>
            <a:off x="3400755" y="4157384"/>
            <a:ext cx="2520000" cy="2520000"/>
            <a:chOff x="3400755" y="4157384"/>
            <a:chExt cx="2520000" cy="252000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400755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1544" y="4299943"/>
              <a:ext cx="2250000" cy="18000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" name="Группа 4"/>
          <p:cNvGrpSpPr/>
          <p:nvPr/>
        </p:nvGrpSpPr>
        <p:grpSpPr>
          <a:xfrm>
            <a:off x="3400755" y="1445683"/>
            <a:ext cx="2520000" cy="2520000"/>
            <a:chOff x="3400755" y="1445683"/>
            <a:chExt cx="2520000" cy="252000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400755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 </a:t>
              </a:r>
              <a:endParaRPr lang="ru-RU" dirty="0"/>
            </a:p>
          </p:txBody>
        </p:sp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968"/>
            <a:stretch/>
          </p:blipFill>
          <p:spPr>
            <a:xfrm>
              <a:off x="3550600" y="1663699"/>
              <a:ext cx="2202500" cy="186188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" name="Группа 3"/>
          <p:cNvGrpSpPr/>
          <p:nvPr/>
        </p:nvGrpSpPr>
        <p:grpSpPr>
          <a:xfrm>
            <a:off x="6235472" y="1445683"/>
            <a:ext cx="2520000" cy="2520000"/>
            <a:chOff x="6235472" y="1445683"/>
            <a:chExt cx="2520000" cy="252000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235472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4524" y="1663699"/>
              <a:ext cx="1463040" cy="1728000"/>
            </a:xfrm>
            <a:prstGeom prst="rect">
              <a:avLst/>
            </a:prstGeom>
          </p:spPr>
        </p:pic>
      </p:grpSp>
      <p:grpSp>
        <p:nvGrpSpPr>
          <p:cNvPr id="6" name="Группа 5"/>
          <p:cNvGrpSpPr/>
          <p:nvPr/>
        </p:nvGrpSpPr>
        <p:grpSpPr>
          <a:xfrm>
            <a:off x="6235472" y="4157384"/>
            <a:ext cx="2520000" cy="2520000"/>
            <a:chOff x="6235472" y="4157384"/>
            <a:chExt cx="2520000" cy="252000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235472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0070C0"/>
                  </a:solidFill>
                  <a:latin typeface="Segoe Print" panose="02000600000000000000" pitchFamily="2" charset="0"/>
                </a:rPr>
                <a:t> </a:t>
              </a:r>
              <a:endParaRPr lang="ru-RU" sz="36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529"/>
            <a:stretch/>
          </p:blipFill>
          <p:spPr>
            <a:xfrm>
              <a:off x="6300052" y="4299943"/>
              <a:ext cx="2390839" cy="1800000"/>
            </a:xfrm>
            <a:prstGeom prst="rect">
              <a:avLst/>
            </a:prstGeom>
          </p:spPr>
        </p:pic>
      </p:grp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996" y="3244468"/>
            <a:ext cx="1993901" cy="3613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Овал 22"/>
          <p:cNvSpPr/>
          <p:nvPr/>
        </p:nvSpPr>
        <p:spPr>
          <a:xfrm>
            <a:off x="8056616" y="603810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2" name="Овал 21"/>
          <p:cNvSpPr/>
          <p:nvPr/>
        </p:nvSpPr>
        <p:spPr>
          <a:xfrm>
            <a:off x="5213544" y="330135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6" name="Овал 25">
            <a:hlinkClick r:id="" action="ppaction://hlinkshowjump?jump=nextslide"/>
          </p:cNvPr>
          <p:cNvSpPr/>
          <p:nvPr/>
        </p:nvSpPr>
        <p:spPr>
          <a:xfrm>
            <a:off x="8056616" y="330135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5213544" y="603010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07743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17" name="Скругленная прямоугольная выноска 16"/>
          <p:cNvSpPr/>
          <p:nvPr/>
        </p:nvSpPr>
        <p:spPr>
          <a:xfrm>
            <a:off x="278717" y="223475"/>
            <a:ext cx="8586566" cy="1030508"/>
          </a:xfrm>
          <a:prstGeom prst="wedgeRoundRectCallout">
            <a:avLst>
              <a:gd name="adj1" fmla="val -33561"/>
              <a:gd name="adj2" fmla="val 143838"/>
              <a:gd name="adj3" fmla="val 16667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У какого из этих видов транспорта есть двигатель?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600" y="2882900"/>
            <a:ext cx="2336800" cy="3769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28" y="5864193"/>
            <a:ext cx="2576350" cy="1008000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3400755" y="1445683"/>
            <a:ext cx="2520000" cy="2520000"/>
            <a:chOff x="3400755" y="1445683"/>
            <a:chExt cx="2520000" cy="252000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400755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812772" y="1610907"/>
              <a:ext cx="1800000" cy="1800000"/>
            </a:xfrm>
            <a:prstGeom prst="rect">
              <a:avLst/>
            </a:prstGeom>
          </p:spPr>
        </p:pic>
      </p:grpSp>
      <p:grpSp>
        <p:nvGrpSpPr>
          <p:cNvPr id="3" name="Группа 2"/>
          <p:cNvGrpSpPr/>
          <p:nvPr/>
        </p:nvGrpSpPr>
        <p:grpSpPr>
          <a:xfrm>
            <a:off x="6235472" y="1445683"/>
            <a:ext cx="2520000" cy="2520000"/>
            <a:chOff x="6235472" y="1445683"/>
            <a:chExt cx="2520000" cy="252000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235472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" b="100000" l="200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9092" y="1746533"/>
              <a:ext cx="1980000" cy="1980000"/>
            </a:xfrm>
            <a:prstGeom prst="rect">
              <a:avLst/>
            </a:prstGeom>
          </p:spPr>
        </p:pic>
      </p:grpSp>
      <p:grpSp>
        <p:nvGrpSpPr>
          <p:cNvPr id="7" name="Группа 6"/>
          <p:cNvGrpSpPr/>
          <p:nvPr/>
        </p:nvGrpSpPr>
        <p:grpSpPr>
          <a:xfrm>
            <a:off x="3400755" y="4157384"/>
            <a:ext cx="2520000" cy="2520000"/>
            <a:chOff x="3400755" y="4157384"/>
            <a:chExt cx="2520000" cy="252000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400755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7132" y="4320108"/>
              <a:ext cx="1447712" cy="1980000"/>
            </a:xfrm>
            <a:prstGeom prst="rect">
              <a:avLst/>
            </a:prstGeom>
          </p:spPr>
        </p:pic>
      </p:grpSp>
      <p:grpSp>
        <p:nvGrpSpPr>
          <p:cNvPr id="16" name="Группа 15"/>
          <p:cNvGrpSpPr/>
          <p:nvPr/>
        </p:nvGrpSpPr>
        <p:grpSpPr>
          <a:xfrm>
            <a:off x="6235472" y="4157384"/>
            <a:ext cx="2520000" cy="2520000"/>
            <a:chOff x="6235472" y="4157384"/>
            <a:chExt cx="2520000" cy="252000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235472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29114" y="4540975"/>
              <a:ext cx="2159000" cy="16244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3" name="Овал 22"/>
          <p:cNvSpPr/>
          <p:nvPr/>
        </p:nvSpPr>
        <p:spPr>
          <a:xfrm>
            <a:off x="8048114" y="330135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2" name="Овал 21"/>
          <p:cNvSpPr/>
          <p:nvPr/>
        </p:nvSpPr>
        <p:spPr>
          <a:xfrm>
            <a:off x="5213544" y="3295687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6" name="Овал 25">
            <a:hlinkClick r:id="" action="ppaction://hlinkshowjump?jump=nextslide"/>
          </p:cNvPr>
          <p:cNvSpPr/>
          <p:nvPr/>
        </p:nvSpPr>
        <p:spPr>
          <a:xfrm>
            <a:off x="8048114" y="6027292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5213544" y="6027292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76093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17" name="Скругленная прямоугольная выноска 16"/>
          <p:cNvSpPr/>
          <p:nvPr/>
        </p:nvSpPr>
        <p:spPr>
          <a:xfrm>
            <a:off x="278717" y="223475"/>
            <a:ext cx="8586566" cy="1030508"/>
          </a:xfrm>
          <a:prstGeom prst="wedgeRoundRectCallout">
            <a:avLst>
              <a:gd name="adj1" fmla="val -33561"/>
              <a:gd name="adj2" fmla="val 143838"/>
              <a:gd name="adj3" fmla="val 16667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Какой из этих предметов не нужен школьнику в школе?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28" y="5864193"/>
            <a:ext cx="2576350" cy="1008000"/>
          </a:xfrm>
          <a:prstGeom prst="rect">
            <a:avLst/>
          </a:prstGeom>
        </p:spPr>
      </p:pic>
      <p:grpSp>
        <p:nvGrpSpPr>
          <p:cNvPr id="8" name="Группа 7"/>
          <p:cNvGrpSpPr/>
          <p:nvPr/>
        </p:nvGrpSpPr>
        <p:grpSpPr>
          <a:xfrm>
            <a:off x="3400755" y="1445683"/>
            <a:ext cx="2520000" cy="2520000"/>
            <a:chOff x="3400755" y="1445683"/>
            <a:chExt cx="2520000" cy="252000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400755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0755" y="1594024"/>
              <a:ext cx="1980000" cy="19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5" name="Группа 4"/>
          <p:cNvGrpSpPr/>
          <p:nvPr/>
        </p:nvGrpSpPr>
        <p:grpSpPr>
          <a:xfrm>
            <a:off x="6235472" y="1445683"/>
            <a:ext cx="2520000" cy="2520000"/>
            <a:chOff x="6235472" y="1445683"/>
            <a:chExt cx="2520000" cy="252000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235472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79000" y="1594024"/>
              <a:ext cx="1800000" cy="18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6" name="Группа 15"/>
          <p:cNvGrpSpPr/>
          <p:nvPr/>
        </p:nvGrpSpPr>
        <p:grpSpPr>
          <a:xfrm>
            <a:off x="3400755" y="4157383"/>
            <a:ext cx="2520000" cy="2520001"/>
            <a:chOff x="3400755" y="4157383"/>
            <a:chExt cx="2520000" cy="2520001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400755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100000" l="271" r="100000">
                          <a14:foregroundMark x1="34959" y1="13821" x2="36043" y2="3089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64436" y="4157383"/>
              <a:ext cx="1980000" cy="19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5" name="Группа 14"/>
          <p:cNvGrpSpPr/>
          <p:nvPr/>
        </p:nvGrpSpPr>
        <p:grpSpPr>
          <a:xfrm>
            <a:off x="6235472" y="4157384"/>
            <a:ext cx="2520000" cy="2520000"/>
            <a:chOff x="6235472" y="4157384"/>
            <a:chExt cx="2520000" cy="252000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235472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70762" y="4443830"/>
              <a:ext cx="1172631" cy="18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996" y="3244468"/>
            <a:ext cx="1993901" cy="361353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Овал 22"/>
          <p:cNvSpPr/>
          <p:nvPr/>
        </p:nvSpPr>
        <p:spPr>
          <a:xfrm>
            <a:off x="8048114" y="330135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2" name="Овал 21"/>
          <p:cNvSpPr/>
          <p:nvPr/>
        </p:nvSpPr>
        <p:spPr>
          <a:xfrm>
            <a:off x="5206078" y="330135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6" name="Овал 25">
            <a:hlinkClick r:id="" action="ppaction://hlinkshowjump?jump=nextslide"/>
          </p:cNvPr>
          <p:cNvSpPr/>
          <p:nvPr/>
        </p:nvSpPr>
        <p:spPr>
          <a:xfrm>
            <a:off x="8048114" y="603010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5206078" y="603010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76030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17" name="Скругленная прямоугольная выноска 16"/>
          <p:cNvSpPr/>
          <p:nvPr/>
        </p:nvSpPr>
        <p:spPr>
          <a:xfrm>
            <a:off x="278717" y="223475"/>
            <a:ext cx="8586566" cy="1030508"/>
          </a:xfrm>
          <a:prstGeom prst="wedgeRoundRectCallout">
            <a:avLst>
              <a:gd name="adj1" fmla="val -33561"/>
              <a:gd name="adj2" fmla="val 143838"/>
              <a:gd name="adj3" fmla="val 16667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Какой из этих предметов нужен для уборки дома?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3400755" y="1445683"/>
            <a:ext cx="2520000" cy="2520000"/>
            <a:chOff x="3400755" y="1445683"/>
            <a:chExt cx="2520000" cy="252000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400755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 </a:t>
              </a:r>
              <a:endParaRPr lang="ru-RU" dirty="0"/>
            </a:p>
          </p:txBody>
        </p:sp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886044" y="1520684"/>
              <a:ext cx="1327500" cy="2124000"/>
            </a:xfrm>
            <a:prstGeom prst="rect">
              <a:avLst/>
            </a:prstGeom>
          </p:spPr>
        </p:pic>
      </p:grpSp>
      <p:grpSp>
        <p:nvGrpSpPr>
          <p:cNvPr id="2" name="Группа 1"/>
          <p:cNvGrpSpPr/>
          <p:nvPr/>
        </p:nvGrpSpPr>
        <p:grpSpPr>
          <a:xfrm>
            <a:off x="6235472" y="1445683"/>
            <a:ext cx="2520000" cy="2520000"/>
            <a:chOff x="6235472" y="1445683"/>
            <a:chExt cx="2520000" cy="252000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235472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430383" y="1629000"/>
              <a:ext cx="2130178" cy="18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5" name="Группа 14"/>
          <p:cNvGrpSpPr/>
          <p:nvPr/>
        </p:nvGrpSpPr>
        <p:grpSpPr>
          <a:xfrm>
            <a:off x="3400755" y="4157384"/>
            <a:ext cx="2520000" cy="2520000"/>
            <a:chOff x="3400755" y="4157384"/>
            <a:chExt cx="2520000" cy="252000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400755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21077" y="4236734"/>
              <a:ext cx="2016000" cy="2016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6" name="Группа 5"/>
          <p:cNvGrpSpPr/>
          <p:nvPr/>
        </p:nvGrpSpPr>
        <p:grpSpPr>
          <a:xfrm>
            <a:off x="6235472" y="4157384"/>
            <a:ext cx="2520000" cy="2520000"/>
            <a:chOff x="6235472" y="4157384"/>
            <a:chExt cx="2520000" cy="252000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235472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0070C0"/>
                  </a:solidFill>
                  <a:latin typeface="Segoe Print" panose="02000600000000000000" pitchFamily="2" charset="0"/>
                </a:rPr>
                <a:t> </a:t>
              </a:r>
              <a:endParaRPr lang="ru-RU" sz="36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9472" y="4380734"/>
              <a:ext cx="1872000" cy="1872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984" y="3057034"/>
            <a:ext cx="2133600" cy="3543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28" y="5864193"/>
            <a:ext cx="2576350" cy="1008000"/>
          </a:xfrm>
          <a:prstGeom prst="rect">
            <a:avLst/>
          </a:prstGeom>
        </p:spPr>
      </p:pic>
      <p:sp>
        <p:nvSpPr>
          <p:cNvPr id="23" name="Овал 22"/>
          <p:cNvSpPr/>
          <p:nvPr/>
        </p:nvSpPr>
        <p:spPr>
          <a:xfrm>
            <a:off x="8048114" y="332130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6" name="Овал 25">
            <a:hlinkClick r:id="" action="ppaction://hlinkshowjump?jump=nextslide"/>
          </p:cNvPr>
          <p:cNvSpPr/>
          <p:nvPr/>
        </p:nvSpPr>
        <p:spPr>
          <a:xfrm>
            <a:off x="5230427" y="332130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5230427" y="603010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2" name="Овал 21"/>
          <p:cNvSpPr/>
          <p:nvPr/>
        </p:nvSpPr>
        <p:spPr>
          <a:xfrm>
            <a:off x="8048114" y="602448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85750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17" name="Скругленная прямоугольная выноска 16"/>
          <p:cNvSpPr/>
          <p:nvPr/>
        </p:nvSpPr>
        <p:spPr>
          <a:xfrm>
            <a:off x="278717" y="223475"/>
            <a:ext cx="8586566" cy="1030508"/>
          </a:xfrm>
          <a:prstGeom prst="wedgeRoundRectCallout">
            <a:avLst>
              <a:gd name="adj1" fmla="val -33561"/>
              <a:gd name="adj2" fmla="val 143838"/>
              <a:gd name="adj3" fmla="val 16667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При помощи какого предмета можно разжечь костёр?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600" y="2882900"/>
            <a:ext cx="2336800" cy="3769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28" y="5864193"/>
            <a:ext cx="2576350" cy="1008000"/>
          </a:xfrm>
          <a:prstGeom prst="rect">
            <a:avLst/>
          </a:prstGeom>
        </p:spPr>
      </p:pic>
      <p:grpSp>
        <p:nvGrpSpPr>
          <p:cNvPr id="8" name="Группа 7"/>
          <p:cNvGrpSpPr/>
          <p:nvPr/>
        </p:nvGrpSpPr>
        <p:grpSpPr>
          <a:xfrm>
            <a:off x="3400755" y="1445683"/>
            <a:ext cx="2520000" cy="2520000"/>
            <a:chOff x="3400755" y="1445683"/>
            <a:chExt cx="2520000" cy="252000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400755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 </a:t>
              </a:r>
              <a:endParaRPr lang="ru-RU" dirty="0"/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18436" y="1812780"/>
              <a:ext cx="1872000" cy="1440000"/>
            </a:xfrm>
            <a:prstGeom prst="rect">
              <a:avLst/>
            </a:prstGeom>
          </p:spPr>
        </p:pic>
      </p:grpSp>
      <p:grpSp>
        <p:nvGrpSpPr>
          <p:cNvPr id="6" name="Группа 5"/>
          <p:cNvGrpSpPr/>
          <p:nvPr/>
        </p:nvGrpSpPr>
        <p:grpSpPr>
          <a:xfrm>
            <a:off x="6235472" y="1445683"/>
            <a:ext cx="2520000" cy="2520000"/>
            <a:chOff x="6235472" y="1445683"/>
            <a:chExt cx="2520000" cy="252000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235472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74155" y="1788533"/>
              <a:ext cx="1981200" cy="1428750"/>
            </a:xfrm>
            <a:prstGeom prst="rect">
              <a:avLst/>
            </a:prstGeom>
          </p:spPr>
        </p:pic>
      </p:grpSp>
      <p:grpSp>
        <p:nvGrpSpPr>
          <p:cNvPr id="18" name="Группа 17"/>
          <p:cNvGrpSpPr/>
          <p:nvPr/>
        </p:nvGrpSpPr>
        <p:grpSpPr>
          <a:xfrm>
            <a:off x="3400755" y="4157384"/>
            <a:ext cx="2520000" cy="2520000"/>
            <a:chOff x="3400755" y="4157384"/>
            <a:chExt cx="2520000" cy="252000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400755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96623" y="4462260"/>
              <a:ext cx="1715625" cy="1800000"/>
            </a:xfrm>
            <a:prstGeom prst="rect">
              <a:avLst/>
            </a:prstGeom>
          </p:spPr>
        </p:pic>
      </p:grpSp>
      <p:grpSp>
        <p:nvGrpSpPr>
          <p:cNvPr id="16" name="Группа 15"/>
          <p:cNvGrpSpPr/>
          <p:nvPr/>
        </p:nvGrpSpPr>
        <p:grpSpPr>
          <a:xfrm>
            <a:off x="6235472" y="4157384"/>
            <a:ext cx="2520000" cy="2520000"/>
            <a:chOff x="6235472" y="4157384"/>
            <a:chExt cx="2520000" cy="252000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235472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0070C0"/>
                  </a:solidFill>
                  <a:latin typeface="Segoe Print" panose="02000600000000000000" pitchFamily="2" charset="0"/>
                </a:rPr>
                <a:t> </a:t>
              </a:r>
              <a:endParaRPr lang="ru-RU" sz="36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618541" y="4470034"/>
              <a:ext cx="1602473" cy="1620000"/>
            </a:xfrm>
            <a:prstGeom prst="rect">
              <a:avLst/>
            </a:prstGeom>
          </p:spPr>
        </p:pic>
      </p:grpSp>
      <p:sp>
        <p:nvSpPr>
          <p:cNvPr id="23" name="Овал 22"/>
          <p:cNvSpPr/>
          <p:nvPr/>
        </p:nvSpPr>
        <p:spPr>
          <a:xfrm>
            <a:off x="8058476" y="603010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2" name="Овал 21"/>
          <p:cNvSpPr/>
          <p:nvPr/>
        </p:nvSpPr>
        <p:spPr>
          <a:xfrm>
            <a:off x="5213544" y="3300034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6" name="Овал 25">
            <a:hlinkClick r:id="" action="ppaction://hlinkshowjump?jump=nextslide"/>
          </p:cNvPr>
          <p:cNvSpPr/>
          <p:nvPr/>
        </p:nvSpPr>
        <p:spPr>
          <a:xfrm>
            <a:off x="8058476" y="3300034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5213544" y="603010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82164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17" name="Скругленная прямоугольная выноска 16"/>
          <p:cNvSpPr/>
          <p:nvPr/>
        </p:nvSpPr>
        <p:spPr>
          <a:xfrm>
            <a:off x="278717" y="223475"/>
            <a:ext cx="8586566" cy="1030508"/>
          </a:xfrm>
          <a:prstGeom prst="wedgeRoundRectCallout">
            <a:avLst>
              <a:gd name="adj1" fmla="val -33561"/>
              <a:gd name="adj2" fmla="val 143838"/>
              <a:gd name="adj3" fmla="val 16667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Какой из этих предметов является моделью Земли?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28" y="5864193"/>
            <a:ext cx="2576350" cy="1008000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6235472" y="1445683"/>
            <a:ext cx="2520000" cy="2520000"/>
            <a:chOff x="6235472" y="1445683"/>
            <a:chExt cx="2520000" cy="252000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235472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71616" y="1701300"/>
              <a:ext cx="1447712" cy="1980000"/>
            </a:xfrm>
            <a:prstGeom prst="rect">
              <a:avLst/>
            </a:prstGeom>
          </p:spPr>
        </p:pic>
      </p:grpSp>
      <p:grpSp>
        <p:nvGrpSpPr>
          <p:cNvPr id="5" name="Группа 4"/>
          <p:cNvGrpSpPr/>
          <p:nvPr/>
        </p:nvGrpSpPr>
        <p:grpSpPr>
          <a:xfrm>
            <a:off x="3400755" y="4157383"/>
            <a:ext cx="2520000" cy="2520001"/>
            <a:chOff x="3400755" y="4157383"/>
            <a:chExt cx="2520000" cy="2520001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400755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271" r="100000">
                          <a14:foregroundMark x1="34959" y1="13821" x2="36043" y2="3089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64436" y="4157383"/>
              <a:ext cx="1980000" cy="19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6" name="Группа 5"/>
          <p:cNvGrpSpPr/>
          <p:nvPr/>
        </p:nvGrpSpPr>
        <p:grpSpPr>
          <a:xfrm>
            <a:off x="3400755" y="1445683"/>
            <a:ext cx="2520000" cy="2520000"/>
            <a:chOff x="3400755" y="1445683"/>
            <a:chExt cx="2520000" cy="252000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400755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 </a:t>
              </a:r>
              <a:endParaRPr lang="ru-RU" dirty="0"/>
            </a:p>
          </p:txBody>
        </p:sp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0755" y="1594024"/>
              <a:ext cx="1980000" cy="19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4" name="Группа 3"/>
          <p:cNvGrpSpPr/>
          <p:nvPr/>
        </p:nvGrpSpPr>
        <p:grpSpPr>
          <a:xfrm>
            <a:off x="6235472" y="4157384"/>
            <a:ext cx="2520000" cy="2520000"/>
            <a:chOff x="6235472" y="4157384"/>
            <a:chExt cx="2520000" cy="252000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235472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0070C0"/>
                  </a:solidFill>
                  <a:latin typeface="Segoe Print" panose="02000600000000000000" pitchFamily="2" charset="0"/>
                </a:rPr>
                <a:t> </a:t>
              </a:r>
              <a:endParaRPr lang="ru-RU" sz="36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7396" y="4471350"/>
              <a:ext cx="1521560" cy="162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996" y="3244468"/>
            <a:ext cx="1993901" cy="3613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Овал 22"/>
          <p:cNvSpPr/>
          <p:nvPr/>
        </p:nvSpPr>
        <p:spPr>
          <a:xfrm>
            <a:off x="8048114" y="332130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6" name="Овал 25">
            <a:hlinkClick r:id="" action="ppaction://hlinkshowjump?jump=nextslide"/>
          </p:cNvPr>
          <p:cNvSpPr/>
          <p:nvPr/>
        </p:nvSpPr>
        <p:spPr>
          <a:xfrm>
            <a:off x="5213724" y="332130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5209510" y="603010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2" name="Овал 21"/>
          <p:cNvSpPr/>
          <p:nvPr/>
        </p:nvSpPr>
        <p:spPr>
          <a:xfrm>
            <a:off x="8048114" y="603010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90845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17" name="Скругленная прямоугольная выноска 16"/>
          <p:cNvSpPr/>
          <p:nvPr/>
        </p:nvSpPr>
        <p:spPr>
          <a:xfrm>
            <a:off x="278717" y="223475"/>
            <a:ext cx="8586566" cy="1030508"/>
          </a:xfrm>
          <a:prstGeom prst="wedgeRoundRectCallout">
            <a:avLst>
              <a:gd name="adj1" fmla="val -33561"/>
              <a:gd name="adj2" fmla="val 143838"/>
              <a:gd name="adj3" fmla="val 16667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Какой из этих дорожных знаков указывает на пешеходный переход?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600" y="2882900"/>
            <a:ext cx="2336800" cy="3769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28" y="5864193"/>
            <a:ext cx="2576350" cy="1008000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3400755" y="1445683"/>
            <a:ext cx="2520000" cy="2520000"/>
            <a:chOff x="3400755" y="1445683"/>
            <a:chExt cx="2520000" cy="252000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400755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 </a:t>
              </a:r>
              <a:endParaRPr lang="ru-RU" dirty="0"/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44436" y="1701300"/>
              <a:ext cx="1620000" cy="1620000"/>
            </a:xfrm>
            <a:prstGeom prst="rect">
              <a:avLst/>
            </a:prstGeom>
          </p:spPr>
        </p:pic>
      </p:grpSp>
      <p:grpSp>
        <p:nvGrpSpPr>
          <p:cNvPr id="2" name="Группа 1"/>
          <p:cNvGrpSpPr/>
          <p:nvPr/>
        </p:nvGrpSpPr>
        <p:grpSpPr>
          <a:xfrm>
            <a:off x="6235472" y="1445683"/>
            <a:ext cx="2520000" cy="2520000"/>
            <a:chOff x="6235472" y="1445683"/>
            <a:chExt cx="2520000" cy="252000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235472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5472" y="1701300"/>
              <a:ext cx="1620000" cy="1620000"/>
            </a:xfrm>
            <a:prstGeom prst="rect">
              <a:avLst/>
            </a:prstGeom>
          </p:spPr>
        </p:pic>
      </p:grpSp>
      <p:grpSp>
        <p:nvGrpSpPr>
          <p:cNvPr id="6" name="Группа 5"/>
          <p:cNvGrpSpPr/>
          <p:nvPr/>
        </p:nvGrpSpPr>
        <p:grpSpPr>
          <a:xfrm>
            <a:off x="3400755" y="4157384"/>
            <a:ext cx="2520000" cy="2520000"/>
            <a:chOff x="3400755" y="4157384"/>
            <a:chExt cx="2520000" cy="252000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400755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33980" y="4301022"/>
              <a:ext cx="1840911" cy="1620000"/>
            </a:xfrm>
            <a:prstGeom prst="rect">
              <a:avLst/>
            </a:prstGeom>
          </p:spPr>
        </p:pic>
      </p:grpSp>
      <p:grpSp>
        <p:nvGrpSpPr>
          <p:cNvPr id="3" name="Группа 2"/>
          <p:cNvGrpSpPr/>
          <p:nvPr/>
        </p:nvGrpSpPr>
        <p:grpSpPr>
          <a:xfrm>
            <a:off x="6235472" y="4157384"/>
            <a:ext cx="2520000" cy="2520000"/>
            <a:chOff x="6235472" y="4157384"/>
            <a:chExt cx="2520000" cy="252000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235472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0070C0"/>
                  </a:solidFill>
                  <a:latin typeface="Segoe Print" panose="02000600000000000000" pitchFamily="2" charset="0"/>
                </a:rPr>
                <a:t> </a:t>
              </a:r>
              <a:endParaRPr lang="ru-RU" sz="3600" b="1" dirty="0">
                <a:solidFill>
                  <a:srgbClr val="0070C0"/>
                </a:solidFill>
                <a:latin typeface="Segoe Print" panose="02000600000000000000" pitchFamily="2" charset="0"/>
              </a:endParaRPr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69640" y="4301022"/>
              <a:ext cx="1851664" cy="1620000"/>
            </a:xfrm>
            <a:prstGeom prst="rect">
              <a:avLst/>
            </a:prstGeom>
          </p:spPr>
        </p:pic>
      </p:grpSp>
      <p:sp>
        <p:nvSpPr>
          <p:cNvPr id="23" name="Овал 22"/>
          <p:cNvSpPr/>
          <p:nvPr/>
        </p:nvSpPr>
        <p:spPr>
          <a:xfrm>
            <a:off x="8048114" y="332130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6" name="Овал 25">
            <a:hlinkClick r:id="rId10" action="ppaction://hlinksldjump"/>
          </p:cNvPr>
          <p:cNvSpPr/>
          <p:nvPr/>
        </p:nvSpPr>
        <p:spPr>
          <a:xfrm>
            <a:off x="5203063" y="602920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8048114" y="602920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2" name="Овал 21"/>
          <p:cNvSpPr/>
          <p:nvPr/>
        </p:nvSpPr>
        <p:spPr>
          <a:xfrm>
            <a:off x="5203063" y="332130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02368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897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eeskneesCTT" pitchFamily="2" charset="0"/>
              </a:rPr>
              <a:t>Источники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BeeskneesCT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7500" y="1219201"/>
            <a:ext cx="8826500" cy="4927600"/>
          </a:xfrm>
        </p:spPr>
        <p:txBody>
          <a:bodyPr>
            <a:normAutofit fontScale="55000" lnSpcReduction="20000"/>
          </a:bodyPr>
          <a:lstStyle/>
          <a:p>
            <a:r>
              <a:rPr lang="ru-RU" sz="2200" dirty="0" smtClean="0"/>
              <a:t>Фон </a:t>
            </a:r>
            <a:r>
              <a:rPr lang="en-US" sz="2200" dirty="0">
                <a:hlinkClick r:id="rId3"/>
              </a:rPr>
              <a:t>http://www.zastavki.com/pictures/originals/2012/Backgrounds_Blue_background_with_highlights_035592_.</a:t>
            </a:r>
            <a:r>
              <a:rPr lang="en-US" sz="2200" dirty="0" smtClean="0">
                <a:hlinkClick r:id="rId3"/>
              </a:rPr>
              <a:t>jpg</a:t>
            </a:r>
            <a:endParaRPr lang="ru-RU" sz="2200" dirty="0" smtClean="0"/>
          </a:p>
          <a:p>
            <a:r>
              <a:rPr lang="en-US" sz="2200" dirty="0">
                <a:hlinkClick r:id="rId4"/>
              </a:rPr>
              <a:t>http://</a:t>
            </a:r>
            <a:r>
              <a:rPr lang="en-US" sz="2200" dirty="0" smtClean="0">
                <a:hlinkClick r:id="rId4"/>
              </a:rPr>
              <a:t>img.second.by/u2/sp/7504/70497757893184_600.jpg</a:t>
            </a:r>
            <a:endParaRPr lang="ru-RU" sz="2200" dirty="0" smtClean="0"/>
          </a:p>
          <a:p>
            <a:r>
              <a:rPr lang="ru-RU" sz="2200" dirty="0" smtClean="0"/>
              <a:t>Травка </a:t>
            </a:r>
            <a:r>
              <a:rPr lang="en-US" sz="2200" dirty="0">
                <a:hlinkClick r:id="rId5"/>
              </a:rPr>
              <a:t>http://</a:t>
            </a:r>
            <a:r>
              <a:rPr lang="en-US" sz="2200" dirty="0" smtClean="0">
                <a:hlinkClick r:id="rId5"/>
              </a:rPr>
              <a:t>img-fotki.yandex.ru/get/6413/92467249.18/0_8fab4_24280f70_XL</a:t>
            </a:r>
            <a:endParaRPr lang="ru-RU" sz="2200" dirty="0" smtClean="0"/>
          </a:p>
          <a:p>
            <a:r>
              <a:rPr lang="ru-RU" sz="2200" dirty="0" smtClean="0"/>
              <a:t>Мальчик </a:t>
            </a:r>
            <a:r>
              <a:rPr lang="en-US" sz="2200" dirty="0">
                <a:hlinkClick r:id="rId6"/>
              </a:rPr>
              <a:t>http://polyn-art.ru/_</a:t>
            </a:r>
            <a:r>
              <a:rPr lang="en-US" sz="2200" dirty="0" smtClean="0">
                <a:hlinkClick r:id="rId6"/>
              </a:rPr>
              <a:t>ld/75/29206401.gif</a:t>
            </a:r>
            <a:endParaRPr lang="ru-RU" sz="2200" dirty="0"/>
          </a:p>
          <a:p>
            <a:r>
              <a:rPr lang="en-US" sz="2200" dirty="0">
                <a:hlinkClick r:id="rId7"/>
              </a:rPr>
              <a:t>http://polyn-art.ru/_</a:t>
            </a:r>
            <a:r>
              <a:rPr lang="en-US" sz="2200" dirty="0" smtClean="0">
                <a:hlinkClick r:id="rId7"/>
              </a:rPr>
              <a:t>ld/75/12474774.gif</a:t>
            </a:r>
            <a:endParaRPr lang="ru-RU" sz="2200" dirty="0" smtClean="0"/>
          </a:p>
          <a:p>
            <a:r>
              <a:rPr lang="en-US" sz="2200" dirty="0">
                <a:hlinkClick r:id="rId8"/>
              </a:rPr>
              <a:t>http://polyn-art.ru/_</a:t>
            </a:r>
            <a:r>
              <a:rPr lang="en-US" sz="2200" dirty="0" smtClean="0">
                <a:hlinkClick r:id="rId8"/>
              </a:rPr>
              <a:t>ld/75/34689874.gif</a:t>
            </a:r>
            <a:endParaRPr lang="ru-RU" sz="2200" dirty="0" smtClean="0"/>
          </a:p>
          <a:p>
            <a:r>
              <a:rPr lang="ru-RU" sz="2200" dirty="0" smtClean="0"/>
              <a:t>Скорая помощь </a:t>
            </a:r>
            <a:r>
              <a:rPr lang="en-US" sz="2200" dirty="0">
                <a:hlinkClick r:id="rId9"/>
              </a:rPr>
              <a:t>http://</a:t>
            </a:r>
            <a:r>
              <a:rPr lang="en-US" sz="2200" dirty="0" smtClean="0">
                <a:hlinkClick r:id="rId9"/>
              </a:rPr>
              <a:t>www.economy.rs/slike/vesti/1337429020zivot-hitnapmoc.jpg</a:t>
            </a:r>
            <a:endParaRPr lang="ru-RU" sz="2200" dirty="0" smtClean="0"/>
          </a:p>
          <a:p>
            <a:r>
              <a:rPr lang="ru-RU" sz="2200" dirty="0" smtClean="0"/>
              <a:t>Пожарная </a:t>
            </a:r>
            <a:r>
              <a:rPr lang="en-US" sz="2200" dirty="0">
                <a:hlinkClick r:id="rId10"/>
              </a:rPr>
              <a:t>http://</a:t>
            </a:r>
            <a:r>
              <a:rPr lang="en-US" sz="2200" dirty="0" smtClean="0">
                <a:hlinkClick r:id="rId10"/>
              </a:rPr>
              <a:t>img-fotki.yandex.ru/get/9/119528728.1f69/0_ee7fa_c600013c_XL</a:t>
            </a:r>
            <a:endParaRPr lang="ru-RU" sz="2200" dirty="0" smtClean="0"/>
          </a:p>
          <a:p>
            <a:r>
              <a:rPr lang="ru-RU" sz="2200" dirty="0" smtClean="0"/>
              <a:t>Полиция </a:t>
            </a:r>
            <a:r>
              <a:rPr lang="en-US" sz="2200" dirty="0">
                <a:hlinkClick r:id="rId11"/>
              </a:rPr>
              <a:t>http://3.bp.blogspot.com/-</a:t>
            </a:r>
            <a:r>
              <a:rPr lang="en-US" sz="2200" dirty="0" smtClean="0">
                <a:hlinkClick r:id="rId11"/>
              </a:rPr>
              <a:t>cYqossLmXOg/TwDSwFRJvaI/AAAAAAAAIA4/q6jemOoZq3I/s1600/POLICE_CAR.jpg</a:t>
            </a:r>
            <a:endParaRPr lang="ru-RU" sz="2200" dirty="0" smtClean="0"/>
          </a:p>
          <a:p>
            <a:r>
              <a:rPr lang="ru-RU" sz="2200" dirty="0" smtClean="0"/>
              <a:t>Зонт </a:t>
            </a:r>
            <a:r>
              <a:rPr lang="en-US" sz="2200" dirty="0">
                <a:hlinkClick r:id="rId12"/>
              </a:rPr>
              <a:t>http://</a:t>
            </a:r>
            <a:r>
              <a:rPr lang="en-US" sz="2200" dirty="0" smtClean="0">
                <a:hlinkClick r:id="rId12"/>
              </a:rPr>
              <a:t>www.cutevector.com/incl/data/big/0569-colorful-umbrella-vector.jpg</a:t>
            </a:r>
            <a:endParaRPr lang="ru-RU" sz="2200" dirty="0" smtClean="0"/>
          </a:p>
          <a:p>
            <a:r>
              <a:rPr lang="ru-RU" sz="2200" dirty="0" smtClean="0"/>
              <a:t>Чемодан </a:t>
            </a:r>
            <a:r>
              <a:rPr lang="en-US" sz="2200" dirty="0">
                <a:hlinkClick r:id="rId13"/>
              </a:rPr>
              <a:t>http://2.bp.blogspot.com/-</a:t>
            </a:r>
            <a:r>
              <a:rPr lang="en-US" sz="2200" dirty="0" smtClean="0">
                <a:hlinkClick r:id="rId13"/>
              </a:rPr>
              <a:t>8Zz9iPuWSsM/UXnsXseB08I/AAAAAAAABz0/fyVh2i581-s/s1600/suitcase.png</a:t>
            </a:r>
            <a:endParaRPr lang="ru-RU" sz="2200" dirty="0" smtClean="0"/>
          </a:p>
          <a:p>
            <a:r>
              <a:rPr lang="ru-RU" sz="2200" dirty="0" smtClean="0"/>
              <a:t>Корзина </a:t>
            </a:r>
            <a:r>
              <a:rPr lang="en-US" sz="2200" dirty="0">
                <a:hlinkClick r:id="rId14"/>
              </a:rPr>
              <a:t>http://</a:t>
            </a:r>
            <a:r>
              <a:rPr lang="en-US" sz="2200" dirty="0" smtClean="0">
                <a:hlinkClick r:id="rId14"/>
              </a:rPr>
              <a:t>rarspb.ru/data/RARSPB/menu/pictures/korzina.png</a:t>
            </a:r>
            <a:endParaRPr lang="ru-RU" sz="2200" dirty="0" smtClean="0"/>
          </a:p>
          <a:p>
            <a:r>
              <a:rPr lang="ru-RU" sz="2200" dirty="0" smtClean="0"/>
              <a:t>Сумка </a:t>
            </a:r>
            <a:r>
              <a:rPr lang="en-US" sz="2200" dirty="0">
                <a:hlinkClick r:id="rId15"/>
              </a:rPr>
              <a:t>http://</a:t>
            </a:r>
            <a:r>
              <a:rPr lang="en-US" sz="2200" dirty="0" smtClean="0">
                <a:hlinkClick r:id="rId15"/>
              </a:rPr>
              <a:t>static.freepik.com/free-photo/handbag_17-906131025.jpg</a:t>
            </a:r>
            <a:endParaRPr lang="ru-RU" sz="2200" dirty="0" smtClean="0"/>
          </a:p>
          <a:p>
            <a:r>
              <a:rPr lang="ru-RU" sz="2200" dirty="0" smtClean="0"/>
              <a:t>Тетрадь </a:t>
            </a:r>
            <a:r>
              <a:rPr lang="en-US" sz="2200" dirty="0">
                <a:hlinkClick r:id="rId16"/>
              </a:rPr>
              <a:t>http://</a:t>
            </a:r>
            <a:r>
              <a:rPr lang="en-US" sz="2200" dirty="0" smtClean="0">
                <a:hlinkClick r:id="rId16"/>
              </a:rPr>
              <a:t>moskanc.ru/media/catalog/product/cache/1/image/398x398/9df78eab33525d08d6e5fb8d27136e95/0224292.jpg</a:t>
            </a:r>
            <a:endParaRPr lang="ru-RU" sz="2200" dirty="0" smtClean="0"/>
          </a:p>
          <a:p>
            <a:r>
              <a:rPr lang="ru-RU" sz="2200" dirty="0" smtClean="0"/>
              <a:t>Альбом </a:t>
            </a:r>
            <a:r>
              <a:rPr lang="en-US" sz="2200" dirty="0">
                <a:hlinkClick r:id="rId17"/>
              </a:rPr>
              <a:t>http://</a:t>
            </a:r>
            <a:r>
              <a:rPr lang="en-US" sz="2200" dirty="0" smtClean="0">
                <a:hlinkClick r:id="rId17"/>
              </a:rPr>
              <a:t>www.wwww4.com/w6638/2530474.jpg</a:t>
            </a:r>
            <a:endParaRPr lang="ru-RU" sz="2200" dirty="0" smtClean="0"/>
          </a:p>
          <a:p>
            <a:r>
              <a:rPr lang="ru-RU" sz="2200" dirty="0" smtClean="0"/>
              <a:t>Книга </a:t>
            </a:r>
            <a:r>
              <a:rPr lang="en-US" sz="2200" dirty="0">
                <a:hlinkClick r:id="rId18"/>
              </a:rPr>
              <a:t>http://www.clipartpal.com/_</a:t>
            </a:r>
            <a:r>
              <a:rPr lang="en-US" sz="2200" dirty="0" smtClean="0">
                <a:hlinkClick r:id="rId18"/>
              </a:rPr>
              <a:t>thumbs/pd/education/diary.png</a:t>
            </a:r>
            <a:endParaRPr lang="ru-RU" sz="2200" dirty="0" smtClean="0"/>
          </a:p>
          <a:p>
            <a:r>
              <a:rPr lang="ru-RU" sz="2200" dirty="0" smtClean="0"/>
              <a:t>Карандаш </a:t>
            </a:r>
            <a:r>
              <a:rPr lang="en-US" sz="2200" dirty="0">
                <a:hlinkClick r:id="rId19"/>
              </a:rPr>
              <a:t>http://</a:t>
            </a:r>
            <a:r>
              <a:rPr lang="en-US" sz="2200" dirty="0" smtClean="0">
                <a:hlinkClick r:id="rId19"/>
              </a:rPr>
              <a:t>cs316923.userapi.com/v316923910/293c/IILNuefLFKs.jpg</a:t>
            </a:r>
            <a:endParaRPr lang="ru-RU" sz="2200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8097078" y="6340284"/>
            <a:ext cx="978408" cy="484632"/>
          </a:xfrm>
          <a:prstGeom prst="rightArrow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26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5600" y="685800"/>
            <a:ext cx="8547100" cy="6172200"/>
          </a:xfrm>
        </p:spPr>
        <p:txBody>
          <a:bodyPr>
            <a:normAutofit fontScale="25000" lnSpcReduction="20000"/>
          </a:bodyPr>
          <a:lstStyle/>
          <a:p>
            <a:r>
              <a:rPr lang="ru-RU" sz="4800" dirty="0"/>
              <a:t>Швейная машинка </a:t>
            </a:r>
            <a:r>
              <a:rPr lang="en-US" sz="4800" dirty="0">
                <a:hlinkClick r:id="rId3"/>
              </a:rPr>
              <a:t>http://img.dooyoo.co.uk/GB_EN/orig/0/7/0/5/5/705586.jpg</a:t>
            </a:r>
            <a:endParaRPr lang="ru-RU" sz="4800" dirty="0"/>
          </a:p>
          <a:p>
            <a:r>
              <a:rPr lang="ru-RU" sz="4800" dirty="0"/>
              <a:t>Весы </a:t>
            </a:r>
            <a:r>
              <a:rPr lang="en-US" sz="4800" dirty="0">
                <a:hlinkClick r:id="rId4"/>
              </a:rPr>
              <a:t>http://static.putlet.ru/images/catalogue/1/5677/1.jpg</a:t>
            </a:r>
            <a:endParaRPr lang="ru-RU" sz="4800" dirty="0"/>
          </a:p>
          <a:p>
            <a:r>
              <a:rPr lang="ru-RU" sz="4800" dirty="0"/>
              <a:t>Расческа </a:t>
            </a:r>
            <a:r>
              <a:rPr lang="en-US" sz="4800" dirty="0">
                <a:hlinkClick r:id="rId5"/>
              </a:rPr>
              <a:t>http://likashop.ru/components/com_virtuemart/shop_image/product/3483.jpg</a:t>
            </a:r>
            <a:endParaRPr lang="ru-RU" sz="4800" dirty="0"/>
          </a:p>
          <a:p>
            <a:r>
              <a:rPr lang="ru-RU" sz="4800" dirty="0"/>
              <a:t>Сковорода </a:t>
            </a:r>
            <a:r>
              <a:rPr lang="en-US" sz="4800" dirty="0">
                <a:hlinkClick r:id="rId6"/>
              </a:rPr>
              <a:t>http://</a:t>
            </a:r>
            <a:r>
              <a:rPr lang="en-US" sz="4800" dirty="0" smtClean="0">
                <a:hlinkClick r:id="rId6"/>
              </a:rPr>
              <a:t>www.haldi.ru/upload/iblock/9bf/9bfa39e3082cfb835c4c1e1bffedabf1.jpg</a:t>
            </a:r>
            <a:endParaRPr lang="ru-RU" sz="4800" dirty="0" smtClean="0"/>
          </a:p>
          <a:p>
            <a:r>
              <a:rPr lang="ru-RU" sz="4800" dirty="0" smtClean="0"/>
              <a:t>Сметана </a:t>
            </a:r>
            <a:r>
              <a:rPr lang="en-US" sz="4800" dirty="0">
                <a:hlinkClick r:id="rId7"/>
              </a:rPr>
              <a:t>http://</a:t>
            </a:r>
            <a:r>
              <a:rPr lang="en-US" sz="4800" dirty="0" smtClean="0">
                <a:hlinkClick r:id="rId7"/>
              </a:rPr>
              <a:t>prostoudobno.ru/components/com_virtuemart/shop_image/product/00000114748.jpg</a:t>
            </a:r>
            <a:endParaRPr lang="ru-RU" sz="4800" dirty="0" smtClean="0"/>
          </a:p>
          <a:p>
            <a:r>
              <a:rPr lang="ru-RU" sz="4800" dirty="0" smtClean="0"/>
              <a:t>Сыр </a:t>
            </a:r>
            <a:r>
              <a:rPr lang="en-US" sz="4800" dirty="0">
                <a:hlinkClick r:id="rId8"/>
              </a:rPr>
              <a:t>http://</a:t>
            </a:r>
            <a:r>
              <a:rPr lang="en-US" sz="4800" dirty="0" smtClean="0">
                <a:hlinkClick r:id="rId8"/>
              </a:rPr>
              <a:t>dlm6.meta.ua/pic/0/41/141/AXtvLdoWCs.jpg</a:t>
            </a:r>
            <a:endParaRPr lang="ru-RU" sz="4800" dirty="0" smtClean="0"/>
          </a:p>
          <a:p>
            <a:r>
              <a:rPr lang="ru-RU" sz="4800" dirty="0" smtClean="0"/>
              <a:t>Кефир </a:t>
            </a:r>
            <a:r>
              <a:rPr lang="en-US" sz="4800" dirty="0">
                <a:hlinkClick r:id="rId9"/>
              </a:rPr>
              <a:t>http://</a:t>
            </a:r>
            <a:r>
              <a:rPr lang="en-US" sz="4800" dirty="0" smtClean="0">
                <a:hlinkClick r:id="rId9"/>
              </a:rPr>
              <a:t>i.vsekommentarii.com/pic/2010/12/15/vinnitsa.info/big-65-986-2010-12-1515-kefir.jpg</a:t>
            </a:r>
            <a:endParaRPr lang="ru-RU" sz="4800" dirty="0" smtClean="0"/>
          </a:p>
          <a:p>
            <a:r>
              <a:rPr lang="ru-RU" sz="4800" dirty="0" smtClean="0"/>
              <a:t>Колбаса </a:t>
            </a:r>
            <a:r>
              <a:rPr lang="en-US" sz="4800" dirty="0">
                <a:hlinkClick r:id="rId10"/>
              </a:rPr>
              <a:t>http://</a:t>
            </a:r>
            <a:r>
              <a:rPr lang="en-US" sz="4800" dirty="0" smtClean="0">
                <a:hlinkClick r:id="rId10"/>
              </a:rPr>
              <a:t>korporacia.ru/sites/default/files/imagecache/product_full/73749264_0909962d7e967d2253eaf811261115f6.jpg</a:t>
            </a:r>
            <a:endParaRPr lang="ru-RU" sz="4800" dirty="0" smtClean="0"/>
          </a:p>
          <a:p>
            <a:r>
              <a:rPr lang="ru-RU" sz="4800" dirty="0" smtClean="0"/>
              <a:t>Кастрюля </a:t>
            </a:r>
            <a:r>
              <a:rPr lang="en-US" sz="4800" dirty="0">
                <a:hlinkClick r:id="rId11"/>
              </a:rPr>
              <a:t>http://</a:t>
            </a:r>
            <a:r>
              <a:rPr lang="en-US" sz="4800" dirty="0" smtClean="0">
                <a:hlinkClick r:id="rId11"/>
              </a:rPr>
              <a:t>www.podarkoff.com.ua/resources/images/mm_files/27839.jpg</a:t>
            </a:r>
            <a:endParaRPr lang="ru-RU" sz="4800" dirty="0" smtClean="0"/>
          </a:p>
          <a:p>
            <a:r>
              <a:rPr lang="ru-RU" sz="4800" dirty="0" smtClean="0"/>
              <a:t>Мяч </a:t>
            </a:r>
            <a:r>
              <a:rPr lang="en-US" sz="4800" dirty="0" smtClean="0">
                <a:hlinkClick r:id="rId12"/>
              </a:rPr>
              <a:t>http</a:t>
            </a:r>
            <a:r>
              <a:rPr lang="en-US" sz="4800" dirty="0">
                <a:hlinkClick r:id="rId12"/>
              </a:rPr>
              <a:t>://</a:t>
            </a:r>
            <a:r>
              <a:rPr lang="en-US" sz="4800" dirty="0" smtClean="0">
                <a:hlinkClick r:id="rId12"/>
              </a:rPr>
              <a:t>plgf.ru/images/products/7910080_a.jpg</a:t>
            </a:r>
            <a:endParaRPr lang="ru-RU" sz="4800" dirty="0" smtClean="0"/>
          </a:p>
          <a:p>
            <a:r>
              <a:rPr lang="ru-RU" sz="4800" dirty="0" smtClean="0"/>
              <a:t>Стакан </a:t>
            </a:r>
            <a:r>
              <a:rPr lang="en-US" sz="4800" dirty="0">
                <a:hlinkClick r:id="rId13"/>
              </a:rPr>
              <a:t>http://</a:t>
            </a:r>
            <a:r>
              <a:rPr lang="en-US" sz="4800" dirty="0" smtClean="0">
                <a:hlinkClick r:id="rId13"/>
              </a:rPr>
              <a:t>eldom74.ru/image/cache/import_files/37/37eb488e-6e8c-11e1-aa23-00e04d0c91d7-500x500.png</a:t>
            </a:r>
            <a:endParaRPr lang="ru-RU" sz="4800" dirty="0" smtClean="0"/>
          </a:p>
          <a:p>
            <a:r>
              <a:rPr lang="ru-RU" sz="4800" dirty="0" smtClean="0"/>
              <a:t>Колесо </a:t>
            </a:r>
            <a:r>
              <a:rPr lang="en-US" sz="4800" dirty="0">
                <a:hlinkClick r:id="rId14"/>
              </a:rPr>
              <a:t>http://</a:t>
            </a:r>
            <a:r>
              <a:rPr lang="en-US" sz="4800" dirty="0" smtClean="0">
                <a:hlinkClick r:id="rId14"/>
              </a:rPr>
              <a:t>cdn.autoreview.ru/forum/upload/25c258e3da0ab043331107fc3bf29cd6/ef5816e7f9fd86ed35d206bc469e842a</a:t>
            </a:r>
            <a:endParaRPr lang="ru-RU" sz="4800" dirty="0" smtClean="0"/>
          </a:p>
          <a:p>
            <a:r>
              <a:rPr lang="ru-RU" sz="4800" dirty="0" smtClean="0"/>
              <a:t>Глобус </a:t>
            </a:r>
            <a:r>
              <a:rPr lang="en-US" sz="4800" dirty="0">
                <a:hlinkClick r:id="rId15"/>
              </a:rPr>
              <a:t>http://</a:t>
            </a:r>
            <a:r>
              <a:rPr lang="en-US" sz="4800" dirty="0" smtClean="0">
                <a:hlinkClick r:id="rId15"/>
              </a:rPr>
              <a:t>062013.imgbb.ru/community/20/205377/52c02c36ca5ba660f66c9132d2912031.png</a:t>
            </a:r>
            <a:endParaRPr lang="ru-RU" sz="4800" dirty="0" smtClean="0"/>
          </a:p>
          <a:p>
            <a:r>
              <a:rPr lang="ru-RU" sz="4800" dirty="0" smtClean="0"/>
              <a:t>Книга </a:t>
            </a:r>
            <a:r>
              <a:rPr lang="en-US" sz="4800" dirty="0">
                <a:hlinkClick r:id="rId16"/>
              </a:rPr>
              <a:t>http://</a:t>
            </a:r>
            <a:r>
              <a:rPr lang="en-US" sz="4800" dirty="0" smtClean="0">
                <a:hlinkClick r:id="rId16"/>
              </a:rPr>
              <a:t>panorama.pl.ua/uploads/posts/2009-08/1251310863_bukvar.jpg</a:t>
            </a:r>
            <a:endParaRPr lang="ru-RU" sz="4800" dirty="0" smtClean="0"/>
          </a:p>
          <a:p>
            <a:r>
              <a:rPr lang="ru-RU" sz="4800" dirty="0" smtClean="0"/>
              <a:t>Ноутбук </a:t>
            </a:r>
            <a:r>
              <a:rPr lang="en-US" sz="4800" dirty="0">
                <a:hlinkClick r:id="rId17"/>
              </a:rPr>
              <a:t>http://</a:t>
            </a:r>
            <a:r>
              <a:rPr lang="en-US" sz="4800" dirty="0" smtClean="0">
                <a:hlinkClick r:id="rId17"/>
              </a:rPr>
              <a:t>images.zakazi24.ru/Image.ashx?product_img=984328</a:t>
            </a:r>
            <a:endParaRPr lang="ru-RU" sz="4800" dirty="0" smtClean="0"/>
          </a:p>
          <a:p>
            <a:r>
              <a:rPr lang="ru-RU" sz="4800" dirty="0" smtClean="0"/>
              <a:t>Эскимо </a:t>
            </a:r>
            <a:r>
              <a:rPr lang="en-US" sz="4800" dirty="0">
                <a:hlinkClick r:id="rId18"/>
              </a:rPr>
              <a:t>http://</a:t>
            </a:r>
            <a:r>
              <a:rPr lang="en-US" sz="4800" dirty="0" smtClean="0">
                <a:hlinkClick r:id="rId18"/>
              </a:rPr>
              <a:t>www.eda-server.ru/cooking-news/2007/01/img-01-07/07-01-24eskimo.jpg</a:t>
            </a:r>
            <a:endParaRPr lang="ru-RU" sz="4800" dirty="0" smtClean="0"/>
          </a:p>
          <a:p>
            <a:r>
              <a:rPr lang="ru-RU" sz="4800" dirty="0" smtClean="0"/>
              <a:t>Овощи </a:t>
            </a:r>
            <a:r>
              <a:rPr lang="en-US" sz="4800" dirty="0">
                <a:hlinkClick r:id="rId19"/>
              </a:rPr>
              <a:t>http://</a:t>
            </a:r>
            <a:r>
              <a:rPr lang="en-US" sz="4800" dirty="0" smtClean="0">
                <a:hlinkClick r:id="rId19"/>
              </a:rPr>
              <a:t>econet.ua/media/413/kindeditor/image/201303/20130324134623.jpg</a:t>
            </a:r>
            <a:endParaRPr lang="ru-RU" sz="4800" dirty="0" smtClean="0"/>
          </a:p>
          <a:p>
            <a:r>
              <a:rPr lang="ru-RU" sz="4800" dirty="0" smtClean="0"/>
              <a:t>Продукты </a:t>
            </a:r>
            <a:r>
              <a:rPr lang="en-US" sz="4800" dirty="0">
                <a:hlinkClick r:id="rId20"/>
              </a:rPr>
              <a:t>http://</a:t>
            </a:r>
            <a:r>
              <a:rPr lang="en-US" sz="4800" dirty="0" smtClean="0">
                <a:hlinkClick r:id="rId20"/>
              </a:rPr>
              <a:t>milknet.ru/data/news/316524/milk_meat_fish.png</a:t>
            </a:r>
            <a:endParaRPr lang="ru-RU" sz="4800" dirty="0" smtClean="0"/>
          </a:p>
          <a:p>
            <a:r>
              <a:rPr lang="ru-RU" sz="4800" dirty="0" smtClean="0"/>
              <a:t>Таблетки </a:t>
            </a:r>
            <a:r>
              <a:rPr lang="en-US" sz="4800" dirty="0">
                <a:hlinkClick r:id="rId21"/>
              </a:rPr>
              <a:t>http://</a:t>
            </a:r>
            <a:r>
              <a:rPr lang="en-US" sz="4800" dirty="0" smtClean="0">
                <a:hlinkClick r:id="rId21"/>
              </a:rPr>
              <a:t>img-fotki.yandex.ru/get/6603/122121027.e7/0_90d08_3db30a34_XL</a:t>
            </a:r>
            <a:endParaRPr lang="ru-RU" sz="4800" dirty="0" smtClean="0"/>
          </a:p>
          <a:p>
            <a:r>
              <a:rPr lang="ru-RU" sz="4800" dirty="0" smtClean="0"/>
              <a:t>Одежда </a:t>
            </a:r>
            <a:r>
              <a:rPr lang="en-US" sz="4800" dirty="0">
                <a:hlinkClick r:id="rId22"/>
              </a:rPr>
              <a:t>http://</a:t>
            </a:r>
            <a:r>
              <a:rPr lang="en-US" sz="4800" dirty="0" smtClean="0">
                <a:hlinkClick r:id="rId22"/>
              </a:rPr>
              <a:t>img-fotki.yandex.ru/get/6005/natali73123.296/0_513ca_3f770f82_XL</a:t>
            </a:r>
            <a:endParaRPr lang="ru-RU" sz="4800" dirty="0" smtClean="0"/>
          </a:p>
          <a:p>
            <a:r>
              <a:rPr lang="ru-RU" sz="4800" dirty="0" smtClean="0"/>
              <a:t>Спички </a:t>
            </a:r>
            <a:r>
              <a:rPr lang="en-US" sz="4800" dirty="0">
                <a:hlinkClick r:id="rId23"/>
              </a:rPr>
              <a:t>http://</a:t>
            </a:r>
            <a:r>
              <a:rPr lang="en-US" sz="4800" dirty="0" smtClean="0">
                <a:hlinkClick r:id="rId23"/>
              </a:rPr>
              <a:t>im3-tub-ru.yandex.net/i?id=afbf5115735b0925261f60f76066827f-51-144&amp;n=21</a:t>
            </a:r>
            <a:endParaRPr lang="ru-RU" sz="48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8097078" y="6340284"/>
            <a:ext cx="978408" cy="484632"/>
          </a:xfrm>
          <a:prstGeom prst="rightArrow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69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7" y="0"/>
            <a:ext cx="9131133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0" y="-239808"/>
            <a:ext cx="8991600" cy="22733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pPr algn="ctr"/>
            <a:r>
              <a:rPr lang="ru-RU" sz="8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  <a:t/>
            </a:r>
            <a:br>
              <a:rPr lang="ru-RU" sz="8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</a:br>
            <a:r>
              <a:rPr lang="ru-RU" sz="89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  <a:t/>
            </a:r>
            <a:br>
              <a:rPr lang="ru-RU" sz="89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</a:br>
            <a:r>
              <a:rPr lang="ru-RU" sz="8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  <a:t/>
            </a:r>
            <a:br>
              <a:rPr lang="ru-RU" sz="8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</a:br>
            <a:r>
              <a:rPr lang="ru-RU" sz="89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  <a:t/>
            </a:r>
            <a:br>
              <a:rPr lang="ru-RU" sz="89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</a:br>
            <a:r>
              <a:rPr lang="ru-RU" sz="8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  <a:t/>
            </a:r>
            <a:br>
              <a:rPr lang="ru-RU" sz="8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eskneesCTT" pitchFamily="2" charset="0"/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  <a:latin typeface="BeeskneesCTT" pitchFamily="2" charset="0"/>
            </a:endParaRP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8097078" y="6340284"/>
            <a:ext cx="978408" cy="484632"/>
          </a:xfrm>
          <a:prstGeom prst="rightArrow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70100" y="955642"/>
            <a:ext cx="67437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Дорогой друг!</a:t>
            </a:r>
            <a:endParaRPr lang="ru-RU" sz="2800" b="1" i="1" dirty="0">
              <a:solidFill>
                <a:srgbClr val="C00000"/>
              </a:solidFill>
            </a:endParaRPr>
          </a:p>
          <a:p>
            <a:pPr algn="just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Помоги Эдику ответить на вопросы. В заданиях нужно выбрать правильный ответ из четырёх предложенных вариантов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и нажать на кнопку жёлтого цвета. Если ты ответишь правильно, то перейдёшь к следующему вопросу, если допустишь ошибку – изменится цвет кнопки.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Желаем удачи!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814" y="2813516"/>
            <a:ext cx="2336800" cy="3769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28" y="5850000"/>
            <a:ext cx="2576350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4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8300" y="571500"/>
            <a:ext cx="8534400" cy="6286500"/>
          </a:xfrm>
        </p:spPr>
        <p:txBody>
          <a:bodyPr>
            <a:normAutofit fontScale="25000" lnSpcReduction="20000"/>
          </a:bodyPr>
          <a:lstStyle/>
          <a:p>
            <a:r>
              <a:rPr lang="ru-RU" sz="4800" dirty="0"/>
              <a:t>Рыбка </a:t>
            </a:r>
            <a:r>
              <a:rPr lang="en-US" sz="4800" dirty="0">
                <a:hlinkClick r:id="rId3"/>
              </a:rPr>
              <a:t>http://img0.liveinternet.ru/images/attach/c/8/102/38/102038440_ruybka_2.png</a:t>
            </a:r>
            <a:endParaRPr lang="ru-RU" sz="4800" dirty="0"/>
          </a:p>
          <a:p>
            <a:r>
              <a:rPr lang="ru-RU" sz="4800" dirty="0"/>
              <a:t>Орехи </a:t>
            </a:r>
            <a:r>
              <a:rPr lang="en-US" sz="4800" dirty="0">
                <a:hlinkClick r:id="rId4"/>
              </a:rPr>
              <a:t>http://img-fotki.yandex.ru/get/6502/124263804.2c/0_81eb3_86df6ccf_XL</a:t>
            </a:r>
            <a:endParaRPr lang="ru-RU" sz="4800" dirty="0"/>
          </a:p>
          <a:p>
            <a:r>
              <a:rPr lang="ru-RU" sz="4800" dirty="0"/>
              <a:t>Груша </a:t>
            </a:r>
            <a:r>
              <a:rPr lang="en-US" sz="4800" dirty="0">
                <a:hlinkClick r:id="rId5"/>
              </a:rPr>
              <a:t>http://img1.liveinternet.ru/images/attach/b/4/104/190/104190411_104056323_edaklipart25.png</a:t>
            </a:r>
            <a:endParaRPr lang="ru-RU" sz="4800" dirty="0"/>
          </a:p>
          <a:p>
            <a:r>
              <a:rPr lang="ru-RU" sz="4800" dirty="0"/>
              <a:t>Свекла </a:t>
            </a:r>
            <a:r>
              <a:rPr lang="en-US" sz="4800" dirty="0">
                <a:hlinkClick r:id="rId6"/>
              </a:rPr>
              <a:t>http://</a:t>
            </a:r>
            <a:r>
              <a:rPr lang="en-US" sz="4800" dirty="0" smtClean="0">
                <a:hlinkClick r:id="rId6"/>
              </a:rPr>
              <a:t>www.christart.com/IMAGES-art9ab/clipart/1816/beets.png</a:t>
            </a:r>
            <a:endParaRPr lang="ru-RU" sz="4800" dirty="0" smtClean="0"/>
          </a:p>
          <a:p>
            <a:r>
              <a:rPr lang="ru-RU" sz="4800" dirty="0" smtClean="0"/>
              <a:t>Фонарик </a:t>
            </a:r>
            <a:r>
              <a:rPr lang="en-US" sz="4800" dirty="0">
                <a:hlinkClick r:id="rId7"/>
              </a:rPr>
              <a:t>http://www.cartoonclipartfree.com/Cliparts_Free/Gegenstaende_Free/Cartoon-Clipart-Free-57.gif</a:t>
            </a:r>
            <a:endParaRPr lang="ru-RU" sz="4800" dirty="0"/>
          </a:p>
          <a:p>
            <a:r>
              <a:rPr lang="ru-RU" sz="4800" dirty="0"/>
              <a:t>Топор </a:t>
            </a:r>
            <a:r>
              <a:rPr lang="en-US" sz="4800" dirty="0">
                <a:hlinkClick r:id="rId8"/>
              </a:rPr>
              <a:t>http://ikerballesteros.com/imagenes/Hacha.png</a:t>
            </a:r>
            <a:endParaRPr lang="ru-RU" sz="4800" dirty="0"/>
          </a:p>
          <a:p>
            <a:r>
              <a:rPr lang="ru-RU" sz="4800" dirty="0"/>
              <a:t>Котелок </a:t>
            </a:r>
            <a:r>
              <a:rPr lang="en-US" sz="4800" dirty="0">
                <a:hlinkClick r:id="rId9"/>
              </a:rPr>
              <a:t>http://www.ru5.biz/picture/prod/img/turizm_i_otdix/tur_posuda/gurman/gurman-piknik-884370.jpg</a:t>
            </a:r>
            <a:endParaRPr lang="ru-RU" sz="4800" dirty="0"/>
          </a:p>
          <a:p>
            <a:r>
              <a:rPr lang="ru-RU" sz="4800" dirty="0"/>
              <a:t>Самокат </a:t>
            </a:r>
            <a:r>
              <a:rPr lang="en-US" sz="4800" dirty="0">
                <a:hlinkClick r:id="rId10"/>
              </a:rPr>
              <a:t>http://static2.insales.ru/images/products/1/1623/3851863/MP10001114712_P255045_500X500.jpg</a:t>
            </a:r>
            <a:endParaRPr lang="ru-RU" sz="4800" dirty="0"/>
          </a:p>
          <a:p>
            <a:r>
              <a:rPr lang="ru-RU" sz="4800" dirty="0"/>
              <a:t>Лодка </a:t>
            </a:r>
            <a:r>
              <a:rPr lang="en-US" sz="4800" dirty="0">
                <a:hlinkClick r:id="rId11"/>
              </a:rPr>
              <a:t>http://www.lyric-line.ru/published/publicdata/B65172/attachments/SC/products_pictures/58332.jpg</a:t>
            </a:r>
            <a:endParaRPr lang="ru-RU" sz="4800" dirty="0"/>
          </a:p>
          <a:p>
            <a:r>
              <a:rPr lang="ru-RU" sz="4800" dirty="0"/>
              <a:t>Воздушный шар </a:t>
            </a:r>
            <a:r>
              <a:rPr lang="en-US" sz="4800" dirty="0">
                <a:hlinkClick r:id="rId12"/>
              </a:rPr>
              <a:t>http://</a:t>
            </a:r>
            <a:r>
              <a:rPr lang="en-US" sz="4800" dirty="0" smtClean="0">
                <a:hlinkClick r:id="rId12"/>
              </a:rPr>
              <a:t>122012.imgbb.ru/user/23/239399/1/c22fab7f4ea02f5bcce0a86308b7704a.jpg</a:t>
            </a:r>
            <a:endParaRPr lang="ru-RU" sz="4800" dirty="0" smtClean="0"/>
          </a:p>
          <a:p>
            <a:r>
              <a:rPr lang="ru-RU" sz="4800" dirty="0" smtClean="0"/>
              <a:t>Пылесос </a:t>
            </a:r>
            <a:r>
              <a:rPr lang="en-US" sz="4800" dirty="0">
                <a:hlinkClick r:id="rId13"/>
              </a:rPr>
              <a:t>http://</a:t>
            </a:r>
            <a:r>
              <a:rPr lang="en-US" sz="4800" dirty="0" smtClean="0">
                <a:hlinkClick r:id="rId13"/>
              </a:rPr>
              <a:t>openclipart.org/image/800px/svg_to_png/24145/Anonymous_Blue_vacuum_cleaner.png</a:t>
            </a:r>
            <a:endParaRPr lang="ru-RU" sz="4800" dirty="0" smtClean="0"/>
          </a:p>
          <a:p>
            <a:r>
              <a:rPr lang="ru-RU" sz="4800" dirty="0" smtClean="0"/>
              <a:t>Холодильник </a:t>
            </a:r>
            <a:r>
              <a:rPr lang="en-US" sz="4800" dirty="0">
                <a:hlinkClick r:id="rId14"/>
              </a:rPr>
              <a:t>http://</a:t>
            </a:r>
            <a:r>
              <a:rPr lang="en-US" sz="4800" dirty="0" smtClean="0">
                <a:hlinkClick r:id="rId14"/>
              </a:rPr>
              <a:t>1papacaio.com.br/modules/Cliparts/gallery/cliparts_variados/eletrodomesticos/frigobar002.png</a:t>
            </a:r>
            <a:endParaRPr lang="ru-RU" sz="4800" dirty="0" smtClean="0"/>
          </a:p>
          <a:p>
            <a:r>
              <a:rPr lang="ru-RU" sz="4800" dirty="0" smtClean="0"/>
              <a:t>Плита </a:t>
            </a:r>
            <a:r>
              <a:rPr lang="en-US" sz="4800" dirty="0">
                <a:hlinkClick r:id="rId15"/>
              </a:rPr>
              <a:t>http://</a:t>
            </a:r>
            <a:r>
              <a:rPr lang="en-US" sz="4800" dirty="0" smtClean="0">
                <a:hlinkClick r:id="rId15"/>
              </a:rPr>
              <a:t>www.englishexercises.org/makeagame/my_documents/my_pictures/2010/jun/C7F_Kitchen_Stove_en.clipart-fr.jpg</a:t>
            </a:r>
            <a:endParaRPr lang="ru-RU" sz="4800" dirty="0" smtClean="0"/>
          </a:p>
          <a:p>
            <a:r>
              <a:rPr lang="ru-RU" sz="4800" dirty="0" smtClean="0"/>
              <a:t>Стиральная машина </a:t>
            </a:r>
            <a:r>
              <a:rPr lang="en-US" sz="4800" dirty="0">
                <a:hlinkClick r:id="rId16"/>
              </a:rPr>
              <a:t>http://www.dprice.co.il/images/pics/99725650%20(2).</a:t>
            </a:r>
            <a:r>
              <a:rPr lang="en-US" sz="4800" dirty="0" smtClean="0">
                <a:hlinkClick r:id="rId16"/>
              </a:rPr>
              <a:t>jpg</a:t>
            </a:r>
            <a:endParaRPr lang="ru-RU" sz="4800" dirty="0" smtClean="0"/>
          </a:p>
          <a:p>
            <a:r>
              <a:rPr lang="ru-RU" sz="4800" dirty="0" smtClean="0"/>
              <a:t>Часы </a:t>
            </a:r>
            <a:r>
              <a:rPr lang="en-US" sz="4800" dirty="0">
                <a:hlinkClick r:id="rId17"/>
              </a:rPr>
              <a:t>http://</a:t>
            </a:r>
            <a:r>
              <a:rPr lang="en-US" sz="4800" dirty="0" smtClean="0">
                <a:hlinkClick r:id="rId17"/>
              </a:rPr>
              <a:t>www.humbleisd.net/cms/lib2/TX01001414/Centricity/Domain/1611/early%20release.jpg</a:t>
            </a:r>
            <a:endParaRPr lang="ru-RU" sz="4800" dirty="0" smtClean="0"/>
          </a:p>
          <a:p>
            <a:r>
              <a:rPr lang="ru-RU" sz="4800" dirty="0" smtClean="0"/>
              <a:t>Дорожные знаки </a:t>
            </a:r>
            <a:r>
              <a:rPr lang="en-US" sz="4800" dirty="0" smtClean="0">
                <a:hlinkClick r:id="rId18"/>
              </a:rPr>
              <a:t>http</a:t>
            </a:r>
            <a:r>
              <a:rPr lang="en-US" sz="4800" dirty="0">
                <a:hlinkClick r:id="rId18"/>
              </a:rPr>
              <a:t>://</a:t>
            </a:r>
            <a:r>
              <a:rPr lang="en-US" sz="4800" dirty="0" smtClean="0">
                <a:hlinkClick r:id="rId18"/>
              </a:rPr>
              <a:t>valmete.ru/wp-content/uploads/2011/12/a2a6242f9edc57c1f2a46641dd159df6.png</a:t>
            </a:r>
            <a:endParaRPr lang="ru-RU" sz="4800" dirty="0" smtClean="0"/>
          </a:p>
          <a:p>
            <a:r>
              <a:rPr lang="en-US" sz="4800" dirty="0">
                <a:hlinkClick r:id="rId19"/>
              </a:rPr>
              <a:t>http://content.foto.mail.ru/mail/popcfif/_</a:t>
            </a:r>
            <a:r>
              <a:rPr lang="en-US" sz="4800" dirty="0" smtClean="0">
                <a:hlinkClick r:id="rId19"/>
              </a:rPr>
              <a:t>animated/i-559.gif</a:t>
            </a:r>
            <a:endParaRPr lang="ru-RU" sz="4800" dirty="0" smtClean="0"/>
          </a:p>
          <a:p>
            <a:r>
              <a:rPr lang="en-US" sz="4800" dirty="0">
                <a:hlinkClick r:id="rId20"/>
              </a:rPr>
              <a:t>http://</a:t>
            </a:r>
            <a:r>
              <a:rPr lang="en-US" sz="4800" dirty="0" smtClean="0">
                <a:hlinkClick r:id="rId20"/>
              </a:rPr>
              <a:t>skzmk.ru/production/1-22.jpg</a:t>
            </a:r>
            <a:r>
              <a:rPr lang="ru-RU" sz="4800" dirty="0" smtClean="0"/>
              <a:t> </a:t>
            </a:r>
          </a:p>
          <a:p>
            <a:r>
              <a:rPr lang="en-US" sz="4800" dirty="0">
                <a:hlinkClick r:id="rId21"/>
              </a:rPr>
              <a:t>http://</a:t>
            </a:r>
            <a:r>
              <a:rPr lang="en-US" sz="4800" dirty="0" smtClean="0">
                <a:hlinkClick r:id="rId21"/>
              </a:rPr>
              <a:t>www.shop.safework.ru/content/files/catalog1/source/12163.jpg</a:t>
            </a:r>
            <a:endParaRPr lang="ru-RU" sz="4800" dirty="0" smtClean="0"/>
          </a:p>
          <a:p>
            <a:r>
              <a:rPr lang="ru-RU" sz="4800" dirty="0" smtClean="0"/>
              <a:t>Пчела </a:t>
            </a:r>
            <a:r>
              <a:rPr lang="en-US" sz="4800" dirty="0">
                <a:hlinkClick r:id="rId22"/>
              </a:rPr>
              <a:t>http://</a:t>
            </a:r>
            <a:r>
              <a:rPr lang="en-US" sz="4800" dirty="0" smtClean="0">
                <a:hlinkClick r:id="rId22"/>
              </a:rPr>
              <a:t>img-fotki.yandex.ru/get/5304/guzewskaya-irina.18/0_68fc8_9e4c470e_XL</a:t>
            </a:r>
            <a:endParaRPr lang="ru-RU" sz="4800" dirty="0" smtClean="0"/>
          </a:p>
          <a:p>
            <a:endParaRPr lang="ru-RU" sz="48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трелка вправо 4">
            <a:hlinkClick r:id="rId23" action="ppaction://hlinksldjump"/>
          </p:cNvPr>
          <p:cNvSpPr/>
          <p:nvPr/>
        </p:nvSpPr>
        <p:spPr>
          <a:xfrm>
            <a:off x="8097078" y="6340284"/>
            <a:ext cx="978408" cy="484632"/>
          </a:xfrm>
          <a:prstGeom prst="rightArrow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17" name="Скругленная прямоугольная выноска 16"/>
          <p:cNvSpPr/>
          <p:nvPr/>
        </p:nvSpPr>
        <p:spPr>
          <a:xfrm>
            <a:off x="278717" y="223475"/>
            <a:ext cx="8586566" cy="1030508"/>
          </a:xfrm>
          <a:prstGeom prst="wedgeRoundRectCallout">
            <a:avLst>
              <a:gd name="adj1" fmla="val -33561"/>
              <a:gd name="adj2" fmla="val 143838"/>
              <a:gd name="adj3" fmla="val 16667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Что необходимо для того, чтобы сварить борщ</a:t>
            </a:r>
            <a:r>
              <a:rPr lang="ru-RU" sz="2800" b="1" dirty="0" smtClean="0">
                <a:solidFill>
                  <a:srgbClr val="002060"/>
                </a:solidFill>
              </a:rPr>
              <a:t>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3400755" y="1445683"/>
            <a:ext cx="2520000" cy="2520000"/>
            <a:chOff x="3400755" y="1445683"/>
            <a:chExt cx="2520000" cy="252000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400755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2" descr="Beets Food Clip Art - Christart.com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2425" y="1809000"/>
              <a:ext cx="2417914" cy="162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Овал 25">
            <a:hlinkClick r:id="" action="ppaction://hlinkshowjump?jump=nextslide"/>
          </p:cNvPr>
          <p:cNvSpPr/>
          <p:nvPr/>
        </p:nvSpPr>
        <p:spPr>
          <a:xfrm>
            <a:off x="5210674" y="330758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6235472" y="1445683"/>
            <a:ext cx="2520000" cy="2520000"/>
            <a:chOff x="6235472" y="1445683"/>
            <a:chExt cx="2520000" cy="252000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235472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14150" y="1809000"/>
              <a:ext cx="2173580" cy="144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3" name="Овал 22"/>
          <p:cNvSpPr/>
          <p:nvPr/>
        </p:nvSpPr>
        <p:spPr>
          <a:xfrm>
            <a:off x="8032558" y="330135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3400755" y="4157384"/>
            <a:ext cx="2520000" cy="2520000"/>
            <a:chOff x="3400755" y="4157384"/>
            <a:chExt cx="2520000" cy="252000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400755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061988">
              <a:off x="3913757" y="4311724"/>
              <a:ext cx="1617961" cy="19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4" name="Овал 23"/>
          <p:cNvSpPr/>
          <p:nvPr/>
        </p:nvSpPr>
        <p:spPr>
          <a:xfrm>
            <a:off x="5213544" y="6027292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grpSp>
        <p:nvGrpSpPr>
          <p:cNvPr id="31" name="Группа 30"/>
          <p:cNvGrpSpPr/>
          <p:nvPr/>
        </p:nvGrpSpPr>
        <p:grpSpPr>
          <a:xfrm>
            <a:off x="6235472" y="4157384"/>
            <a:ext cx="2520000" cy="2520000"/>
            <a:chOff x="6235472" y="4157384"/>
            <a:chExt cx="2520000" cy="252000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235472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0" name="Рисунок 29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7622" y="4524481"/>
              <a:ext cx="1935700" cy="144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2" name="Овал 21"/>
          <p:cNvSpPr/>
          <p:nvPr/>
        </p:nvSpPr>
        <p:spPr>
          <a:xfrm>
            <a:off x="8047730" y="6027292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996" y="3244468"/>
            <a:ext cx="1993901" cy="3613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595" y="5850000"/>
            <a:ext cx="2576350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90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984" y="3057034"/>
            <a:ext cx="2133600" cy="3543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Группа 4"/>
          <p:cNvGrpSpPr/>
          <p:nvPr/>
        </p:nvGrpSpPr>
        <p:grpSpPr>
          <a:xfrm>
            <a:off x="3312000" y="1445683"/>
            <a:ext cx="2608755" cy="2520000"/>
            <a:chOff x="3312000" y="1445683"/>
            <a:chExt cx="2608755" cy="2520000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12000" y="1701300"/>
              <a:ext cx="2160000" cy="2160000"/>
            </a:xfrm>
            <a:prstGeom prst="rect">
              <a:avLst/>
            </a:prstGeom>
          </p:spPr>
        </p:pic>
        <p:sp>
          <p:nvSpPr>
            <p:cNvPr id="11" name="Скругленный прямоугольник 10"/>
            <p:cNvSpPr/>
            <p:nvPr/>
          </p:nvSpPr>
          <p:spPr>
            <a:xfrm>
              <a:off x="3400755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0190" y="1518217"/>
              <a:ext cx="2160000" cy="216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7" name="Скругленная прямоугольная выноска 16"/>
          <p:cNvSpPr/>
          <p:nvPr/>
        </p:nvSpPr>
        <p:spPr>
          <a:xfrm>
            <a:off x="278717" y="223475"/>
            <a:ext cx="8586566" cy="1030508"/>
          </a:xfrm>
          <a:prstGeom prst="wedgeRoundRectCallout">
            <a:avLst>
              <a:gd name="adj1" fmla="val -33561"/>
              <a:gd name="adj2" fmla="val 143838"/>
              <a:gd name="adj3" fmla="val 16667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Какой из этих предметов нужен для работы парикмахеру?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235472" y="1445683"/>
            <a:ext cx="2520000" cy="2520000"/>
            <a:chOff x="6235472" y="1445683"/>
            <a:chExt cx="2520000" cy="252000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235472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2831" y="1679300"/>
              <a:ext cx="1643475" cy="18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8" name="Группа 7"/>
          <p:cNvGrpSpPr/>
          <p:nvPr/>
        </p:nvGrpSpPr>
        <p:grpSpPr>
          <a:xfrm>
            <a:off x="6235472" y="4157384"/>
            <a:ext cx="2520000" cy="2520000"/>
            <a:chOff x="6235472" y="4157384"/>
            <a:chExt cx="2520000" cy="252000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235472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415472" y="4565500"/>
              <a:ext cx="2160000" cy="1440000"/>
            </a:xfrm>
            <a:prstGeom prst="rect">
              <a:avLst/>
            </a:prstGeom>
          </p:spPr>
        </p:pic>
      </p:grpSp>
      <p:grpSp>
        <p:nvGrpSpPr>
          <p:cNvPr id="6" name="Группа 5"/>
          <p:cNvGrpSpPr/>
          <p:nvPr/>
        </p:nvGrpSpPr>
        <p:grpSpPr>
          <a:xfrm>
            <a:off x="3337217" y="4157384"/>
            <a:ext cx="2647075" cy="2520000"/>
            <a:chOff x="3337217" y="4157384"/>
            <a:chExt cx="2647075" cy="252000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400755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7217" y="4439783"/>
              <a:ext cx="2647075" cy="18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2" name="Овал 21"/>
          <p:cNvSpPr/>
          <p:nvPr/>
        </p:nvSpPr>
        <p:spPr>
          <a:xfrm>
            <a:off x="5213544" y="330135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3" name="Овал 22"/>
          <p:cNvSpPr/>
          <p:nvPr/>
        </p:nvSpPr>
        <p:spPr>
          <a:xfrm>
            <a:off x="8048114" y="330135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5213544" y="603010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6" name="Овал 25">
            <a:hlinkClick r:id="" action="ppaction://hlinkshowjump?jump=nextslide"/>
          </p:cNvPr>
          <p:cNvSpPr/>
          <p:nvPr/>
        </p:nvSpPr>
        <p:spPr>
          <a:xfrm>
            <a:off x="8048114" y="603010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28" y="5864193"/>
            <a:ext cx="2576350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91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984" y="3057034"/>
            <a:ext cx="2133600" cy="3543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Скругленная прямоугольная выноска 16"/>
          <p:cNvSpPr/>
          <p:nvPr/>
        </p:nvSpPr>
        <p:spPr>
          <a:xfrm>
            <a:off x="278717" y="223475"/>
            <a:ext cx="8586566" cy="1030508"/>
          </a:xfrm>
          <a:prstGeom prst="wedgeRoundRectCallout">
            <a:avLst>
              <a:gd name="adj1" fmla="val -33561"/>
              <a:gd name="adj2" fmla="val 143838"/>
              <a:gd name="adj3" fmla="val 16667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Какую из этих машин вызывают,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когда человек заболел?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28" y="5864193"/>
            <a:ext cx="2576350" cy="1008000"/>
          </a:xfrm>
          <a:prstGeom prst="rect">
            <a:avLst/>
          </a:prstGeom>
        </p:spPr>
      </p:pic>
      <p:grpSp>
        <p:nvGrpSpPr>
          <p:cNvPr id="15" name="Группа 14"/>
          <p:cNvGrpSpPr/>
          <p:nvPr/>
        </p:nvGrpSpPr>
        <p:grpSpPr>
          <a:xfrm>
            <a:off x="3400755" y="1445683"/>
            <a:ext cx="2520000" cy="2520000"/>
            <a:chOff x="3400755" y="1445683"/>
            <a:chExt cx="2520000" cy="252000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400755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26717" y="1687107"/>
              <a:ext cx="2160000" cy="162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8" name="Группа 7"/>
          <p:cNvGrpSpPr/>
          <p:nvPr/>
        </p:nvGrpSpPr>
        <p:grpSpPr>
          <a:xfrm>
            <a:off x="6235472" y="1323472"/>
            <a:ext cx="2520000" cy="2642211"/>
            <a:chOff x="6235472" y="1323472"/>
            <a:chExt cx="2520000" cy="2642211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235472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53171" y="1323472"/>
              <a:ext cx="2252933" cy="216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3400755" y="4157384"/>
            <a:ext cx="2520000" cy="2520000"/>
            <a:chOff x="3400755" y="4157384"/>
            <a:chExt cx="2520000" cy="252000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400755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49271" y="4579205"/>
              <a:ext cx="2422967" cy="1332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6" name="Группа 15"/>
          <p:cNvGrpSpPr/>
          <p:nvPr/>
        </p:nvGrpSpPr>
        <p:grpSpPr>
          <a:xfrm>
            <a:off x="6235472" y="4157384"/>
            <a:ext cx="2520000" cy="2520000"/>
            <a:chOff x="6235472" y="4157384"/>
            <a:chExt cx="2520000" cy="252000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235472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91604" y="4590832"/>
              <a:ext cx="2207735" cy="1332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3" name="Овал 22"/>
          <p:cNvSpPr/>
          <p:nvPr/>
        </p:nvSpPr>
        <p:spPr>
          <a:xfrm>
            <a:off x="8048114" y="329640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2" name="Овал 21"/>
          <p:cNvSpPr/>
          <p:nvPr/>
        </p:nvSpPr>
        <p:spPr>
          <a:xfrm>
            <a:off x="8066104" y="6024294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6" name="Овал 25">
            <a:hlinkClick r:id="" action="ppaction://hlinkshowjump?jump=nextslide"/>
          </p:cNvPr>
          <p:cNvSpPr/>
          <p:nvPr/>
        </p:nvSpPr>
        <p:spPr>
          <a:xfrm>
            <a:off x="5215593" y="3307107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5209264" y="6024294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3384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17" name="Скругленная прямоугольная выноска 16"/>
          <p:cNvSpPr/>
          <p:nvPr/>
        </p:nvSpPr>
        <p:spPr>
          <a:xfrm>
            <a:off x="278717" y="223475"/>
            <a:ext cx="8586566" cy="1030508"/>
          </a:xfrm>
          <a:prstGeom prst="wedgeRoundRectCallout">
            <a:avLst>
              <a:gd name="adj1" fmla="val -33561"/>
              <a:gd name="adj2" fmla="val 143838"/>
              <a:gd name="adj3" fmla="val 16667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Какой из этих предметов сделан не из бумаги?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28" y="5864193"/>
            <a:ext cx="2576350" cy="1008000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3400755" y="1445683"/>
            <a:ext cx="2520000" cy="2520000"/>
            <a:chOff x="3400755" y="1445683"/>
            <a:chExt cx="2520000" cy="252000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400755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443557">
              <a:off x="3623061" y="1666918"/>
              <a:ext cx="1800000" cy="18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6" name="Группа 15"/>
          <p:cNvGrpSpPr/>
          <p:nvPr/>
        </p:nvGrpSpPr>
        <p:grpSpPr>
          <a:xfrm>
            <a:off x="3400755" y="4157384"/>
            <a:ext cx="2520000" cy="2520000"/>
            <a:chOff x="3400755" y="4157384"/>
            <a:chExt cx="2520000" cy="252000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400755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42482" y="4337692"/>
              <a:ext cx="2289309" cy="162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" name="Группа 1"/>
          <p:cNvGrpSpPr/>
          <p:nvPr/>
        </p:nvGrpSpPr>
        <p:grpSpPr>
          <a:xfrm>
            <a:off x="6235472" y="1445683"/>
            <a:ext cx="2520000" cy="2520000"/>
            <a:chOff x="6235472" y="1445683"/>
            <a:chExt cx="2520000" cy="252000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235472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29264" y="1701300"/>
              <a:ext cx="1806000" cy="18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5" name="Группа 14"/>
          <p:cNvGrpSpPr/>
          <p:nvPr/>
        </p:nvGrpSpPr>
        <p:grpSpPr>
          <a:xfrm>
            <a:off x="6235472" y="4157384"/>
            <a:ext cx="2520000" cy="2520000"/>
            <a:chOff x="6235472" y="4157384"/>
            <a:chExt cx="2520000" cy="252000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235472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68296" y="4248308"/>
              <a:ext cx="2219818" cy="1800000"/>
            </a:xfrm>
            <a:prstGeom prst="rect">
              <a:avLst/>
            </a:prstGeom>
          </p:spPr>
        </p:pic>
      </p:grp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996" y="3244468"/>
            <a:ext cx="1993901" cy="361353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Овал 22"/>
          <p:cNvSpPr/>
          <p:nvPr/>
        </p:nvSpPr>
        <p:spPr>
          <a:xfrm>
            <a:off x="8048114" y="603221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2" name="Овал 21"/>
          <p:cNvSpPr/>
          <p:nvPr/>
        </p:nvSpPr>
        <p:spPr>
          <a:xfrm>
            <a:off x="5258351" y="329961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6" name="Овал 25">
            <a:hlinkClick r:id="" action="ppaction://hlinkshowjump?jump=nextslide"/>
          </p:cNvPr>
          <p:cNvSpPr/>
          <p:nvPr/>
        </p:nvSpPr>
        <p:spPr>
          <a:xfrm>
            <a:off x="8055368" y="329961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5236234" y="6031721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77147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17" name="Скругленная прямоугольная выноска 16"/>
          <p:cNvSpPr/>
          <p:nvPr/>
        </p:nvSpPr>
        <p:spPr>
          <a:xfrm>
            <a:off x="278717" y="223475"/>
            <a:ext cx="8586566" cy="1030508"/>
          </a:xfrm>
          <a:prstGeom prst="wedgeRoundRectCallout">
            <a:avLst>
              <a:gd name="adj1" fmla="val -33561"/>
              <a:gd name="adj2" fmla="val 143838"/>
              <a:gd name="adj3" fmla="val 16667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 каком из этих предметов нельзя носить вещи?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6235472" y="4131984"/>
            <a:ext cx="2520000" cy="2520000"/>
            <a:chOff x="3400755" y="1445683"/>
            <a:chExt cx="2520000" cy="252000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400755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82999" y="1625600"/>
              <a:ext cx="2044701" cy="20204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" name="Группа 1"/>
          <p:cNvGrpSpPr/>
          <p:nvPr/>
        </p:nvGrpSpPr>
        <p:grpSpPr>
          <a:xfrm>
            <a:off x="6235472" y="1445683"/>
            <a:ext cx="2520000" cy="2520000"/>
            <a:chOff x="6235472" y="1445683"/>
            <a:chExt cx="2520000" cy="252000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235472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495472" y="1651000"/>
              <a:ext cx="2000000" cy="1800000"/>
            </a:xfrm>
            <a:prstGeom prst="rect">
              <a:avLst/>
            </a:prstGeom>
          </p:spPr>
        </p:pic>
      </p:grpSp>
      <p:grpSp>
        <p:nvGrpSpPr>
          <p:cNvPr id="15" name="Группа 14"/>
          <p:cNvGrpSpPr/>
          <p:nvPr/>
        </p:nvGrpSpPr>
        <p:grpSpPr>
          <a:xfrm>
            <a:off x="3400755" y="4157384"/>
            <a:ext cx="2520000" cy="2520000"/>
            <a:chOff x="3400755" y="4157384"/>
            <a:chExt cx="2520000" cy="252000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400755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87" b="98607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81875" y="4346074"/>
              <a:ext cx="2245825" cy="1800000"/>
            </a:xfrm>
            <a:prstGeom prst="rect">
              <a:avLst/>
            </a:prstGeom>
          </p:spPr>
        </p:pic>
      </p:grpSp>
      <p:grpSp>
        <p:nvGrpSpPr>
          <p:cNvPr id="3" name="Группа 2"/>
          <p:cNvGrpSpPr/>
          <p:nvPr/>
        </p:nvGrpSpPr>
        <p:grpSpPr>
          <a:xfrm>
            <a:off x="3394436" y="1471880"/>
            <a:ext cx="2520000" cy="2520000"/>
            <a:chOff x="6235472" y="4157384"/>
            <a:chExt cx="2520000" cy="252000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235472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95472" y="4283746"/>
              <a:ext cx="2028240" cy="1620000"/>
            </a:xfrm>
            <a:prstGeom prst="rect">
              <a:avLst/>
            </a:prstGeom>
          </p:spPr>
        </p:pic>
      </p:grp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600" y="2882900"/>
            <a:ext cx="2336800" cy="3769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28" y="5864193"/>
            <a:ext cx="2576350" cy="1008000"/>
          </a:xfrm>
          <a:prstGeom prst="rect">
            <a:avLst/>
          </a:prstGeom>
        </p:spPr>
      </p:pic>
      <p:sp>
        <p:nvSpPr>
          <p:cNvPr id="23" name="Овал 22"/>
          <p:cNvSpPr/>
          <p:nvPr/>
        </p:nvSpPr>
        <p:spPr>
          <a:xfrm>
            <a:off x="8048114" y="332000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6" name="Овал 25">
            <a:hlinkClick r:id="" action="ppaction://hlinkshowjump?jump=nextslide"/>
          </p:cNvPr>
          <p:cNvSpPr/>
          <p:nvPr/>
        </p:nvSpPr>
        <p:spPr>
          <a:xfrm>
            <a:off x="8048114" y="6034316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5193916" y="6034316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2" name="Овал 21"/>
          <p:cNvSpPr/>
          <p:nvPr/>
        </p:nvSpPr>
        <p:spPr>
          <a:xfrm>
            <a:off x="5187700" y="3325802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66964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17" name="Скругленная прямоугольная выноска 16"/>
          <p:cNvSpPr/>
          <p:nvPr/>
        </p:nvSpPr>
        <p:spPr>
          <a:xfrm>
            <a:off x="278717" y="223475"/>
            <a:ext cx="8586566" cy="1030508"/>
          </a:xfrm>
          <a:prstGeom prst="wedgeRoundRectCallout">
            <a:avLst>
              <a:gd name="adj1" fmla="val -33561"/>
              <a:gd name="adj2" fmla="val 143838"/>
              <a:gd name="adj3" fmla="val 16667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Какой из этих продуктов не является молочным?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600" y="2882900"/>
            <a:ext cx="2336800" cy="3769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28" y="5864193"/>
            <a:ext cx="2576350" cy="1008000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3400755" y="4157384"/>
            <a:ext cx="2520000" cy="2520000"/>
            <a:chOff x="3400755" y="4157384"/>
            <a:chExt cx="2520000" cy="252000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400755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54436" y="4369309"/>
              <a:ext cx="1800000" cy="18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8" name="Группа 7"/>
          <p:cNvGrpSpPr/>
          <p:nvPr/>
        </p:nvGrpSpPr>
        <p:grpSpPr>
          <a:xfrm>
            <a:off x="3400755" y="1445683"/>
            <a:ext cx="2520000" cy="2520000"/>
            <a:chOff x="3400755" y="1445683"/>
            <a:chExt cx="2520000" cy="252000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400755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6403" y="1520684"/>
              <a:ext cx="2028703" cy="19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3" name="Группа 2"/>
          <p:cNvGrpSpPr/>
          <p:nvPr/>
        </p:nvGrpSpPr>
        <p:grpSpPr>
          <a:xfrm>
            <a:off x="6235472" y="1445683"/>
            <a:ext cx="2520000" cy="2520000"/>
            <a:chOff x="6235472" y="1445683"/>
            <a:chExt cx="2520000" cy="252000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235472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83400" y="1651000"/>
              <a:ext cx="1028700" cy="2070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6" name="Группа 15"/>
          <p:cNvGrpSpPr/>
          <p:nvPr/>
        </p:nvGrpSpPr>
        <p:grpSpPr>
          <a:xfrm>
            <a:off x="6235472" y="4157384"/>
            <a:ext cx="2520000" cy="2520000"/>
            <a:chOff x="6235472" y="4157384"/>
            <a:chExt cx="2520000" cy="252000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235472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75584" y="4647672"/>
              <a:ext cx="1981204" cy="147828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3" name="Овал 22"/>
          <p:cNvSpPr/>
          <p:nvPr/>
        </p:nvSpPr>
        <p:spPr>
          <a:xfrm>
            <a:off x="8048114" y="330135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2" name="Овал 21"/>
          <p:cNvSpPr/>
          <p:nvPr/>
        </p:nvSpPr>
        <p:spPr>
          <a:xfrm>
            <a:off x="5213544" y="3301806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6" name="Овал 25">
            <a:hlinkClick r:id="" action="ppaction://hlinkshowjump?jump=nextslide"/>
          </p:cNvPr>
          <p:cNvSpPr/>
          <p:nvPr/>
        </p:nvSpPr>
        <p:spPr>
          <a:xfrm>
            <a:off x="8043765" y="603010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5210097" y="603010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90339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17" name="Скругленная прямоугольная выноска 16"/>
          <p:cNvSpPr/>
          <p:nvPr/>
        </p:nvSpPr>
        <p:spPr>
          <a:xfrm>
            <a:off x="278717" y="223475"/>
            <a:ext cx="8586566" cy="1030508"/>
          </a:xfrm>
          <a:prstGeom prst="wedgeRoundRectCallout">
            <a:avLst>
              <a:gd name="adj1" fmla="val -33561"/>
              <a:gd name="adj2" fmla="val 143838"/>
              <a:gd name="adj3" fmla="val 16667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Какой из этих предметов сделан из стекла?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600" y="2882900"/>
            <a:ext cx="2336800" cy="3769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28" y="5864193"/>
            <a:ext cx="2576350" cy="1008000"/>
          </a:xfrm>
          <a:prstGeom prst="rect">
            <a:avLst/>
          </a:prstGeom>
        </p:spPr>
      </p:pic>
      <p:grpSp>
        <p:nvGrpSpPr>
          <p:cNvPr id="8" name="Группа 7"/>
          <p:cNvGrpSpPr/>
          <p:nvPr/>
        </p:nvGrpSpPr>
        <p:grpSpPr>
          <a:xfrm>
            <a:off x="3375955" y="1351690"/>
            <a:ext cx="2569600" cy="2613993"/>
            <a:chOff x="3375955" y="1351690"/>
            <a:chExt cx="2569600" cy="2613993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400755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75955" y="1351690"/>
              <a:ext cx="2569600" cy="19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6" name="Группа 5"/>
          <p:cNvGrpSpPr/>
          <p:nvPr/>
        </p:nvGrpSpPr>
        <p:grpSpPr>
          <a:xfrm>
            <a:off x="6235472" y="1445683"/>
            <a:ext cx="2520000" cy="2520000"/>
            <a:chOff x="6235472" y="1445683"/>
            <a:chExt cx="2520000" cy="252000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235472" y="1445683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05825" y="1711690"/>
              <a:ext cx="1771650" cy="162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3400755" y="4157384"/>
            <a:ext cx="2520000" cy="2520000"/>
            <a:chOff x="3400755" y="4157384"/>
            <a:chExt cx="2520000" cy="252000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400755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33272" y="4279650"/>
              <a:ext cx="2160000" cy="216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6" name="Группа 15"/>
          <p:cNvGrpSpPr/>
          <p:nvPr/>
        </p:nvGrpSpPr>
        <p:grpSpPr>
          <a:xfrm>
            <a:off x="6235472" y="4157384"/>
            <a:ext cx="2520000" cy="2520000"/>
            <a:chOff x="6235472" y="4157384"/>
            <a:chExt cx="2520000" cy="252000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235472" y="4157384"/>
              <a:ext cx="2520000" cy="25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77101" y="4231690"/>
              <a:ext cx="1857625" cy="18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3" name="Овал 22"/>
          <p:cNvSpPr/>
          <p:nvPr/>
        </p:nvSpPr>
        <p:spPr>
          <a:xfrm>
            <a:off x="8048114" y="3315996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2" name="Овал 21"/>
          <p:cNvSpPr/>
          <p:nvPr/>
        </p:nvSpPr>
        <p:spPr>
          <a:xfrm>
            <a:off x="5213544" y="3315996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6" name="Овал 25">
            <a:hlinkClick r:id="" action="ppaction://hlinkshowjump?jump=nextslide"/>
          </p:cNvPr>
          <p:cNvSpPr/>
          <p:nvPr/>
        </p:nvSpPr>
        <p:spPr>
          <a:xfrm>
            <a:off x="5209299" y="603169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8048114" y="603169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prstDash val="sysDash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77967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1777</TotalTime>
  <Words>469</Words>
  <Application>Microsoft Office PowerPoint</Application>
  <PresentationFormat>Экран (4:3)</PresentationFormat>
  <Paragraphs>116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BeeskneesCTT</vt:lpstr>
      <vt:lpstr>Calibri Light</vt:lpstr>
      <vt:lpstr>Monotype Corsiva</vt:lpstr>
      <vt:lpstr>Segoe Print</vt:lpstr>
      <vt:lpstr>Calibri</vt:lpstr>
      <vt:lpstr>Тема Office</vt:lpstr>
      <vt:lpstr>     мир вокруг нас Тренажёр № 1  по окружающему миру   </vt:lpstr>
      <vt:lpstr>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Бобкова</dc:creator>
  <cp:lastModifiedBy>Ирина Бобкова</cp:lastModifiedBy>
  <cp:revision>104</cp:revision>
  <dcterms:created xsi:type="dcterms:W3CDTF">2014-12-06T14:32:02Z</dcterms:created>
  <dcterms:modified xsi:type="dcterms:W3CDTF">2014-12-14T15:45:56Z</dcterms:modified>
</cp:coreProperties>
</file>