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03" r:id="rId2"/>
    <p:sldId id="304" r:id="rId3"/>
    <p:sldId id="305" r:id="rId4"/>
    <p:sldId id="300" r:id="rId5"/>
    <p:sldId id="306" r:id="rId6"/>
    <p:sldId id="308" r:id="rId7"/>
    <p:sldId id="307" r:id="rId8"/>
    <p:sldId id="309" r:id="rId9"/>
    <p:sldId id="271" r:id="rId10"/>
    <p:sldId id="313" r:id="rId11"/>
    <p:sldId id="261" r:id="rId12"/>
    <p:sldId id="279" r:id="rId13"/>
    <p:sldId id="270" r:id="rId14"/>
    <p:sldId id="269" r:id="rId15"/>
    <p:sldId id="275" r:id="rId16"/>
    <p:sldId id="273" r:id="rId17"/>
    <p:sldId id="310" r:id="rId18"/>
    <p:sldId id="280" r:id="rId19"/>
    <p:sldId id="314" r:id="rId20"/>
    <p:sldId id="311" r:id="rId21"/>
    <p:sldId id="316" r:id="rId22"/>
    <p:sldId id="317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wM3elk+NRxtn42BnMTSvuw==" hashData="jj07pB0cRi/7wKaBc2SecDT9LM0vj2nTfTPvXOFgc+Wz6mER1KYbIw6lQPYT86JyhdU7/CK2xwJc8XU9bRUlz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ECF8A2"/>
    <a:srgbClr val="E4F57D"/>
    <a:srgbClr val="FF9900"/>
    <a:srgbClr val="0B0BF5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1" autoAdjust="0"/>
    <p:restoredTop sz="94660"/>
  </p:normalViewPr>
  <p:slideViewPr>
    <p:cSldViewPr>
      <p:cViewPr varScale="1">
        <p:scale>
          <a:sx n="76" d="100"/>
          <a:sy n="76" d="100"/>
        </p:scale>
        <p:origin x="109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43AF6E-77A7-45FF-BB4E-8A4A2F6E03C1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D0169-1668-4347-B7B5-A9519DD56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7366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7CE99-79B9-480A-A0BF-4DBB7F3FE172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776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FF0559-45C9-413D-8F89-3E76FE5D676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79384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05C4E0-8F11-4889-85C5-167FB84D0AE7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53302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1473D3-8C14-4221-A465-FC7856A71189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96857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9D6D48-13E0-4631-A357-75D97AE0776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02875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C0327-C4A8-45E9-9DC5-C3E3BC8C768D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D3DC8-B4DC-409A-BC89-3AFD0C02D0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486339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62E15-BF8D-42D2-B198-5A9DE47FAD45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3ED5B-75E1-47D8-9EDC-08F22EDBF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709390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5681E-CEAA-43F1-9231-F08049DF2348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EF17-EC07-4075-8C43-9617BED02E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182004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C9FF-885E-4D34-A0DD-0DBAACDC7D4B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2FCB1-C0EF-47BE-A0EC-9BCBD5F64C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723001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BB38D-EFB2-4676-88C2-A58646D6413D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CBAFB-87D2-4342-A95A-20287245A4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58793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656C4-8F03-45CC-B329-9973A23DA667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ECAEB-BB4A-44AF-9E30-013D50B59E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23513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4BCD4-1D5C-473E-8016-D96C8BA0B0C3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DD0C7-D6D4-47B3-873D-4CEBD2F9A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661774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04DCF-B6AD-423F-8C8F-7B04EFA4B10D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62ACE-4289-48AF-BCCC-ADF6B3D8F0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007505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78825-834C-4299-B6D4-E674A735A721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57B85-BF94-4A44-8D5C-538E78B475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213151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29E12-CBBD-4DAD-A96B-CB37AE267EE8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8A4CC-8AEC-4472-94E2-B2939C5CC7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266052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1655C-1A96-4238-B5C0-D90390514103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97508-8D69-4FB3-AC50-EAE5A56E96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146895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63D5CB-4D25-40E5-B808-86F7C1EFBB90}" type="datetimeFigureOut">
              <a:rPr lang="ru-RU"/>
              <a:pPr>
                <a:defRPr/>
              </a:pPr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F70B96-DDA8-4536-9A6A-B208F88B1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0.gif"/><Relationship Id="rId4" Type="http://schemas.openxmlformats.org/officeDocument/2006/relationships/image" Target="../media/image2.png"/><Relationship Id="rId9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img0.liveinternet.ru/images/attach/c/2/70/830/70830564_1297977122_5ddccd3e7b97.jpg" TargetMode="External"/><Relationship Id="rId13" Type="http://schemas.openxmlformats.org/officeDocument/2006/relationships/hyperlink" Target="http://img0.liveinternet.ru/images/attach/c/7/95/462/95462804_0_61f1a_3bd8197e_XL.png" TargetMode="External"/><Relationship Id="rId18" Type="http://schemas.openxmlformats.org/officeDocument/2006/relationships/hyperlink" Target="http://www.pk25.ru/upload_files/news/406_1.jpg" TargetMode="External"/><Relationship Id="rId26" Type="http://schemas.openxmlformats.org/officeDocument/2006/relationships/hyperlink" Target="http://i073.radikal.ru/1005/8b/177cf6bda4f8t.jpg" TargetMode="External"/><Relationship Id="rId39" Type="http://schemas.openxmlformats.org/officeDocument/2006/relationships/hyperlink" Target="http://umm4.com/wp-content/uploads/2011/09/nasekomye-v-polete-1.jpg" TargetMode="External"/><Relationship Id="rId3" Type="http://schemas.openxmlformats.org/officeDocument/2006/relationships/image" Target="../media/image22.jpeg"/><Relationship Id="rId21" Type="http://schemas.openxmlformats.org/officeDocument/2006/relationships/hyperlink" Target="http://kolyan.net/uploads/posts/2009-12/thumbs/1259664818_800px-musca_domestica.jpg" TargetMode="External"/><Relationship Id="rId34" Type="http://schemas.openxmlformats.org/officeDocument/2006/relationships/hyperlink" Target="http://galleryua.com/d/4968-4/P5171607.JPG" TargetMode="External"/><Relationship Id="rId42" Type="http://schemas.openxmlformats.org/officeDocument/2006/relationships/hyperlink" Target="http://www.kartinki24.ru/uploads/gallery/comthumb/306/wallpapers_68498.jpg" TargetMode="External"/><Relationship Id="rId7" Type="http://schemas.openxmlformats.org/officeDocument/2006/relationships/hyperlink" Target="http://ymnitsi.ucoz.ru/interesnye_fakty_iz_zhizni_zhivotnyh_i_rastenij_4.jpg" TargetMode="External"/><Relationship Id="rId12" Type="http://schemas.openxmlformats.org/officeDocument/2006/relationships/hyperlink" Target="http://img-fotki.yandex.ru/get/5005/lulu0501.c1/0_61d70_bb3c61b8_orig.jpg" TargetMode="External"/><Relationship Id="rId17" Type="http://schemas.openxmlformats.org/officeDocument/2006/relationships/hyperlink" Target="http://www.yugopolis.ru/data/mediadb/2383/0000/0123/12399.jpg" TargetMode="External"/><Relationship Id="rId25" Type="http://schemas.openxmlformats.org/officeDocument/2006/relationships/hyperlink" Target="http://macroid.ru/_data/medium/04/N_1.jpg" TargetMode="External"/><Relationship Id="rId33" Type="http://schemas.openxmlformats.org/officeDocument/2006/relationships/hyperlink" Target="http://activerain.com/image_store/uploads/6/3/2/9/1/ar121915645719236.jpg" TargetMode="External"/><Relationship Id="rId38" Type="http://schemas.openxmlformats.org/officeDocument/2006/relationships/hyperlink" Target="http://s019.radikal.ru/i603/1203/34/3b9f6eff3c12.jpg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://img-fotki.yandex.ru/get/4417/102037042.1/0_80f43_df8e8e32_XL" TargetMode="External"/><Relationship Id="rId20" Type="http://schemas.openxmlformats.org/officeDocument/2006/relationships/hyperlink" Target="http://i17.fastpic.ru/big/2011/0312/c2/ee248fb2b975bd98967ad165b097afc2.jpg" TargetMode="External"/><Relationship Id="rId29" Type="http://schemas.openxmlformats.org/officeDocument/2006/relationships/hyperlink" Target="http://img-fotki.yandex.ru/get/5112/48608018.2b/0_6ce6c_d158f9ed_XL" TargetMode="External"/><Relationship Id="rId41" Type="http://schemas.openxmlformats.org/officeDocument/2006/relationships/hyperlink" Target="http://zlngrd.ru/upload/iblock/750/7502a5e90b355e99a5d7a6bbe9bd834d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eefore.ru/pics3/osa_3103.jpg" TargetMode="External"/><Relationship Id="rId11" Type="http://schemas.openxmlformats.org/officeDocument/2006/relationships/hyperlink" Target="http://img-fotki.yandex.ru/get/5906/43911121.175/0_968f5_855f2986_XL" TargetMode="External"/><Relationship Id="rId24" Type="http://schemas.openxmlformats.org/officeDocument/2006/relationships/hyperlink" Target="http://s40.radikal.ru/i090/1208/be/909b286c3a78.jpg" TargetMode="External"/><Relationship Id="rId32" Type="http://schemas.openxmlformats.org/officeDocument/2006/relationships/hyperlink" Target="http://img0.liveinternet.ru/images/attach/c/2/66/802/66802745_1290211531_12518219734533.jpg" TargetMode="External"/><Relationship Id="rId37" Type="http://schemas.openxmlformats.org/officeDocument/2006/relationships/hyperlink" Target="http://mladazena.maminka.cz/assets/mlada-zena-2/moje-zdravi/import/80-1_8.jpg" TargetMode="External"/><Relationship Id="rId40" Type="http://schemas.openxmlformats.org/officeDocument/2006/relationships/hyperlink" Target="http://img0.liveinternet.ru/images/attach/c/1/56/339/56339373__Staswise_snake.jpg" TargetMode="External"/><Relationship Id="rId45" Type="http://schemas.openxmlformats.org/officeDocument/2006/relationships/hyperlink" Target="http://susanin.udm.ru/upload/iblock/1ef/a9ac3d7e-0c25-41c6-9f58-f4e307fc3a79.jpg" TargetMode="External"/><Relationship Id="rId5" Type="http://schemas.openxmlformats.org/officeDocument/2006/relationships/hyperlink" Target="http://akak.ru/recipes/pictures/000/005/804_big.jpg" TargetMode="External"/><Relationship Id="rId15" Type="http://schemas.openxmlformats.org/officeDocument/2006/relationships/hyperlink" Target="http://img0.liveinternet.ru/images/attach/c/6/89/303/89303524_butterfly2081.jpg" TargetMode="External"/><Relationship Id="rId23" Type="http://schemas.openxmlformats.org/officeDocument/2006/relationships/hyperlink" Target="http://vashe-plodorodie.ru/sites/default/files/images/n-d-p.jpg" TargetMode="External"/><Relationship Id="rId28" Type="http://schemas.openxmlformats.org/officeDocument/2006/relationships/hyperlink" Target="http://uwd.ru/uploads/posts/2009-06/081028mask_11.jpg" TargetMode="External"/><Relationship Id="rId36" Type="http://schemas.openxmlformats.org/officeDocument/2006/relationships/hyperlink" Target="http://im7-tub-ru.yandex.net/i?id=134456163-50-72&amp;n=21" TargetMode="External"/><Relationship Id="rId10" Type="http://schemas.openxmlformats.org/officeDocument/2006/relationships/hyperlink" Target="http://rybolovlya.ucoz.ru/_pu/0/s40859733.jpg" TargetMode="External"/><Relationship Id="rId19" Type="http://schemas.openxmlformats.org/officeDocument/2006/relationships/hyperlink" Target="http://vashe-plodorodie.ru/sites/default/files/images/&#1084;&#1077;&#1076;&#1074;&#1077;&#1076;&#1082;&#1072;%205.jpg" TargetMode="External"/><Relationship Id="rId31" Type="http://schemas.openxmlformats.org/officeDocument/2006/relationships/hyperlink" Target="http://stat18.privet.ru/lr/0a1577214375e953f933ab78697d5233" TargetMode="External"/><Relationship Id="rId44" Type="http://schemas.openxmlformats.org/officeDocument/2006/relationships/hyperlink" Target="http://liveangarsk.ru/files/imagecache/attachbig/files/commentuploads/2464.jpg" TargetMode="External"/><Relationship Id="rId4" Type="http://schemas.openxmlformats.org/officeDocument/2006/relationships/hyperlink" Target="http://i013.radikal.ru/1103/cd/e70752c7671e.jpg" TargetMode="External"/><Relationship Id="rId9" Type="http://schemas.openxmlformats.org/officeDocument/2006/relationships/hyperlink" Target="http://www.artandphoto.ru/stock/photo1/794/6172.jpg" TargetMode="External"/><Relationship Id="rId14" Type="http://schemas.openxmlformats.org/officeDocument/2006/relationships/hyperlink" Target="http://jarim.ru/images/79a0d6a4899b79994a919b2a20690507(2).jpg" TargetMode="External"/><Relationship Id="rId22" Type="http://schemas.openxmlformats.org/officeDocument/2006/relationships/hyperlink" Target="http://poxe.ru/uploads/posts/2010-10/1288165742_1.jpg" TargetMode="External"/><Relationship Id="rId27" Type="http://schemas.openxmlformats.org/officeDocument/2006/relationships/hyperlink" Target="http://molbiol.ru/forums/uploads/a001/b064/post-21217-1234544670.jpg" TargetMode="External"/><Relationship Id="rId30" Type="http://schemas.openxmlformats.org/officeDocument/2006/relationships/hyperlink" Target="http://macroid.ru/_data/medium/88/22_06-DSC05061.jpg" TargetMode="External"/><Relationship Id="rId35" Type="http://schemas.openxmlformats.org/officeDocument/2006/relationships/hyperlink" Target="http://www.landscape.ru/pest/melolontha/3.jpg" TargetMode="External"/><Relationship Id="rId43" Type="http://schemas.openxmlformats.org/officeDocument/2006/relationships/hyperlink" Target="http://macroclub.ru/gallery/data/508/IMG_27891.jp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galleryua.com/d/4968-4/P5171607.JPG" TargetMode="External"/><Relationship Id="rId13" Type="http://schemas.openxmlformats.org/officeDocument/2006/relationships/hyperlink" Target="http://img0.liveinternet.ru/images/attach/c/1/56/339/56339373__Staswise_snake.jpg" TargetMode="External"/><Relationship Id="rId18" Type="http://schemas.openxmlformats.org/officeDocument/2006/relationships/hyperlink" Target="http://im2-tub-ru.yandex.net/i?id=1eca749cb6948d44f8574f735938f186-94-144&amp;n=21" TargetMode="External"/><Relationship Id="rId26" Type="http://schemas.openxmlformats.org/officeDocument/2006/relationships/hyperlink" Target="http://rybolovlya.ucoz.ru/_pu/0/s40859733.jpg" TargetMode="External"/><Relationship Id="rId39" Type="http://schemas.openxmlformats.org/officeDocument/2006/relationships/hyperlink" Target="http://macroid.ru/_data/medium/04/N_1.jpg" TargetMode="External"/><Relationship Id="rId3" Type="http://schemas.openxmlformats.org/officeDocument/2006/relationships/image" Target="../media/image22.jpeg"/><Relationship Id="rId21" Type="http://schemas.openxmlformats.org/officeDocument/2006/relationships/hyperlink" Target="http://akak.ru/recipes/pictures/000/005/804_big.jpg" TargetMode="External"/><Relationship Id="rId34" Type="http://schemas.openxmlformats.org/officeDocument/2006/relationships/hyperlink" Target="http://i17.fastpic.ru/big/2011/0312/c2/ee248fb2b975bd98967ad165b097afc2.jpg" TargetMode="External"/><Relationship Id="rId42" Type="http://schemas.openxmlformats.org/officeDocument/2006/relationships/hyperlink" Target="http://macroid.ru/_data/medium/88/22_06-DSC05061.jpg" TargetMode="External"/><Relationship Id="rId7" Type="http://schemas.openxmlformats.org/officeDocument/2006/relationships/hyperlink" Target="http://activerain.com/image_store/uploads/6/3/2/9/1/ar121915645719236.jpg" TargetMode="External"/><Relationship Id="rId12" Type="http://schemas.openxmlformats.org/officeDocument/2006/relationships/hyperlink" Target="http://s019.radikal.ru/i603/1203/34/3b9f6eff3c12.jpg" TargetMode="External"/><Relationship Id="rId17" Type="http://schemas.openxmlformats.org/officeDocument/2006/relationships/hyperlink" Target="http://liveangarsk.ru/files/imagecache/attachbig/files/commentuploads/2464.jpg" TargetMode="External"/><Relationship Id="rId25" Type="http://schemas.openxmlformats.org/officeDocument/2006/relationships/hyperlink" Target="http://www.artandphoto.ru/stock/photo1/794/6172.jpg" TargetMode="External"/><Relationship Id="rId33" Type="http://schemas.openxmlformats.org/officeDocument/2006/relationships/hyperlink" Target="http://vashe-plodorodie.ru/sites/default/files/images/&#1084;&#1077;&#1076;&#1074;&#1077;&#1076;&#1082;&#1072;%205.jpg" TargetMode="External"/><Relationship Id="rId38" Type="http://schemas.openxmlformats.org/officeDocument/2006/relationships/hyperlink" Target="http://s40.radikal.ru/i090/1208/be/909b286c3a78.jpg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://macroclub.ru/gallery/data/508/IMG_27891.jpg" TargetMode="External"/><Relationship Id="rId20" Type="http://schemas.openxmlformats.org/officeDocument/2006/relationships/hyperlink" Target="http://i013.radikal.ru/1103/cd/e70752c7671e.jpg" TargetMode="External"/><Relationship Id="rId29" Type="http://schemas.openxmlformats.org/officeDocument/2006/relationships/hyperlink" Target="http://img0.liveinternet.ru/images/attach/c/6/89/303/89303524_butterfly2081.jpg" TargetMode="External"/><Relationship Id="rId41" Type="http://schemas.openxmlformats.org/officeDocument/2006/relationships/hyperlink" Target="http://uwd.ru/uploads/posts/2009-06/081028mask_1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g0.liveinternet.ru/images/attach/c/2/66/802/66802745_1290211531_12518219734533.jpg" TargetMode="External"/><Relationship Id="rId11" Type="http://schemas.openxmlformats.org/officeDocument/2006/relationships/hyperlink" Target="http://mladazena.maminka.cz/assets/mlada-zena-2/moje-zdravi/import/80-1_8.jpg" TargetMode="External"/><Relationship Id="rId24" Type="http://schemas.openxmlformats.org/officeDocument/2006/relationships/hyperlink" Target="http://img0.liveinternet.ru/images/attach/c/2/70/830/70830564_1297977122_5ddccd3e7b97.jpg" TargetMode="External"/><Relationship Id="rId32" Type="http://schemas.openxmlformats.org/officeDocument/2006/relationships/hyperlink" Target="http://www.pk25.ru/upload_files/news/406_1.jpg" TargetMode="External"/><Relationship Id="rId37" Type="http://schemas.openxmlformats.org/officeDocument/2006/relationships/hyperlink" Target="http://vashe-plodorodie.ru/sites/default/files/images/n-d-p.jpg" TargetMode="External"/><Relationship Id="rId40" Type="http://schemas.openxmlformats.org/officeDocument/2006/relationships/hyperlink" Target="http://molbiol.ru/forums/uploads/a001/b064/post-21217-1234544670.jpg" TargetMode="External"/><Relationship Id="rId5" Type="http://schemas.openxmlformats.org/officeDocument/2006/relationships/hyperlink" Target="http://stat18.privet.ru/lr/0a1577214375e953f933ab78697d5233" TargetMode="External"/><Relationship Id="rId15" Type="http://schemas.openxmlformats.org/officeDocument/2006/relationships/hyperlink" Target="http://www.kartinki24.ru/uploads/gallery/comthumb/306/wallpapers_68498.jpg" TargetMode="External"/><Relationship Id="rId23" Type="http://schemas.openxmlformats.org/officeDocument/2006/relationships/hyperlink" Target="http://ymnitsi.ucoz.ru/interesnye_fakty_iz_zhizni_zhivotnyh_i_rastenij_4.jpg" TargetMode="External"/><Relationship Id="rId28" Type="http://schemas.openxmlformats.org/officeDocument/2006/relationships/hyperlink" Target="http://jarim.ru/images/79a0d6a4899b79994a919b2a20690507(2).jpg" TargetMode="External"/><Relationship Id="rId36" Type="http://schemas.openxmlformats.org/officeDocument/2006/relationships/hyperlink" Target="http://poxe.ru/uploads/posts/2010-10/1288165742_1.jpg" TargetMode="External"/><Relationship Id="rId10" Type="http://schemas.openxmlformats.org/officeDocument/2006/relationships/hyperlink" Target="http://im7-tub-ru.yandex.net/i?id=134456163-50-72&amp;n=21" TargetMode="External"/><Relationship Id="rId19" Type="http://schemas.openxmlformats.org/officeDocument/2006/relationships/hyperlink" Target="http://muzofon.com/" TargetMode="External"/><Relationship Id="rId31" Type="http://schemas.openxmlformats.org/officeDocument/2006/relationships/hyperlink" Target="http://www.yugopolis.ru/data/mediadb/2383/0000/0123/12399.jpg" TargetMode="External"/><Relationship Id="rId44" Type="http://schemas.openxmlformats.org/officeDocument/2006/relationships/hyperlink" Target="http://susanin.udm.ru/upload/iblock/1ef/a9ac3d7e-0c25-41c6-9f58-f4e307fc3a79.jpg" TargetMode="External"/><Relationship Id="rId4" Type="http://schemas.openxmlformats.org/officeDocument/2006/relationships/hyperlink" Target="http://img-fotki.yandex.ru/get/5112/48608018.2b/0_6ce6c_d158f9ed_XL" TargetMode="External"/><Relationship Id="rId9" Type="http://schemas.openxmlformats.org/officeDocument/2006/relationships/hyperlink" Target="http://www.landscape.ru/pest/melolontha/3.jpg" TargetMode="External"/><Relationship Id="rId14" Type="http://schemas.openxmlformats.org/officeDocument/2006/relationships/hyperlink" Target="http://zlngrd.ru/upload/iblock/750/7502a5e90b355e99a5d7a6bbe9bd834d.jpg" TargetMode="External"/><Relationship Id="rId22" Type="http://schemas.openxmlformats.org/officeDocument/2006/relationships/hyperlink" Target="http://www.veefore.ru/pics3/osa_3103.jpg" TargetMode="External"/><Relationship Id="rId27" Type="http://schemas.openxmlformats.org/officeDocument/2006/relationships/hyperlink" Target="http://i073.radikal.ru/1005/8b/177cf6bda4f8t.jpg" TargetMode="External"/><Relationship Id="rId30" Type="http://schemas.openxmlformats.org/officeDocument/2006/relationships/hyperlink" Target="http://img-fotki.yandex.ru/get/4417/102037042.1/0_80f43_df8e8e32_XL" TargetMode="External"/><Relationship Id="rId35" Type="http://schemas.openxmlformats.org/officeDocument/2006/relationships/hyperlink" Target="http://kolyan.net/uploads/posts/2009-12/thumbs/1259664818_800px-musca_domestica.jpg" TargetMode="External"/><Relationship Id="rId43" Type="http://schemas.openxmlformats.org/officeDocument/2006/relationships/hyperlink" Target="http://umm4.com/wp-content/uploads/2011/09/nasekomye-v-polete-1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7938"/>
            <a:ext cx="91709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532063"/>
            <a:ext cx="3789363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 r="14819"/>
          <a:stretch>
            <a:fillRect/>
          </a:stretch>
        </p:blipFill>
        <p:spPr bwMode="auto">
          <a:xfrm>
            <a:off x="1582738" y="1144588"/>
            <a:ext cx="7561262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2813"/>
            <a:ext cx="57435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4470400"/>
            <a:ext cx="59991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1725" y="455613"/>
            <a:ext cx="898525" cy="827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1" name="Объект 5"/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9213" y="5021263"/>
            <a:ext cx="9180513" cy="1836737"/>
          </a:xfrm>
        </p:spPr>
      </p:pic>
      <p:sp>
        <p:nvSpPr>
          <p:cNvPr id="3082" name="Прямоугольник 2"/>
          <p:cNvSpPr>
            <a:spLocks noChangeArrowheads="1"/>
          </p:cNvSpPr>
          <p:nvPr/>
        </p:nvSpPr>
        <p:spPr bwMode="auto">
          <a:xfrm>
            <a:off x="1195388" y="946150"/>
            <a:ext cx="6753225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0" b="1">
                <a:solidFill>
                  <a:srgbClr val="002060"/>
                </a:solidFill>
                <a:latin typeface="Nautilus Pompilius" panose="02000000000000000000" pitchFamily="50" charset="-52"/>
              </a:rPr>
              <a:t>Насекомые.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0" b="1">
                <a:solidFill>
                  <a:srgbClr val="002060"/>
                </a:solidFill>
                <a:latin typeface="Nautilus Pompilius" panose="02000000000000000000" pitchFamily="50" charset="-52"/>
              </a:rPr>
              <a:t>Жуки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2060"/>
                </a:solidFill>
                <a:latin typeface="Nautilus Pompilius" panose="02000000000000000000" pitchFamily="50" charset="-52"/>
              </a:rPr>
              <a:t>2 класс</a:t>
            </a:r>
            <a:endParaRPr lang="ru-RU" altLang="ru-RU" sz="2800">
              <a:latin typeface="Nautilus Pompilius" panose="02000000000000000000" pitchFamily="50" charset="-52"/>
            </a:endParaRPr>
          </a:p>
        </p:txBody>
      </p:sp>
      <p:sp>
        <p:nvSpPr>
          <p:cNvPr id="14" name="Стрелка вправо 13">
            <a:hlinkClick r:id="" action="ppaction://hlinkshowjump?jump=nextslide"/>
          </p:cNvPr>
          <p:cNvSpPr/>
          <p:nvPr/>
        </p:nvSpPr>
        <p:spPr>
          <a:xfrm flipV="1">
            <a:off x="8124493" y="6435145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8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313" y="4325938"/>
            <a:ext cx="6400800" cy="387350"/>
          </a:xfrm>
        </p:spPr>
        <p:txBody>
          <a:bodyPr/>
          <a:lstStyle/>
          <a:p>
            <a:r>
              <a:rPr lang="ru-RU" altLang="ru-RU" sz="1600" smtClean="0">
                <a:solidFill>
                  <a:srgbClr val="002060"/>
                </a:solidFill>
              </a:rPr>
              <a:t>Автор: Бобкова Ирина Валентиновна, учитель начальных классов </a:t>
            </a:r>
          </a:p>
          <a:p>
            <a:r>
              <a:rPr lang="ru-RU" altLang="ru-RU" sz="1600" smtClean="0">
                <a:solidFill>
                  <a:srgbClr val="002060"/>
                </a:solidFill>
              </a:rPr>
              <a:t>ГКОУ СО «Богдановичская СКОШИ»</a:t>
            </a:r>
          </a:p>
        </p:txBody>
      </p:sp>
      <p:sp>
        <p:nvSpPr>
          <p:cNvPr id="4" name="Управляющая кнопка: домой 3">
            <a:hlinkClick r:id="" action="ppaction://hlinkshowjump?jump=endshow" highlightClick="1"/>
          </p:cNvPr>
          <p:cNvSpPr/>
          <p:nvPr/>
        </p:nvSpPr>
        <p:spPr>
          <a:xfrm>
            <a:off x="145800" y="5895145"/>
            <a:ext cx="540000" cy="540000"/>
          </a:xfrm>
          <a:prstGeom prst="actionButtonHom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Управляющая кнопка: сведения 4">
            <a:hlinkClick r:id="rId8" action="ppaction://hlinksldjump" highlightClick="1"/>
          </p:cNvPr>
          <p:cNvSpPr/>
          <p:nvPr/>
        </p:nvSpPr>
        <p:spPr>
          <a:xfrm>
            <a:off x="910432" y="5895145"/>
            <a:ext cx="540000" cy="540000"/>
          </a:xfrm>
          <a:prstGeom prst="actionButtonInformati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7938"/>
            <a:ext cx="91709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532063"/>
            <a:ext cx="3789363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 r="14819"/>
          <a:stretch>
            <a:fillRect/>
          </a:stretch>
        </p:blipFill>
        <p:spPr bwMode="auto">
          <a:xfrm>
            <a:off x="1582738" y="1144588"/>
            <a:ext cx="7561262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2813"/>
            <a:ext cx="57435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4470400"/>
            <a:ext cx="59991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Объект 5"/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" y="5021263"/>
            <a:ext cx="9180513" cy="1836737"/>
          </a:xfrm>
        </p:spPr>
      </p:pic>
      <p:sp>
        <p:nvSpPr>
          <p:cNvPr id="20" name="Стрелка вправо 19">
            <a:hlinkClick r:id="" action="ppaction://hlinkshowjump?jump=nextslide"/>
          </p:cNvPr>
          <p:cNvSpPr/>
          <p:nvPr/>
        </p:nvSpPr>
        <p:spPr>
          <a:xfrm flipV="1">
            <a:off x="8124493" y="6435145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99" name="Picture 2" descr="F:\ar121915645719236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573338"/>
            <a:ext cx="565626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Выноска-облако 16"/>
          <p:cNvSpPr/>
          <p:nvPr/>
        </p:nvSpPr>
        <p:spPr>
          <a:xfrm>
            <a:off x="361950" y="581025"/>
            <a:ext cx="4143375" cy="1763713"/>
          </a:xfrm>
          <a:prstGeom prst="cloudCallout">
            <a:avLst>
              <a:gd name="adj1" fmla="val 30187"/>
              <a:gd name="adj2" fmla="val 88447"/>
            </a:avLst>
          </a:prstGeom>
          <a:solidFill>
            <a:srgbClr val="ECF8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Я — насекомое?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L 1.94444E-6 0.00023 C -0.03785 -0.0037 -0.01372 -0.00208 -0.07205 -0.00208 L -0.07205 -0.0018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1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жук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Диаграмма 3"/>
          <p:cNvGraphicFramePr>
            <a:graphicFrameLocks/>
          </p:cNvGraphicFramePr>
          <p:nvPr/>
        </p:nvGraphicFramePr>
        <p:xfrm>
          <a:off x="1449388" y="92075"/>
          <a:ext cx="6173787" cy="588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Chart" r:id="rId5" imgW="6181880" imgH="5889246" progId="Excel.Chart.8">
                  <p:embed/>
                </p:oleObj>
              </mc:Choice>
              <mc:Fallback>
                <p:oleObj name="Chart" r:id="rId5" imgW="6181880" imgH="5889246" progId="Excel.Char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9388" y="92075"/>
                        <a:ext cx="6173787" cy="588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428625" y="5429250"/>
            <a:ext cx="8286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</a:rPr>
              <a:t>По количеству насекомые – самая богатая группа животных в мире. </a:t>
            </a:r>
            <a:endParaRPr lang="ru-RU" altLang="ru-RU" sz="2400">
              <a:solidFill>
                <a:srgbClr val="002060"/>
              </a:solidFill>
            </a:endParaRPr>
          </a:p>
        </p:txBody>
      </p:sp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 flipV="1">
            <a:off x="8028384" y="6259513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1428750" y="4500563"/>
            <a:ext cx="2352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002060"/>
                </a:solidFill>
              </a:rPr>
              <a:t>Жук-олень</a:t>
            </a:r>
          </a:p>
        </p:txBody>
      </p:sp>
      <p:sp>
        <p:nvSpPr>
          <p:cNvPr id="15363" name="TextBox 6"/>
          <p:cNvSpPr txBox="1">
            <a:spLocks noChangeArrowheads="1"/>
          </p:cNvSpPr>
          <p:nvPr/>
        </p:nvSpPr>
        <p:spPr bwMode="auto">
          <a:xfrm>
            <a:off x="6072188" y="4500563"/>
            <a:ext cx="1114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 </a:t>
            </a:r>
          </a:p>
        </p:txBody>
      </p:sp>
      <p:pic>
        <p:nvPicPr>
          <p:cNvPr id="3076" name="Picture 4" descr="F:\56339373__Staswise_snak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071563"/>
            <a:ext cx="3127375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5" name="Заголовок 7"/>
          <p:cNvSpPr>
            <a:spLocks noGrp="1"/>
          </p:cNvSpPr>
          <p:nvPr>
            <p:ph type="title" idx="4294967295"/>
          </p:nvPr>
        </p:nvSpPr>
        <p:spPr>
          <a:xfrm>
            <a:off x="428625" y="5330825"/>
            <a:ext cx="8143875" cy="1169988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002060"/>
                </a:solidFill>
              </a:rPr>
              <a:t>Многие насекомые летают – для этого у них есть крылья. Некоторые насекомые ходят, прыгают, ползают, плавают. </a:t>
            </a:r>
            <a:r>
              <a:rPr lang="ru-RU" altLang="ru-RU" sz="2400" smtClean="0">
                <a:solidFill>
                  <a:srgbClr val="002060"/>
                </a:solidFill>
              </a:rPr>
              <a:t/>
            </a:r>
            <a:br>
              <a:rPr lang="ru-RU" altLang="ru-RU" sz="2400" smtClean="0">
                <a:solidFill>
                  <a:srgbClr val="002060"/>
                </a:solidFill>
              </a:rPr>
            </a:br>
            <a:endParaRPr lang="ru-RU" altLang="ru-RU" sz="2400" smtClean="0">
              <a:solidFill>
                <a:srgbClr val="002060"/>
              </a:solidFill>
            </a:endParaRPr>
          </a:p>
        </p:txBody>
      </p:sp>
      <p:pic>
        <p:nvPicPr>
          <p:cNvPr id="15366" name="Picture 2" descr="F:\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071563"/>
            <a:ext cx="40798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Прямоугольник 13"/>
          <p:cNvSpPr>
            <a:spLocks noChangeArrowheads="1"/>
          </p:cNvSpPr>
          <p:nvPr/>
        </p:nvSpPr>
        <p:spPr bwMode="auto">
          <a:xfrm>
            <a:off x="5072063" y="4500563"/>
            <a:ext cx="2500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002060"/>
                </a:solidFill>
              </a:rPr>
              <a:t>Жук-плавунец</a:t>
            </a:r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 flipV="1">
            <a:off x="8028384" y="6259513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а 7 из 67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857250"/>
            <a:ext cx="4087812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Картинка 29 из 67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857250"/>
            <a:ext cx="4070350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8" name="Прямоугольник 6"/>
          <p:cNvSpPr>
            <a:spLocks noChangeArrowheads="1"/>
          </p:cNvSpPr>
          <p:nvPr/>
        </p:nvSpPr>
        <p:spPr bwMode="auto">
          <a:xfrm>
            <a:off x="179388" y="4714875"/>
            <a:ext cx="87582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</a:rPr>
              <a:t>Безобидного кузнечика не видно в зеленой траве.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</a:rPr>
              <a:t>Вооруженный жалом шмель не прячется, яркой окраской он как бы предупреждает врагов: не прикасайтесь, а то хуже будет!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002060"/>
              </a:solidFill>
            </a:endParaRP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 flipV="1">
            <a:off x="8028384" y="6259513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3"/>
          <p:cNvSpPr>
            <a:spLocks noChangeArrowheads="1"/>
          </p:cNvSpPr>
          <p:nvPr/>
        </p:nvSpPr>
        <p:spPr bwMode="auto">
          <a:xfrm>
            <a:off x="571500" y="5572125"/>
            <a:ext cx="800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</a:rPr>
              <a:t>Самый крупный жук в нашей стране – уссурийский дровосек, гигант длиной 11 см.</a:t>
            </a:r>
          </a:p>
        </p:txBody>
      </p:sp>
      <p:pic>
        <p:nvPicPr>
          <p:cNvPr id="17411" name="Picture 4" descr="Картинка 15 из 12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52452">
            <a:off x="2997200" y="334963"/>
            <a:ext cx="3238500" cy="56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 flipV="1">
            <a:off x="8028384" y="6259513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6"/>
          <p:cNvSpPr txBox="1">
            <a:spLocks noChangeArrowheads="1"/>
          </p:cNvSpPr>
          <p:nvPr/>
        </p:nvSpPr>
        <p:spPr bwMode="auto">
          <a:xfrm>
            <a:off x="285750" y="5429250"/>
            <a:ext cx="8643938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</a:rPr>
              <a:t>Насекомые опыляют растения. Это помогает повысить урожай. Человек получает от насекомых мёд, шёлк и многие ценные лекарства. Насекомые украшают нашу природу.</a:t>
            </a:r>
            <a:endParaRPr lang="ru-RU" altLang="ru-RU" sz="240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5122" name="Picture 2" descr="F:\80-1_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930275"/>
            <a:ext cx="2863850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F:\3b9f6eff3c1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775" y="930542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843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274638"/>
            <a:ext cx="8750300" cy="561975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002060"/>
                </a:solidFill>
              </a:rPr>
              <a:t>Полезные насекомые</a:t>
            </a:r>
          </a:p>
        </p:txBody>
      </p:sp>
      <p:pic>
        <p:nvPicPr>
          <p:cNvPr id="18438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3268663"/>
            <a:ext cx="287496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55"/>
          <a:stretch>
            <a:fillRect/>
          </a:stretch>
        </p:blipFill>
        <p:spPr bwMode="auto">
          <a:xfrm>
            <a:off x="5076825" y="3268663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 flipV="1">
            <a:off x="8028384" y="6259513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wallpapers_68498.jpg"/>
          <p:cNvPicPr>
            <a:picLocks noChangeAspect="1" noChangeArrowheads="1"/>
          </p:cNvPicPr>
          <p:nvPr/>
        </p:nvPicPr>
        <p:blipFill rotWithShape="1">
          <a:blip r:embed="rId3"/>
          <a:srcRect l="-1"/>
          <a:stretch/>
        </p:blipFill>
        <p:spPr bwMode="auto">
          <a:xfrm>
            <a:off x="1258888" y="1006475"/>
            <a:ext cx="2881312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59" name="TextBox 9"/>
          <p:cNvSpPr txBox="1">
            <a:spLocks noChangeArrowheads="1"/>
          </p:cNvSpPr>
          <p:nvPr/>
        </p:nvSpPr>
        <p:spPr bwMode="auto">
          <a:xfrm>
            <a:off x="0" y="5570538"/>
            <a:ext cx="9144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</a:rPr>
              <a:t>Строительную древесину портят короеды, усачи, златки. Клещи, комары и оводы переносят опасные заболевания. Колорадский жук и медведка – вредители садов и огородов. </a:t>
            </a:r>
            <a:endParaRPr lang="ru-RU" altLang="ru-RU" sz="240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b="1"/>
          </a:p>
        </p:txBody>
      </p:sp>
      <p:sp>
        <p:nvSpPr>
          <p:cNvPr id="1946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215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002060"/>
                </a:solidFill>
              </a:rPr>
              <a:t>Насекомые-вредители</a:t>
            </a:r>
          </a:p>
        </p:txBody>
      </p:sp>
      <p:pic>
        <p:nvPicPr>
          <p:cNvPr id="9" name="Picture 2" descr="F:\406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006475"/>
            <a:ext cx="2881313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F:\медведка 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5388" y="3371850"/>
            <a:ext cx="2879725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 flipV="1">
            <a:off x="8028384" y="6259513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" name="Picture 3" descr="F:\246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/>
          <a:srcRect/>
          <a:stretch/>
        </p:blipFill>
        <p:spPr>
          <a:xfrm>
            <a:off x="1258888" y="3371850"/>
            <a:ext cx="2925762" cy="21605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4288"/>
            <a:ext cx="9170987" cy="68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532063"/>
            <a:ext cx="3789363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 r="14819"/>
          <a:stretch>
            <a:fillRect/>
          </a:stretch>
        </p:blipFill>
        <p:spPr bwMode="auto">
          <a:xfrm>
            <a:off x="1473200" y="1228725"/>
            <a:ext cx="7561263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2813"/>
            <a:ext cx="57435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4470400"/>
            <a:ext cx="59991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Объект 5"/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" y="5021263"/>
            <a:ext cx="9180513" cy="1836737"/>
          </a:xfrm>
        </p:spPr>
      </p:pic>
      <p:sp>
        <p:nvSpPr>
          <p:cNvPr id="20" name="Стрелка вправо 19">
            <a:hlinkClick r:id="" action="ppaction://hlinkshowjump?jump=nextslide"/>
          </p:cNvPr>
          <p:cNvSpPr/>
          <p:nvPr/>
        </p:nvSpPr>
        <p:spPr>
          <a:xfrm flipV="1">
            <a:off x="8124493" y="6435145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300" y="1452563"/>
            <a:ext cx="13779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4363" y="2100263"/>
            <a:ext cx="13779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-971550"/>
            <a:ext cx="1203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6103938"/>
            <a:ext cx="1203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547">
            <a:off x="-1701800" y="3289300"/>
            <a:ext cx="132873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2639 L 1.26337 0.0240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86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физзаояд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-1.30782 -4.44444E-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1.23195 0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-1.229 -0.06806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5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1.11111E-6 L -6.38889E-6 1.11111E-6 C -0.00157 0.02593 -0.00331 0.05208 -0.0047 0.07778 C -0.00539 0.09282 -0.00383 0.1081 -0.00608 0.12292 C -0.0066 0.12569 -0.01702 0.12847 -0.01841 0.12893 C -0.03056 0.22593 -0.02466 0.17407 -0.01841 0.40393 C -0.01824 0.4125 -0.01442 0.42037 -0.01233 0.42847 C -0.01338 0.43866 -0.01633 0.44907 -0.01546 0.45926 C -0.01268 0.49028 -0.0014 0.4713 -0.01233 0.48588 C -0.01581 0.52384 -0.01268 0.48634 -0.01546 0.55764 C -0.01581 0.56667 -0.0165 0.57546 -0.01685 0.58449 C -0.02206 0.7088 -0.01789 0.63264 -0.02154 0.69722 C -0.02101 0.6993 -0.02067 0.70139 -0.01997 0.70324 C -0.0191 0.70625 -0.01702 0.70856 -0.01685 0.71157 C -0.0165 0.73819 -0.01789 0.76481 -0.01841 0.79143 C -0.01789 0.80324 -0.01772 0.81481 -0.01685 0.82639 C -0.01633 0.83542 -0.01338 0.84421 -0.0139 0.85301 C -0.01407 0.85648 -0.01685 0.85856 -0.01841 0.86134 C -0.01893 0.85926 -0.01841 0.8544 -0.01997 0.85509 C -0.02345 0.85671 -0.02761 0.86528 -0.02761 0.86528 C -0.02744 0.87315 -0.02744 0.9169 -0.02466 0.93518 C -0.02397 0.94005 -0.02223 0.94468 -0.02154 0.94954 C -0.01685 0.97963 -0.02275 0.96643 -0.0139 0.98241 C -0.01494 0.98773 -0.01772 0.99305 -0.01685 0.99861 C -0.01077 1.04213 -0.00921 1.03148 -0.00608 1.01921 C -0.00591 1.01968 0.00138 1.03819 0.00468 1.02338 C 0.00676 1.01343 0.00537 1.00278 0.00607 0.99259 C 0.00643 0.98981 0.00711 0.98704 0.00763 0.98426 C 0.00711 0.97963 0.00607 0.97477 0.00607 0.96991 C 0.00607 0.94653 0.00989 0.97153 0.00607 0.95162 C 0.00867 0.94468 0.01162 0.93796 0.01388 0.93102 C 0.01475 0.92847 0.0144 0.92523 0.01544 0.92292 C 0.01701 0.91852 0.01944 0.91458 0.02152 0.91042 C 0.021 0.9037 0.02065 0.89676 0.01996 0.89005 C 0.01944 0.88542 0.01805 0.88009 0.01683 0.87569 C 0.01596 0.86458 0.0151 0.8537 0.01388 0.84282 C 0.01353 0.84005 0.01232 0.8375 0.01232 0.83472 C 0.01232 0.82083 0.01215 0.80718 0.01388 0.79352 C 0.01423 0.79028 0.01701 0.78819 0.0184 0.78542 C 0.02117 0.77963 0.02152 0.77708 0.02308 0.77106 C 0.02673 0.72523 0.0243 0.74491 0.02916 0.71157 C 0.02968 0.67454 0.02985 0.63773 0.03072 0.60069 C 0.03072 0.59861 0.03159 0.59653 0.03228 0.59468 C 0.03315 0.59236 0.03437 0.59051 0.03541 0.58843 C 0.03593 0.56597 0.03367 0.54305 0.03697 0.52083 C 0.03749 0.51713 0.04218 0.52685 0.04461 0.525 C 0.04791 0.52222 0.04774 0.51528 0.04912 0.51065 C 0.04808 0.47801 0.04965 0.40671 0.04149 0.36088 C 0.04079 0.35671 0.0394 0.35255 0.03836 0.34861 C 0.03645 0.33981 0.03107 0.31204 0.0276 0.30139 C 0.0269 0.29907 0.02569 0.29722 0.02465 0.29514 C 0.02621 0.29167 0.02794 0.28843 0.02916 0.28495 C 0.0309 0.28032 0.03072 0.27361 0.03385 0.2706 C 0.03715 0.26736 0.04201 0.26921 0.04617 0.26852 C 0.07603 0.22847 0.05364 0.2625 0.05069 0.125 C 0.05069 0.12083 0.04999 0.11667 0.04912 0.11273 C 0.04843 0.10833 0.04617 0.10023 0.04617 0.10023 C 0.04565 0.09282 0.04565 0.08518 0.04461 0.07778 C 0.04062 0.04907 0.03784 0.06389 0.04149 0.0493 C 0.04096 0.03634 0.04079 0.02338 0.03992 0.01042 C 0.03975 0.0081 0.03853 0.00625 0.03836 0.00417 C 0.03801 -0.00324 0.03836 -0.01088 0.03836 -0.01852 " pathEditMode="relative" ptsTypes="AAAAAA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20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094 -0.20532 C 0.82865 -0.20532 1.00625 -0.04352 1.00625 0.15694 C 1.00625 0.35648 0.82865 0.51921 0.61094 0.51921 C 0.39323 0.51921 0.21615 0.35648 0.21615 0.15694 C 0.21615 -0.04352 0.39323 -0.20532 0.61094 -0.20532 Z " pathEditMode="relative" rAng="0" ptsTypes="AAAAA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26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153 -0.29976 C -0.82986 -0.29976 -0.99913 -0.14236 -0.99913 0.05162 C -0.99913 0.24561 -0.82986 0.40371 -0.62153 0.40371 C -0.4132 0.40371 -0.24306 0.24561 -0.24306 0.05162 C -0.24306 -0.14236 -0.4132 -0.29976 -0.62153 -0.29976 Z " pathEditMode="relative" rAng="0" ptsTypes="AAAAA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35" presetID="26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43 -0.05324 C 0.22743 0.14676 0.30938 0.30926 0.40903 0.30926 C 0.52656 0.30926 0.5691 0.12847 0.58698 0.01944 L 0.60538 -0.12593 C 0.62379 -0.23495 0.66893 -0.41528 0.80156 -0.41528 C 0.88681 -0.41528 0.98334 -0.25347 0.98334 -0.05324 C 0.98334 0.14676 0.88681 0.30926 0.80156 0.30926 C 0.66893 0.30926 0.62379 0.12847 0.60538 0.01944 L 0.58698 -0.12593 C 0.5691 -0.23495 0.52656 -0.41528 0.40903 -0.41528 C 0.30938 -0.41528 0.22743 -0.25347 0.22743 -0.05324 Z " pathEditMode="relative" rAng="0" ptsTypes="AAAAAAAAAAA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9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P51716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5075" y="1487488"/>
            <a:ext cx="2949575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7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002060"/>
                </a:solidFill>
              </a:rPr>
              <a:t>Майский жук</a:t>
            </a:r>
          </a:p>
        </p:txBody>
      </p:sp>
      <p:sp>
        <p:nvSpPr>
          <p:cNvPr id="21508" name="Объект 1"/>
          <p:cNvSpPr>
            <a:spLocks noGrp="1"/>
          </p:cNvSpPr>
          <p:nvPr>
            <p:ph idx="1"/>
          </p:nvPr>
        </p:nvSpPr>
        <p:spPr>
          <a:xfrm>
            <a:off x="457200" y="3933825"/>
            <a:ext cx="8229600" cy="2192338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ru-RU" altLang="ru-RU" b="1" smtClean="0"/>
              <a:t>Майский жук – насекомое. У него есть …, …, …, …, … . Жук … цвета. Он умеет … и … . Жук живёт … . Майский жук - … насекомое. Он … листья с деревьев. Майских жуков надо … с деревьев.</a:t>
            </a:r>
          </a:p>
        </p:txBody>
      </p:sp>
      <p:pic>
        <p:nvPicPr>
          <p:cNvPr id="6147" name="Picture 3" descr="F:\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013" y="1487488"/>
            <a:ext cx="2878137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 flipV="1">
            <a:off x="8028384" y="6259513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P51716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550" y="4149725"/>
            <a:ext cx="2949575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971550" y="274638"/>
            <a:ext cx="725805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002060"/>
                </a:solidFill>
              </a:rPr>
              <a:t>Майский жук</a:t>
            </a:r>
          </a:p>
        </p:txBody>
      </p:sp>
      <p:sp>
        <p:nvSpPr>
          <p:cNvPr id="23556" name="Объект 2"/>
          <p:cNvSpPr>
            <a:spLocks noGrp="1"/>
          </p:cNvSpPr>
          <p:nvPr>
            <p:ph sz="half" idx="4294967295"/>
          </p:nvPr>
        </p:nvSpPr>
        <p:spPr>
          <a:xfrm>
            <a:off x="3924300" y="1268413"/>
            <a:ext cx="5219700" cy="4608512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altLang="ru-RU" b="1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</a:t>
            </a:r>
            <a:endParaRPr lang="ru-RU" altLang="ru-RU" sz="2800" b="1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Внешнее строение</a:t>
            </a:r>
            <a:endParaRPr lang="ru-RU" altLang="ru-RU" sz="2800" b="1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Окраска</a:t>
            </a:r>
            <a:endParaRPr lang="ru-RU" altLang="ru-RU" sz="2800" b="1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Как передвигается</a:t>
            </a:r>
            <a:endParaRPr lang="ru-RU" altLang="ru-RU" sz="2800" b="1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Какие звуки издает</a:t>
            </a:r>
            <a:endParaRPr lang="ru-RU" altLang="ru-RU" sz="2800" b="1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Где живет</a:t>
            </a:r>
            <a:endParaRPr lang="ru-RU" altLang="ru-RU" sz="2800" b="1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altLang="ru-RU" sz="2800" b="1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Пользу или вред приносит</a:t>
            </a:r>
            <a:endParaRPr lang="ru-RU" altLang="ru-RU" sz="2800" b="1" smtClean="0">
              <a:latin typeface="Arial" panose="020B0604020202020204" pitchFamily="34" charset="0"/>
            </a:endParaRPr>
          </a:p>
          <a:p>
            <a:pPr eaLnBrk="1" hangingPunct="1"/>
            <a:endParaRPr lang="ru-RU" altLang="ru-RU" smtClean="0"/>
          </a:p>
        </p:txBody>
      </p:sp>
      <p:pic>
        <p:nvPicPr>
          <p:cNvPr id="6147" name="Picture 3" descr="F:\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9138" y="1703388"/>
            <a:ext cx="2878137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 flipV="1">
            <a:off x="8028384" y="6259513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7938"/>
            <a:ext cx="91709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532063"/>
            <a:ext cx="3789363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 r="14819"/>
          <a:stretch>
            <a:fillRect/>
          </a:stretch>
        </p:blipFill>
        <p:spPr bwMode="auto">
          <a:xfrm>
            <a:off x="1582738" y="1109663"/>
            <a:ext cx="7561262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2813"/>
            <a:ext cx="57435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4473575"/>
            <a:ext cx="59991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1725" y="455613"/>
            <a:ext cx="898525" cy="827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Объект 5"/>
          <p:cNvPicPr>
            <a:picLocks noGrp="1" noChangeAspect="1"/>
          </p:cNvPicPr>
          <p:nvPr>
            <p:ph idx="429496729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" y="5021263"/>
            <a:ext cx="9180513" cy="1836737"/>
          </a:xfr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60325" y="690563"/>
            <a:ext cx="2784475" cy="212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трелка вправо 16">
            <a:hlinkClick r:id="" action="ppaction://hlinkshowjump?jump=nextslide"/>
          </p:cNvPr>
          <p:cNvSpPr/>
          <p:nvPr/>
        </p:nvSpPr>
        <p:spPr>
          <a:xfrm flipV="1">
            <a:off x="8124493" y="6435145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384612" flipH="1">
            <a:off x="574675" y="5500688"/>
            <a:ext cx="1533525" cy="90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250862">
            <a:off x="2120900" y="1452563"/>
            <a:ext cx="3475038" cy="347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864544" y="6162318"/>
            <a:ext cx="5646610" cy="523220"/>
          </a:xfrm>
          <a:prstGeom prst="rect">
            <a:avLst/>
          </a:prstGeom>
          <a:solidFill>
            <a:srgbClr val="E4F57D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2060"/>
                </a:solidFill>
              </a:rPr>
              <a:t>Какое животное лишнее? Почему?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2.77778E-7 0.00023 C 0.01458 0.00069 0.02934 0.00208 0.0441 0.00208 C 0.05972 0.00208 0.05191 -0.00325 0.06753 0.00208 C 0.06806 0.00208 0.06753 0.00324 0.06753 0.00393 L 0.08385 0.0081 L 0.08229 0.00208 L 0.09271 0.0081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луг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023 L -1.38889E-6 0.00023 C 0.00868 -0.00092 0.01736 -0.00139 0.02639 -0.00231 C 0.03125 -0.00278 0.03611 -0.00416 0.04097 -0.00416 C 0.07552 -0.00532 0.1099 -0.00555 0.14445 -0.00625 C 0.14722 -0.00694 0.15035 -0.00717 0.15313 -0.0081 C 0.16597 -0.0125 0.15764 -0.01203 0.16493 -0.01203 L 0.2566 -0.02592 L 0.29809 -0.06296 L 0.29809 -0.06273 " pathEditMode="relative" rAng="0" ptsTypes="AAAAAAAAAA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-31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3218 L 5E-6 -0.03195 C 0.00018 -0.03334 0.00591 -0.04352 0.00643 -0.04769 C 0.00903 -0.06389 0.00521 -0.05625 0.01042 -0.06482 C 0.01077 -0.06621 0.01094 -0.0676 0.01181 -0.06899 C 0.01303 -0.07107 0.0165 -0.07338 0.01823 -0.07477 C 0.01928 -0.07593 0.02032 -0.07732 0.02101 -0.07894 C 0.02205 -0.08172 0.02101 -0.08611 0.02362 -0.08727 L 0.02882 -0.09028 C 0.02969 -0.09167 0.03039 -0.09329 0.0316 -0.09445 C 0.03264 -0.09584 0.03421 -0.0963 0.03542 -0.09723 C 0.03629 -0.09815 0.03716 -0.09931 0.03803 -0.1 C 0.04063 -0.10232 0.04341 -0.10394 0.04601 -0.10579 L 0.04983 -0.10857 C 0.05139 -0.10973 0.05244 -0.11111 0.054 -0.11135 C 0.06494 -0.11436 0.06459 -0.11042 0.06459 -0.11551 L 0.06459 -0.11551 L 0.23594 -0.11019 L 0.3257 -0.05625 L 0.39306 0.06689 L 0.39306 0.06851 " pathEditMode="relative" rAng="0" ptsTypes="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53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7938"/>
            <a:ext cx="91709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532063"/>
            <a:ext cx="3789363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 r="14819"/>
          <a:stretch>
            <a:fillRect/>
          </a:stretch>
        </p:blipFill>
        <p:spPr bwMode="auto">
          <a:xfrm>
            <a:off x="1582738" y="1144588"/>
            <a:ext cx="7561262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2813"/>
            <a:ext cx="57435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4470400"/>
            <a:ext cx="59991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Объект 5"/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" y="5021263"/>
            <a:ext cx="9180513" cy="1836737"/>
          </a:xfrm>
        </p:spPr>
      </p:pic>
      <p:pic>
        <p:nvPicPr>
          <p:cNvPr id="22536" name="Picture 2" descr="F:\ar121915645719236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2489200"/>
            <a:ext cx="565626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Выноска-облако 16"/>
          <p:cNvSpPr/>
          <p:nvPr/>
        </p:nvSpPr>
        <p:spPr>
          <a:xfrm>
            <a:off x="361950" y="333375"/>
            <a:ext cx="4497388" cy="2011363"/>
          </a:xfrm>
          <a:prstGeom prst="cloudCallout">
            <a:avLst>
              <a:gd name="adj1" fmla="val 30187"/>
              <a:gd name="adj2" fmla="val 88447"/>
            </a:avLst>
          </a:prstGeom>
          <a:solidFill>
            <a:srgbClr val="ECF8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Молодцы, ребята!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На все мои вопросы ответили. </a:t>
            </a:r>
          </a:p>
        </p:txBody>
      </p:sp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 flipV="1">
            <a:off x="8028384" y="6259513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2 -0.03541 L 0.1882 -0.03518 C 0.18368 -0.03403 0.17934 -0.03194 0.17483 -0.03148 C 0.17327 -0.03125 0.17205 -0.03333 0.17049 -0.03333 C 0.1684 -0.03333 0.16649 -0.03194 0.16458 -0.03148 C 0.1533 -0.03194 0.14202 -0.03217 0.13073 -0.03333 C 0.12483 -0.03403 0.1191 -0.03611 0.1132 -0.03727 L 0.0941 -0.0412 C 0.09063 -0.0419 0.08715 -0.04236 0.08368 -0.04329 C 0.07847 -0.04444 0.06979 -0.04629 0.06458 -0.04699 C 0.05868 -0.04791 0.05278 -0.04838 0.04705 -0.04907 C 0.04549 -0.04977 0.0441 -0.05116 0.04254 -0.05092 C 0.0375 -0.05046 0.02778 -0.04699 0.02778 -0.04676 C 0.02483 -0.04444 0.02188 -0.04213 0.0191 -0.03935 C 0.01181 -0.03194 0.01511 -0.03518 0.00868 -0.0294 C 0.00313 -0.01829 0.00729 -0.0294 0.00729 -0.01366 C 0.00729 -0.01041 0.00643 -0.00717 0.00573 -0.00393 C 0.00538 -0.00185 0.00434 0.00209 0.00434 0.00232 L -1.38889E-6 -1.85185E-6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жук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ъект 2"/>
          <p:cNvSpPr>
            <a:spLocks noGrp="1"/>
          </p:cNvSpPr>
          <p:nvPr>
            <p:ph idx="1"/>
          </p:nvPr>
        </p:nvSpPr>
        <p:spPr>
          <a:xfrm>
            <a:off x="250825" y="1125538"/>
            <a:ext cx="9074150" cy="5000625"/>
          </a:xfrm>
        </p:spPr>
        <p:txBody>
          <a:bodyPr/>
          <a:lstStyle/>
          <a:p>
            <a:pPr eaLnBrk="1" hangingPunct="1"/>
            <a:r>
              <a:rPr lang="ru-RU" altLang="ru-RU" sz="1200" smtClean="0"/>
              <a:t>стрекоза </a:t>
            </a:r>
            <a:r>
              <a:rPr lang="ru-RU" altLang="ru-RU" sz="1200" u="sng" smtClean="0">
                <a:hlinkClick r:id="rId4"/>
              </a:rPr>
              <a:t>http://i013.radikal.ru/1103/cd/e70752c7671e.jpg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муха </a:t>
            </a:r>
            <a:r>
              <a:rPr lang="ru-RU" altLang="ru-RU" sz="1200" u="sng" smtClean="0">
                <a:hlinkClick r:id="rId5"/>
              </a:rPr>
              <a:t>http://akak.ru/recipes/pictures/000/005/804_big.jpg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оса </a:t>
            </a:r>
            <a:r>
              <a:rPr lang="ru-RU" altLang="ru-RU" sz="1200" u="sng" smtClean="0">
                <a:hlinkClick r:id="rId6"/>
              </a:rPr>
              <a:t>http://www.veefore.ru/pics3/osa_3103.jpg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пчела </a:t>
            </a:r>
            <a:r>
              <a:rPr lang="ru-RU" altLang="ru-RU" sz="1200" u="sng" smtClean="0">
                <a:hlinkClick r:id="rId7"/>
              </a:rPr>
              <a:t>http://ymnitsi.ucoz.ru/interesnye_fakty_iz_zhizni_zhivotnyh_i_rastenij_4.jpg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божья коровка </a:t>
            </a:r>
            <a:r>
              <a:rPr lang="ru-RU" altLang="ru-RU" sz="1200" u="sng" smtClean="0">
                <a:hlinkClick r:id="rId8"/>
              </a:rPr>
              <a:t>http://img0.liveinternet.ru/images/attach/c/2/70/830/70830564_1297977122_5ddccd3e7b97.jpg</a:t>
            </a:r>
            <a:endParaRPr lang="ru-RU" altLang="ru-RU" sz="1200" u="sng" smtClean="0"/>
          </a:p>
          <a:p>
            <a:pPr eaLnBrk="1" hangingPunct="1"/>
            <a:r>
              <a:rPr lang="ru-RU" altLang="ru-RU" sz="1200" smtClean="0"/>
              <a:t>жук олень </a:t>
            </a:r>
            <a:r>
              <a:rPr lang="ru-RU" altLang="ru-RU" sz="1200" u="sng" smtClean="0">
                <a:hlinkClick r:id="rId9"/>
              </a:rPr>
              <a:t>http://www.artandphoto.ru/stock/photo1/794/6172.jpg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кузнечик </a:t>
            </a:r>
            <a:r>
              <a:rPr lang="ru-RU" altLang="ru-RU" sz="1200" u="sng" smtClean="0">
                <a:hlinkClick r:id="rId10"/>
              </a:rPr>
              <a:t>http://rybolovlya.ucoz.ru/_pu/0/s40859733.jpg</a:t>
            </a:r>
            <a:endParaRPr lang="ru-RU" altLang="ru-RU" sz="1200" u="sng" smtClean="0"/>
          </a:p>
          <a:p>
            <a:pPr eaLnBrk="1" hangingPunct="1"/>
            <a:r>
              <a:rPr lang="ru-RU" altLang="ru-RU" sz="1200" smtClean="0"/>
              <a:t>травка </a:t>
            </a:r>
            <a:r>
              <a:rPr lang="en-US" altLang="ru-RU" sz="1200" smtClean="0">
                <a:hlinkClick r:id="rId11"/>
              </a:rPr>
              <a:t>http://img-fotki.yandex.ru/get/5906/43911121.175/0_968f5_855f2986_XL</a:t>
            </a:r>
            <a:endParaRPr lang="ru-RU" altLang="ru-RU" sz="1200" smtClean="0"/>
          </a:p>
          <a:p>
            <a:pPr eaLnBrk="1" hangingPunct="1"/>
            <a:r>
              <a:rPr lang="en-US" altLang="ru-RU" sz="1200" smtClean="0">
                <a:hlinkClick r:id="rId12"/>
              </a:rPr>
              <a:t>http://img-fotki.yandex.ru/get/5005/lulu0501.c1/0_61d70_bb3c61b8_orig.jpg</a:t>
            </a:r>
            <a:endParaRPr lang="ru-RU" altLang="ru-RU" sz="1200" smtClean="0"/>
          </a:p>
          <a:p>
            <a:pPr eaLnBrk="1" hangingPunct="1"/>
            <a:r>
              <a:rPr lang="en-US" altLang="ru-RU" sz="1200" smtClean="0">
                <a:hlinkClick r:id="rId13"/>
              </a:rPr>
              <a:t>http://img0.liveinternet.ru/images/attach/c/7/95/462/95462804_0_61f1a_3bd8197e_XL.png</a:t>
            </a:r>
            <a:endParaRPr lang="ru-RU" altLang="ru-RU" sz="1200" smtClean="0"/>
          </a:p>
          <a:p>
            <a:pPr eaLnBrk="1" hangingPunct="1"/>
            <a:endParaRPr lang="ru-RU" altLang="ru-RU" sz="1200" smtClean="0"/>
          </a:p>
          <a:p>
            <a:pPr eaLnBrk="1" hangingPunct="1"/>
            <a:r>
              <a:rPr lang="ru-RU" altLang="ru-RU" sz="1200" smtClean="0"/>
              <a:t>пчела </a:t>
            </a:r>
            <a:r>
              <a:rPr lang="ru-RU" altLang="ru-RU" sz="1200" u="sng" smtClean="0">
                <a:hlinkClick r:id="rId14"/>
              </a:rPr>
              <a:t>http://jarim.ru/images/79a0d6a4899b79994a919b2a20690507(2).jpg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бабочка </a:t>
            </a:r>
            <a:r>
              <a:rPr lang="ru-RU" altLang="ru-RU" sz="1200" u="sng" smtClean="0">
                <a:hlinkClick r:id="rId15"/>
              </a:rPr>
              <a:t>http://img0.liveinternet.ru/images/attach/c/6/89/303/89303524_butterfly2081.jpg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стрекоза </a:t>
            </a:r>
            <a:r>
              <a:rPr lang="ru-RU" altLang="ru-RU" sz="1200" u="sng" smtClean="0">
                <a:hlinkClick r:id="rId16"/>
              </a:rPr>
              <a:t>http://img-fotki.yandex.ru/get/4417/102037042.1/0_80f43_df8e8e32_XL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комар на голубом фоне </a:t>
            </a:r>
            <a:r>
              <a:rPr lang="ru-RU" altLang="ru-RU" sz="1200" u="sng" smtClean="0">
                <a:hlinkClick r:id="rId17"/>
              </a:rPr>
              <a:t>http://www.yugopolis.ru/data/mediadb/2383/0000/0123/12399.jpg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колорадский жук </a:t>
            </a:r>
            <a:r>
              <a:rPr lang="ru-RU" altLang="ru-RU" sz="1200" u="sng" smtClean="0">
                <a:hlinkClick r:id="rId18"/>
              </a:rPr>
              <a:t>http://www.pk25.ru/upload_files/news/406_1.jpg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медведка </a:t>
            </a:r>
            <a:r>
              <a:rPr lang="ru-RU" altLang="ru-RU" sz="1200" u="sng" smtClean="0">
                <a:hlinkClick r:id="rId19"/>
              </a:rPr>
              <a:t>http://vashe-plodorodie.ru/sites/default/files/images/%D0%BC%D0%B5%D0%B4%D0%B2%D0%B5%D0%B4%D0%BA%D0%B0%205.jpg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жук-плавунец </a:t>
            </a:r>
            <a:r>
              <a:rPr lang="ru-RU" altLang="ru-RU" sz="1200" u="sng" smtClean="0">
                <a:hlinkClick r:id="rId20"/>
              </a:rPr>
              <a:t>http://i17.fastpic.ru/big/2011/0312/c2/ee248fb2b975bd98967ad165b097afc2.jpg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муха </a:t>
            </a:r>
            <a:r>
              <a:rPr lang="ru-RU" altLang="ru-RU" sz="1200" u="sng" smtClean="0">
                <a:hlinkClick r:id="rId21"/>
              </a:rPr>
              <a:t>http://kolyan.net/uploads/posts/2009-12/thumbs/1259664818_800px-musca_domestica.jpg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пчела </a:t>
            </a:r>
            <a:r>
              <a:rPr lang="ru-RU" altLang="ru-RU" sz="1200" u="sng" smtClean="0">
                <a:hlinkClick r:id="rId22"/>
              </a:rPr>
              <a:t>http://poxe.ru/uploads/posts/2010-10/1288165742_1.jpg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Б. коровка </a:t>
            </a:r>
            <a:r>
              <a:rPr lang="ru-RU" altLang="ru-RU" sz="1200" u="sng" smtClean="0">
                <a:hlinkClick r:id="rId23"/>
              </a:rPr>
              <a:t>http://vashe-plodorodie.ru/sites/default/files/images/n-d-p.jpg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кузнечик </a:t>
            </a:r>
            <a:r>
              <a:rPr lang="ru-RU" altLang="ru-RU" sz="1200" u="sng" smtClean="0">
                <a:hlinkClick r:id="rId24"/>
              </a:rPr>
              <a:t>http://s40.radikal.ru/i090/1208/be/909b286c3a78.jpg</a:t>
            </a:r>
            <a:endParaRPr lang="ru-RU" altLang="ru-RU" sz="1200" smtClean="0"/>
          </a:p>
          <a:p>
            <a:pPr eaLnBrk="1" hangingPunct="1"/>
            <a:r>
              <a:rPr lang="ru-RU" altLang="ru-RU" sz="1200" smtClean="0"/>
              <a:t>жужелица </a:t>
            </a:r>
            <a:r>
              <a:rPr lang="ru-RU" altLang="ru-RU" sz="1200" u="sng" smtClean="0">
                <a:hlinkClick r:id="rId25"/>
              </a:rPr>
              <a:t>http://macroid.ru/_data/medium/04/N_1.jpg</a:t>
            </a:r>
            <a:endParaRPr lang="ru-RU" altLang="ru-RU" sz="1200" smtClean="0"/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mtClean="0"/>
          </a:p>
        </p:txBody>
      </p:sp>
      <p:sp>
        <p:nvSpPr>
          <p:cNvPr id="26627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>
                <a:solidFill>
                  <a:srgbClr val="002060"/>
                </a:solidFill>
              </a:rPr>
              <a:t>Источники </a:t>
            </a: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 flipV="1">
            <a:off x="8028384" y="6259513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31" name="Прямоугольник 1"/>
          <p:cNvSpPr>
            <a:spLocks noChangeArrowheads="1"/>
          </p:cNvSpPr>
          <p:nvPr/>
        </p:nvSpPr>
        <p:spPr bwMode="auto">
          <a:xfrm>
            <a:off x="250825" y="-12406313"/>
            <a:ext cx="8893175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стрекоза </a:t>
            </a:r>
            <a:r>
              <a:rPr lang="ru-RU" altLang="ru-RU" sz="1200" u="sng">
                <a:hlinkClick r:id="rId4"/>
              </a:rPr>
              <a:t>http://i013.radikal.ru/1103/cd/e70752c7671e.jpg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муха </a:t>
            </a:r>
            <a:r>
              <a:rPr lang="ru-RU" altLang="ru-RU" sz="1200" u="sng">
                <a:hlinkClick r:id="rId5"/>
              </a:rPr>
              <a:t>http://akak.ru/recipes/pictures/000/005/804_big.jpg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оса </a:t>
            </a:r>
            <a:r>
              <a:rPr lang="ru-RU" altLang="ru-RU" sz="1200" u="sng">
                <a:hlinkClick r:id="rId6"/>
              </a:rPr>
              <a:t>http://www.veefore.ru/pics3/osa_3103.jpg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пчела </a:t>
            </a:r>
            <a:r>
              <a:rPr lang="ru-RU" altLang="ru-RU" sz="1200" u="sng">
                <a:hlinkClick r:id="rId7"/>
              </a:rPr>
              <a:t>http://ymnitsi.ucoz.ru/interesnye_fakty_iz_zhizni_zhivotnyh_i_rastenij_4.jpg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божья коровка </a:t>
            </a:r>
            <a:r>
              <a:rPr lang="ru-RU" altLang="ru-RU" sz="1200" u="sng">
                <a:hlinkClick r:id="rId8"/>
              </a:rPr>
              <a:t>http://img0.liveinternet.ru/images/attach/c/2/70/830/70830564_1297977122_5ddccd3e7b97.jpg</a:t>
            </a:r>
            <a:endParaRPr lang="ru-RU" altLang="ru-RU" sz="1200" u="sng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жук олень </a:t>
            </a:r>
            <a:r>
              <a:rPr lang="ru-RU" altLang="ru-RU" sz="1200" u="sng">
                <a:hlinkClick r:id="rId9"/>
              </a:rPr>
              <a:t>http://www.artandphoto.ru/stock/photo1/794/6172.jpg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кузнечик </a:t>
            </a:r>
            <a:r>
              <a:rPr lang="ru-RU" altLang="ru-RU" sz="1200" u="sng">
                <a:hlinkClick r:id="rId10"/>
              </a:rPr>
              <a:t>http://rybolovlya.ucoz.ru/_pu/0/s40859733.jpg</a:t>
            </a:r>
            <a:endParaRPr lang="ru-RU" altLang="ru-RU" sz="1200" u="sng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травка с бабочками </a:t>
            </a:r>
            <a:r>
              <a:rPr lang="ru-RU" altLang="ru-RU" sz="1200" u="sng">
                <a:hlinkClick r:id="rId26"/>
              </a:rPr>
              <a:t>http://i073.radikal.ru/1005/8b/177cf6bda4f8t.jpg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пчела </a:t>
            </a:r>
            <a:r>
              <a:rPr lang="ru-RU" altLang="ru-RU" sz="1200" u="sng">
                <a:hlinkClick r:id="rId14"/>
              </a:rPr>
              <a:t>http://jarim.ru/images/79a0d6a4899b79994a919b2a20690507(2).jpg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бабочка </a:t>
            </a:r>
            <a:r>
              <a:rPr lang="ru-RU" altLang="ru-RU" sz="1200" u="sng">
                <a:hlinkClick r:id="rId15"/>
              </a:rPr>
              <a:t>http://img0.liveinternet.ru/images/attach/c/6/89/303/89303524_butterfly2081.jpg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стрекоза </a:t>
            </a:r>
            <a:r>
              <a:rPr lang="ru-RU" altLang="ru-RU" sz="1200" u="sng">
                <a:hlinkClick r:id="rId16"/>
              </a:rPr>
              <a:t>http://img-fotki.yandex.ru/get/4417/102037042.1/0_80f43_df8e8e32_XL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комар на голубом фоне </a:t>
            </a:r>
            <a:r>
              <a:rPr lang="ru-RU" altLang="ru-RU" sz="1200" u="sng">
                <a:hlinkClick r:id="rId17"/>
              </a:rPr>
              <a:t>http://www.yugopolis.ru/data/mediadb/2383/0000/0123/12399.jpg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колорадский жук </a:t>
            </a:r>
            <a:r>
              <a:rPr lang="ru-RU" altLang="ru-RU" sz="1200" u="sng">
                <a:hlinkClick r:id="rId18"/>
              </a:rPr>
              <a:t>http://www.pk25.ru/upload_files/news/406_1.jpg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медведка </a:t>
            </a:r>
            <a:r>
              <a:rPr lang="ru-RU" altLang="ru-RU" sz="1200" u="sng">
                <a:hlinkClick r:id="rId19"/>
              </a:rPr>
              <a:t>http://vashe-plodorodie.ru/sites/default/files/images/%D0%BC%D0%B5%D0%B4%D0%B2%D0%B5%D0%B4%D0%BA%D0%B0%205.jpg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жук-плавунец </a:t>
            </a:r>
            <a:r>
              <a:rPr lang="ru-RU" altLang="ru-RU" sz="1200" u="sng">
                <a:hlinkClick r:id="rId20"/>
              </a:rPr>
              <a:t>http://i17.fastpic.ru/big/2011/0312/c2/ee248fb2b975bd98967ad165b097afc2.jpg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муха </a:t>
            </a:r>
            <a:r>
              <a:rPr lang="ru-RU" altLang="ru-RU" sz="1200" u="sng">
                <a:hlinkClick r:id="rId21"/>
              </a:rPr>
              <a:t>http://kolyan.net/uploads/posts/2009-12/thumbs/1259664818_800px-musca_domestica.jpg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пчела </a:t>
            </a:r>
            <a:r>
              <a:rPr lang="ru-RU" altLang="ru-RU" sz="1200" u="sng">
                <a:hlinkClick r:id="rId22"/>
              </a:rPr>
              <a:t>http://poxe.ru/uploads/posts/2010-10/1288165742_1.jpg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Б. коровка </a:t>
            </a:r>
            <a:r>
              <a:rPr lang="ru-RU" altLang="ru-RU" sz="1200" u="sng">
                <a:hlinkClick r:id="rId23"/>
              </a:rPr>
              <a:t>http://vashe-plodorodie.ru/sites/default/files/images/n-d-p.jpg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кузнечик </a:t>
            </a:r>
            <a:r>
              <a:rPr lang="ru-RU" altLang="ru-RU" sz="1200" u="sng">
                <a:hlinkClick r:id="rId24"/>
              </a:rPr>
              <a:t>http://s40.radikal.ru/i090/1208/be/909b286c3a78.jpg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жужелица </a:t>
            </a:r>
            <a:r>
              <a:rPr lang="ru-RU" altLang="ru-RU" sz="1200" u="sng">
                <a:hlinkClick r:id="rId25"/>
              </a:rPr>
              <a:t>http://macroid.ru/_data/medium/04/N_1.jpg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коричневый жук на коричневом фоне  </a:t>
            </a:r>
            <a:r>
              <a:rPr lang="ru-RU" altLang="ru-RU" sz="1200" u="sng">
                <a:hlinkClick r:id="rId27"/>
              </a:rPr>
              <a:t>http://molbiol.ru/forums/uploads/a001/b064/post-21217-1234544670.jpg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жук на сосне </a:t>
            </a:r>
            <a:r>
              <a:rPr lang="ru-RU" altLang="ru-RU" sz="1200" u="sng">
                <a:hlinkClick r:id="rId28"/>
              </a:rPr>
              <a:t>http://uwd.ru/uploads/posts/2009-06/081028mask_11.jpg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бабочка павлиний глаз </a:t>
            </a:r>
            <a:r>
              <a:rPr lang="ru-RU" altLang="ru-RU" sz="1200" u="sng">
                <a:hlinkClick r:id="rId29"/>
              </a:rPr>
              <a:t>http://img-fotki.yandex.ru/get/5112/48608018.2b/0_6ce6c_d158f9ed_XL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насекомое на стволе </a:t>
            </a:r>
            <a:r>
              <a:rPr lang="ru-RU" altLang="ru-RU" sz="1200" u="sng">
                <a:hlinkClick r:id="rId30"/>
              </a:rPr>
              <a:t>http://macroid.ru/_data/medium/88/22_06-DSC05061.jpg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муравей </a:t>
            </a:r>
            <a:r>
              <a:rPr lang="ru-RU" altLang="ru-RU" sz="1200" u="sng">
                <a:hlinkClick r:id="rId31"/>
              </a:rPr>
              <a:t>http://stat18.privet.ru/lr/0a1577214375e953f933ab78697d5233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бабочка в черную полоску </a:t>
            </a:r>
            <a:r>
              <a:rPr lang="ru-RU" altLang="ru-RU" sz="1200" u="sng">
                <a:hlinkClick r:id="rId32"/>
              </a:rPr>
              <a:t>http://img0.liveinternet.ru/images/attach/c/2/66/802/66802745_1290211531_12518219734533.jpg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жук </a:t>
            </a:r>
            <a:r>
              <a:rPr lang="ru-RU" altLang="ru-RU" sz="1200" u="sng">
                <a:hlinkClick r:id="rId33"/>
              </a:rPr>
              <a:t>http://activerain.com/image_store/uploads/6/3/2/9/1/ar121915645719236.jpg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жук в полете </a:t>
            </a:r>
            <a:r>
              <a:rPr lang="ru-RU" altLang="ru-RU" sz="1200" u="sng">
                <a:hlinkClick r:id="rId34"/>
              </a:rPr>
              <a:t>http://galleryua.com/d/4968-4/P5171607.JPG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майский жук </a:t>
            </a:r>
            <a:r>
              <a:rPr lang="ru-RU" altLang="ru-RU" sz="1200" u="sng">
                <a:hlinkClick r:id="rId35"/>
              </a:rPr>
              <a:t>http://www.landscape.ru/pest/melolontha/3.jpg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жук плавунец </a:t>
            </a:r>
            <a:r>
              <a:rPr lang="ru-RU" altLang="ru-RU" sz="1200" u="sng">
                <a:hlinkClick r:id="rId36"/>
              </a:rPr>
              <a:t>http://im7-tub-ru.yandex.net/i?id=134456163-50-72&amp;n=21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пчела опылитель </a:t>
            </a:r>
            <a:r>
              <a:rPr lang="ru-RU" altLang="ru-RU" sz="1200" u="sng">
                <a:hlinkClick r:id="rId37"/>
              </a:rPr>
              <a:t>http://mladazena.maminka.cz/assets/mlada-zena-2/moje-zdravi/import/80-1_8.jpg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бабочки опылители </a:t>
            </a:r>
            <a:r>
              <a:rPr lang="ru-RU" altLang="ru-RU" sz="1200" u="sng">
                <a:hlinkClick r:id="rId38"/>
              </a:rPr>
              <a:t>http://s019.radikal.ru/i603/1203/34/3b9f6eff3c12.jpg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пчелы летят </a:t>
            </a:r>
            <a:r>
              <a:rPr lang="ru-RU" altLang="ru-RU" sz="1200" u="sng">
                <a:hlinkClick r:id="rId39"/>
              </a:rPr>
              <a:t>http://umm4.com/wp-content/uploads/2011/09/nasekomye-v-polete-1.jpg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жук олень </a:t>
            </a:r>
            <a:r>
              <a:rPr lang="ru-RU" altLang="ru-RU" sz="1200" u="sng">
                <a:hlinkClick r:id="rId40"/>
              </a:rPr>
              <a:t>http://img0.liveinternet.ru/images/attach/c/1/56/339/56339373__Staswise_snake.jpg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короеды </a:t>
            </a:r>
            <a:r>
              <a:rPr lang="ru-RU" altLang="ru-RU" sz="1200" u="sng">
                <a:hlinkClick r:id="rId41"/>
              </a:rPr>
              <a:t>http://zlngrd.ru/upload/iblock/750/7502a5e90b355e99a5d7a6bbe9bd834d.jpg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усач </a:t>
            </a:r>
            <a:r>
              <a:rPr lang="ru-RU" altLang="ru-RU" sz="1200" u="sng">
                <a:hlinkClick r:id="rId42"/>
              </a:rPr>
              <a:t>http://www.kartinki24.ru/uploads/gallery/comthumb/306/wallpapers_68498.jpg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златки </a:t>
            </a:r>
            <a:r>
              <a:rPr lang="ru-RU" altLang="ru-RU" sz="1200" u="sng">
                <a:hlinkClick r:id="rId43"/>
              </a:rPr>
              <a:t>http://macroclub.ru/gallery/data/508/IMG_27891.jpg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овод </a:t>
            </a:r>
            <a:r>
              <a:rPr lang="ru-RU" altLang="ru-RU" sz="1200" u="sng">
                <a:hlinkClick r:id="rId44"/>
              </a:rPr>
              <a:t>http://liveangarsk.ru/files/imagecache/attachbig/files/commentuploads/2464.jpg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клещ </a:t>
            </a:r>
            <a:r>
              <a:rPr lang="ru-RU" altLang="ru-RU" sz="1200" u="sng">
                <a:hlinkClick r:id="rId45"/>
              </a:rPr>
              <a:t>http://susanin.udm.ru/upload/iblock/1ef/a9ac3d7e-0c25-41c6-9f58-f4e307fc3a79.jpg</a:t>
            </a:r>
            <a:endParaRPr lang="ru-RU" alt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ъект 2"/>
          <p:cNvSpPr>
            <a:spLocks noGrp="1"/>
          </p:cNvSpPr>
          <p:nvPr>
            <p:ph idx="1"/>
          </p:nvPr>
        </p:nvSpPr>
        <p:spPr>
          <a:xfrm>
            <a:off x="250825" y="1125538"/>
            <a:ext cx="9074150" cy="500062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200" dirty="0" smtClean="0"/>
              <a:t>бабочка павлиний глаз </a:t>
            </a:r>
            <a:r>
              <a:rPr lang="ru-RU" altLang="ru-RU" sz="1200" u="sng" dirty="0" smtClean="0">
                <a:hlinkClick r:id="rId4"/>
              </a:rPr>
              <a:t>http://img-fotki.yandex.ru/get/5112/48608018.2b/0_6ce6c_d158f9ed_XL</a:t>
            </a:r>
            <a:endParaRPr lang="ru-RU" altLang="ru-RU" sz="1200" dirty="0" smtClean="0"/>
          </a:p>
          <a:p>
            <a:pPr eaLnBrk="1" hangingPunct="1">
              <a:defRPr/>
            </a:pPr>
            <a:r>
              <a:rPr lang="ru-RU" altLang="ru-RU" sz="1200" dirty="0" smtClean="0"/>
              <a:t>муравей </a:t>
            </a:r>
            <a:r>
              <a:rPr lang="ru-RU" altLang="ru-RU" sz="1200" u="sng" dirty="0" smtClean="0">
                <a:hlinkClick r:id="rId5"/>
              </a:rPr>
              <a:t>http://stat18.privet.ru/lr/0a1577214375e953f933ab78697d5233</a:t>
            </a:r>
            <a:endParaRPr lang="ru-RU" altLang="ru-RU" sz="1200" dirty="0" smtClean="0"/>
          </a:p>
          <a:p>
            <a:pPr eaLnBrk="1" hangingPunct="1">
              <a:defRPr/>
            </a:pPr>
            <a:r>
              <a:rPr lang="ru-RU" altLang="ru-RU" sz="1200" dirty="0" smtClean="0"/>
              <a:t>бабочка в черную полоску </a:t>
            </a:r>
            <a:r>
              <a:rPr lang="ru-RU" altLang="ru-RU" sz="1200" u="sng" dirty="0" smtClean="0">
                <a:hlinkClick r:id="rId6"/>
              </a:rPr>
              <a:t>http://img0.liveinternet.ru/images/attach/c/2/66/802/66802745_1290211531_12518219734533.jpg</a:t>
            </a:r>
            <a:endParaRPr lang="ru-RU" altLang="ru-RU" sz="1200" dirty="0" smtClean="0"/>
          </a:p>
          <a:p>
            <a:pPr eaLnBrk="1" hangingPunct="1">
              <a:defRPr/>
            </a:pPr>
            <a:r>
              <a:rPr lang="ru-RU" altLang="ru-RU" sz="1200" dirty="0" smtClean="0"/>
              <a:t>жук </a:t>
            </a:r>
            <a:r>
              <a:rPr lang="ru-RU" altLang="ru-RU" sz="1200" u="sng" dirty="0" smtClean="0">
                <a:hlinkClick r:id="rId7"/>
              </a:rPr>
              <a:t>http://activerain.com/image_store/uploads/6/3/2/9/1/ar121915645719236.jpg</a:t>
            </a:r>
            <a:endParaRPr lang="ru-RU" altLang="ru-RU" sz="1200" dirty="0" smtClean="0"/>
          </a:p>
          <a:p>
            <a:pPr eaLnBrk="1" hangingPunct="1">
              <a:defRPr/>
            </a:pPr>
            <a:r>
              <a:rPr lang="ru-RU" altLang="ru-RU" sz="1200" dirty="0" smtClean="0"/>
              <a:t>жук в полете </a:t>
            </a:r>
            <a:r>
              <a:rPr lang="ru-RU" altLang="ru-RU" sz="1200" u="sng" dirty="0" smtClean="0">
                <a:hlinkClick r:id="rId8"/>
              </a:rPr>
              <a:t>http://galleryua.com/d/4968-4/P5171607.JPG</a:t>
            </a:r>
            <a:endParaRPr lang="ru-RU" altLang="ru-RU" sz="1200" dirty="0" smtClean="0"/>
          </a:p>
          <a:p>
            <a:pPr eaLnBrk="1" hangingPunct="1">
              <a:defRPr/>
            </a:pPr>
            <a:r>
              <a:rPr lang="ru-RU" altLang="ru-RU" sz="1200" dirty="0" smtClean="0"/>
              <a:t>майский жук </a:t>
            </a:r>
            <a:r>
              <a:rPr lang="ru-RU" altLang="ru-RU" sz="1200" u="sng" dirty="0" smtClean="0">
                <a:hlinkClick r:id="rId9"/>
              </a:rPr>
              <a:t>http://www.landscape.ru/pest/melolontha/3.jpg</a:t>
            </a:r>
            <a:endParaRPr lang="ru-RU" altLang="ru-RU" sz="1200" dirty="0" smtClean="0"/>
          </a:p>
          <a:p>
            <a:pPr eaLnBrk="1" hangingPunct="1">
              <a:defRPr/>
            </a:pPr>
            <a:r>
              <a:rPr lang="ru-RU" altLang="ru-RU" sz="1200" dirty="0" smtClean="0"/>
              <a:t>жук плавунец </a:t>
            </a:r>
            <a:r>
              <a:rPr lang="ru-RU" altLang="ru-RU" sz="1200" u="sng" dirty="0" smtClean="0">
                <a:hlinkClick r:id="rId10"/>
              </a:rPr>
              <a:t>http://im7-tub-ru.yandex.net/i?id=134456163-50-72&amp;n=21</a:t>
            </a:r>
            <a:endParaRPr lang="ru-RU" altLang="ru-RU" sz="1200" dirty="0" smtClean="0"/>
          </a:p>
          <a:p>
            <a:pPr eaLnBrk="1" hangingPunct="1">
              <a:defRPr/>
            </a:pPr>
            <a:r>
              <a:rPr lang="ru-RU" altLang="ru-RU" sz="1200" dirty="0" smtClean="0"/>
              <a:t>пчела опылитель </a:t>
            </a:r>
            <a:r>
              <a:rPr lang="ru-RU" altLang="ru-RU" sz="1200" u="sng" dirty="0" smtClean="0">
                <a:hlinkClick r:id="rId11"/>
              </a:rPr>
              <a:t>http://mladazena.maminka.cz/assets/mlada-zena-2/moje-zdravi/import/80-1_8.jpg</a:t>
            </a:r>
            <a:endParaRPr lang="ru-RU" altLang="ru-RU" sz="1200" dirty="0" smtClean="0"/>
          </a:p>
          <a:p>
            <a:pPr eaLnBrk="1" hangingPunct="1">
              <a:defRPr/>
            </a:pPr>
            <a:r>
              <a:rPr lang="ru-RU" altLang="ru-RU" sz="1200" dirty="0" smtClean="0"/>
              <a:t>бабочки опылители </a:t>
            </a:r>
            <a:r>
              <a:rPr lang="ru-RU" altLang="ru-RU" sz="1200" u="sng" dirty="0" smtClean="0">
                <a:hlinkClick r:id="rId12"/>
              </a:rPr>
              <a:t>http://s019.radikal.ru/i603/1203/34/3b9f6eff3c12.jpg</a:t>
            </a:r>
            <a:endParaRPr lang="ru-RU" altLang="ru-RU" sz="1200" dirty="0" smtClean="0"/>
          </a:p>
          <a:p>
            <a:pPr eaLnBrk="1" hangingPunct="1">
              <a:defRPr/>
            </a:pPr>
            <a:r>
              <a:rPr lang="ru-RU" altLang="ru-RU" sz="1200" dirty="0" smtClean="0"/>
              <a:t>жук олень </a:t>
            </a:r>
            <a:r>
              <a:rPr lang="ru-RU" altLang="ru-RU" sz="1200" u="sng" dirty="0" smtClean="0">
                <a:hlinkClick r:id="rId13"/>
              </a:rPr>
              <a:t>http://img0.liveinternet.ru/images/attach/c/1/56/339/56339373__Staswise_snake.jpg</a:t>
            </a:r>
            <a:endParaRPr lang="ru-RU" altLang="ru-RU" sz="1200" dirty="0" smtClean="0"/>
          </a:p>
          <a:p>
            <a:pPr eaLnBrk="1" hangingPunct="1">
              <a:defRPr/>
            </a:pPr>
            <a:r>
              <a:rPr lang="ru-RU" altLang="ru-RU" sz="1200" dirty="0" smtClean="0"/>
              <a:t>короеды </a:t>
            </a:r>
            <a:r>
              <a:rPr lang="ru-RU" altLang="ru-RU" sz="1200" u="sng" dirty="0" smtClean="0">
                <a:hlinkClick r:id="rId14"/>
              </a:rPr>
              <a:t>http://zlngrd.ru/upload/iblock/750/7502a5e90b355e99a5d7a6bbe9bd834d.jpg</a:t>
            </a:r>
            <a:endParaRPr lang="ru-RU" altLang="ru-RU" sz="1200" dirty="0" smtClean="0"/>
          </a:p>
          <a:p>
            <a:pPr eaLnBrk="1" hangingPunct="1">
              <a:defRPr/>
            </a:pPr>
            <a:r>
              <a:rPr lang="ru-RU" altLang="ru-RU" sz="1200" dirty="0" smtClean="0"/>
              <a:t>усач </a:t>
            </a:r>
            <a:r>
              <a:rPr lang="ru-RU" altLang="ru-RU" sz="1200" u="sng" dirty="0" smtClean="0">
                <a:hlinkClick r:id="rId15"/>
              </a:rPr>
              <a:t>http://www.kartinki24.ru/uploads/gallery/comthumb/306/wallpapers_68498.jpg</a:t>
            </a:r>
            <a:endParaRPr lang="ru-RU" altLang="ru-RU" sz="1200" dirty="0" smtClean="0"/>
          </a:p>
          <a:p>
            <a:pPr eaLnBrk="1" hangingPunct="1">
              <a:defRPr/>
            </a:pPr>
            <a:r>
              <a:rPr lang="ru-RU" altLang="ru-RU" sz="1200" dirty="0" smtClean="0"/>
              <a:t>златки </a:t>
            </a:r>
            <a:r>
              <a:rPr lang="ru-RU" altLang="ru-RU" sz="1200" u="sng" dirty="0" smtClean="0">
                <a:hlinkClick r:id="rId16"/>
              </a:rPr>
              <a:t>http://macroclub.ru/gallery/data/508/IMG_27891.jpg</a:t>
            </a:r>
            <a:endParaRPr lang="ru-RU" altLang="ru-RU" sz="1200" dirty="0" smtClean="0"/>
          </a:p>
          <a:p>
            <a:pPr eaLnBrk="1" hangingPunct="1">
              <a:defRPr/>
            </a:pPr>
            <a:r>
              <a:rPr lang="ru-RU" altLang="ru-RU" sz="1200" dirty="0" smtClean="0"/>
              <a:t>овод </a:t>
            </a:r>
            <a:r>
              <a:rPr lang="ru-RU" altLang="ru-RU" sz="1200" u="sng" dirty="0" smtClean="0">
                <a:hlinkClick r:id="rId17"/>
              </a:rPr>
              <a:t>http://liveangarsk.ru/files/imagecache/attachbig/files/commentuploads/2464.jpg</a:t>
            </a:r>
            <a:endParaRPr lang="ru-RU" altLang="ru-RU" sz="1200" u="sng" dirty="0" smtClean="0"/>
          </a:p>
          <a:p>
            <a:pPr eaLnBrk="1" hangingPunct="1">
              <a:defRPr/>
            </a:pPr>
            <a:r>
              <a:rPr lang="ru-RU" altLang="ru-RU" sz="1200" dirty="0" smtClean="0"/>
              <a:t>Птичка</a:t>
            </a:r>
            <a:r>
              <a:rPr lang="ru-RU" altLang="ru-RU" sz="1200" u="sng" dirty="0" smtClean="0"/>
              <a:t> </a:t>
            </a:r>
            <a:r>
              <a:rPr lang="en-US" alt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http://im2-tub-ru.yandex.net/i?id=1eca749cb6948d44f8574f735938f186-94-144&amp;n=21</a:t>
            </a:r>
            <a:endParaRPr lang="ru-RU" alt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alt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Мелодия </a:t>
            </a:r>
            <a:r>
              <a:rPr lang="en-US" alt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http://muzofon.com/</a:t>
            </a:r>
            <a:endParaRPr lang="ru-RU" alt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ru-RU" alt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alt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altLang="ru-RU" sz="1200" dirty="0" smtClean="0"/>
          </a:p>
        </p:txBody>
      </p:sp>
      <p:sp>
        <p:nvSpPr>
          <p:cNvPr id="2867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altLang="ru-RU" b="1" smtClean="0">
                <a:solidFill>
                  <a:srgbClr val="002060"/>
                </a:solidFill>
              </a:rPr>
              <a:t>Источники</a:t>
            </a:r>
            <a:r>
              <a:rPr lang="ru-RU" altLang="ru-RU" smtClean="0"/>
              <a:t> </a:t>
            </a:r>
          </a:p>
        </p:txBody>
      </p:sp>
      <p:sp>
        <p:nvSpPr>
          <p:cNvPr id="7" name="Стрелка вправо 6">
            <a:hlinkClick r:id="" action="ppaction://hlinkshowjump?jump=firstslide"/>
          </p:cNvPr>
          <p:cNvSpPr/>
          <p:nvPr/>
        </p:nvSpPr>
        <p:spPr>
          <a:xfrm flipV="1">
            <a:off x="8028384" y="6259513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79" name="Прямоугольник 1"/>
          <p:cNvSpPr>
            <a:spLocks noChangeArrowheads="1"/>
          </p:cNvSpPr>
          <p:nvPr/>
        </p:nvSpPr>
        <p:spPr bwMode="auto">
          <a:xfrm>
            <a:off x="250825" y="-12406313"/>
            <a:ext cx="8893175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стрекоза </a:t>
            </a:r>
            <a:r>
              <a:rPr lang="ru-RU" altLang="ru-RU" sz="1200" u="sng">
                <a:hlinkClick r:id="rId20"/>
              </a:rPr>
              <a:t>http://i013.radikal.ru/1103/cd/e70752c7671e.jpg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муха </a:t>
            </a:r>
            <a:r>
              <a:rPr lang="ru-RU" altLang="ru-RU" sz="1200" u="sng">
                <a:hlinkClick r:id="rId21"/>
              </a:rPr>
              <a:t>http://akak.ru/recipes/pictures/000/005/804_big.jpg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оса </a:t>
            </a:r>
            <a:r>
              <a:rPr lang="ru-RU" altLang="ru-RU" sz="1200" u="sng">
                <a:hlinkClick r:id="rId22"/>
              </a:rPr>
              <a:t>http://www.veefore.ru/pics3/osa_3103.jpg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пчела </a:t>
            </a:r>
            <a:r>
              <a:rPr lang="ru-RU" altLang="ru-RU" sz="1200" u="sng">
                <a:hlinkClick r:id="rId23"/>
              </a:rPr>
              <a:t>http://ymnitsi.ucoz.ru/interesnye_fakty_iz_zhizni_zhivotnyh_i_rastenij_4.jpg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божья коровка </a:t>
            </a:r>
            <a:r>
              <a:rPr lang="ru-RU" altLang="ru-RU" sz="1200" u="sng">
                <a:hlinkClick r:id="rId24"/>
              </a:rPr>
              <a:t>http://img0.liveinternet.ru/images/attach/c/2/70/830/70830564_1297977122_5ddccd3e7b97.jpg</a:t>
            </a:r>
            <a:endParaRPr lang="ru-RU" altLang="ru-RU" sz="1200" u="sng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жук олень </a:t>
            </a:r>
            <a:r>
              <a:rPr lang="ru-RU" altLang="ru-RU" sz="1200" u="sng">
                <a:hlinkClick r:id="rId25"/>
              </a:rPr>
              <a:t>http://www.artandphoto.ru/stock/photo1/794/6172.jpg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кузнечик </a:t>
            </a:r>
            <a:r>
              <a:rPr lang="ru-RU" altLang="ru-RU" sz="1200" u="sng">
                <a:hlinkClick r:id="rId26"/>
              </a:rPr>
              <a:t>http://rybolovlya.ucoz.ru/_pu/0/s40859733.jpg</a:t>
            </a:r>
            <a:endParaRPr lang="ru-RU" altLang="ru-RU" sz="1200" u="sng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травка с бабочками </a:t>
            </a:r>
            <a:r>
              <a:rPr lang="ru-RU" altLang="ru-RU" sz="1200" u="sng">
                <a:hlinkClick r:id="rId27"/>
              </a:rPr>
              <a:t>http://i073.radikal.ru/1005/8b/177cf6bda4f8t.jpg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пчела </a:t>
            </a:r>
            <a:r>
              <a:rPr lang="ru-RU" altLang="ru-RU" sz="1200" u="sng">
                <a:hlinkClick r:id="rId28"/>
              </a:rPr>
              <a:t>http://jarim.ru/images/79a0d6a4899b79994a919b2a20690507(2).jpg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бабочка </a:t>
            </a:r>
            <a:r>
              <a:rPr lang="ru-RU" altLang="ru-RU" sz="1200" u="sng">
                <a:hlinkClick r:id="rId29"/>
              </a:rPr>
              <a:t>http://img0.liveinternet.ru/images/attach/c/6/89/303/89303524_butterfly2081.jpg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стрекоза </a:t>
            </a:r>
            <a:r>
              <a:rPr lang="ru-RU" altLang="ru-RU" sz="1200" u="sng">
                <a:hlinkClick r:id="rId30"/>
              </a:rPr>
              <a:t>http://img-fotki.yandex.ru/get/4417/102037042.1/0_80f43_df8e8e32_XL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комар на голубом фоне </a:t>
            </a:r>
            <a:r>
              <a:rPr lang="ru-RU" altLang="ru-RU" sz="1200" u="sng">
                <a:hlinkClick r:id="rId31"/>
              </a:rPr>
              <a:t>http://www.yugopolis.ru/data/mediadb/2383/0000/0123/12399.jpg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колорадский жук </a:t>
            </a:r>
            <a:r>
              <a:rPr lang="ru-RU" altLang="ru-RU" sz="1200" u="sng">
                <a:hlinkClick r:id="rId32"/>
              </a:rPr>
              <a:t>http://www.pk25.ru/upload_files/news/406_1.jpg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медведка </a:t>
            </a:r>
            <a:r>
              <a:rPr lang="ru-RU" altLang="ru-RU" sz="1200" u="sng">
                <a:hlinkClick r:id="rId33"/>
              </a:rPr>
              <a:t>http://vashe-plodorodie.ru/sites/default/files/images/%D0%BC%D0%B5%D0%B4%D0%B2%D0%B5%D0%B4%D0%BA%D0%B0%205.jpg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жук-плавунец </a:t>
            </a:r>
            <a:r>
              <a:rPr lang="ru-RU" altLang="ru-RU" sz="1200" u="sng">
                <a:hlinkClick r:id="rId34"/>
              </a:rPr>
              <a:t>http://i17.fastpic.ru/big/2011/0312/c2/ee248fb2b975bd98967ad165b097afc2.jpg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муха </a:t>
            </a:r>
            <a:r>
              <a:rPr lang="ru-RU" altLang="ru-RU" sz="1200" u="sng">
                <a:hlinkClick r:id="rId35"/>
              </a:rPr>
              <a:t>http://kolyan.net/uploads/posts/2009-12/thumbs/1259664818_800px-musca_domestica.jpg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пчела </a:t>
            </a:r>
            <a:r>
              <a:rPr lang="ru-RU" altLang="ru-RU" sz="1200" u="sng">
                <a:hlinkClick r:id="rId36"/>
              </a:rPr>
              <a:t>http://poxe.ru/uploads/posts/2010-10/1288165742_1.jpg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Б. коровка </a:t>
            </a:r>
            <a:r>
              <a:rPr lang="ru-RU" altLang="ru-RU" sz="1200" u="sng">
                <a:hlinkClick r:id="rId37"/>
              </a:rPr>
              <a:t>http://vashe-plodorodie.ru/sites/default/files/images/n-d-p.jpg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кузнечик </a:t>
            </a:r>
            <a:r>
              <a:rPr lang="ru-RU" altLang="ru-RU" sz="1200" u="sng">
                <a:hlinkClick r:id="rId38"/>
              </a:rPr>
              <a:t>http://s40.radikal.ru/i090/1208/be/909b286c3a78.jpg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жужелица </a:t>
            </a:r>
            <a:r>
              <a:rPr lang="ru-RU" altLang="ru-RU" sz="1200" u="sng">
                <a:hlinkClick r:id="rId39"/>
              </a:rPr>
              <a:t>http://macroid.ru/_data/medium/04/N_1.jpg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коричневый жук на коричневом фоне  </a:t>
            </a:r>
            <a:r>
              <a:rPr lang="ru-RU" altLang="ru-RU" sz="1200" u="sng">
                <a:hlinkClick r:id="rId40"/>
              </a:rPr>
              <a:t>http://molbiol.ru/forums/uploads/a001/b064/post-21217-1234544670.jpg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жук на сосне </a:t>
            </a:r>
            <a:r>
              <a:rPr lang="ru-RU" altLang="ru-RU" sz="1200" u="sng">
                <a:hlinkClick r:id="rId41"/>
              </a:rPr>
              <a:t>http://uwd.ru/uploads/posts/2009-06/081028mask_11.jpg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бабочка павлиний глаз </a:t>
            </a:r>
            <a:r>
              <a:rPr lang="ru-RU" altLang="ru-RU" sz="1200" u="sng">
                <a:hlinkClick r:id="rId4"/>
              </a:rPr>
              <a:t>http://img-fotki.yandex.ru/get/5112/48608018.2b/0_6ce6c_d158f9ed_XL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насекомое на стволе </a:t>
            </a:r>
            <a:r>
              <a:rPr lang="ru-RU" altLang="ru-RU" sz="1200" u="sng">
                <a:hlinkClick r:id="rId42"/>
              </a:rPr>
              <a:t>http://macroid.ru/_data/medium/88/22_06-DSC05061.jpg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муравей </a:t>
            </a:r>
            <a:r>
              <a:rPr lang="ru-RU" altLang="ru-RU" sz="1200" u="sng">
                <a:hlinkClick r:id="rId5"/>
              </a:rPr>
              <a:t>http://stat18.privet.ru/lr/0a1577214375e953f933ab78697d5233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бабочка в черную полоску </a:t>
            </a:r>
            <a:r>
              <a:rPr lang="ru-RU" altLang="ru-RU" sz="1200" u="sng">
                <a:hlinkClick r:id="rId6"/>
              </a:rPr>
              <a:t>http://img0.liveinternet.ru/images/attach/c/2/66/802/66802745_1290211531_12518219734533.jpg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жук </a:t>
            </a:r>
            <a:r>
              <a:rPr lang="ru-RU" altLang="ru-RU" sz="1200" u="sng">
                <a:hlinkClick r:id="rId7"/>
              </a:rPr>
              <a:t>http://activerain.com/image_store/uploads/6/3/2/9/1/ar121915645719236.jpg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жук в полете </a:t>
            </a:r>
            <a:r>
              <a:rPr lang="ru-RU" altLang="ru-RU" sz="1200" u="sng">
                <a:hlinkClick r:id="rId8"/>
              </a:rPr>
              <a:t>http://galleryua.com/d/4968-4/P5171607.JPG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майский жук </a:t>
            </a:r>
            <a:r>
              <a:rPr lang="ru-RU" altLang="ru-RU" sz="1200" u="sng">
                <a:hlinkClick r:id="rId9"/>
              </a:rPr>
              <a:t>http://www.landscape.ru/pest/melolontha/3.jpg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жук плавунец </a:t>
            </a:r>
            <a:r>
              <a:rPr lang="ru-RU" altLang="ru-RU" sz="1200" u="sng">
                <a:hlinkClick r:id="rId10"/>
              </a:rPr>
              <a:t>http://im7-tub-ru.yandex.net/i?id=134456163-50-72&amp;n=21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пчела опылитель </a:t>
            </a:r>
            <a:r>
              <a:rPr lang="ru-RU" altLang="ru-RU" sz="1200" u="sng">
                <a:hlinkClick r:id="rId11"/>
              </a:rPr>
              <a:t>http://mladazena.maminka.cz/assets/mlada-zena-2/moje-zdravi/import/80-1_8.jpg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бабочки опылители </a:t>
            </a:r>
            <a:r>
              <a:rPr lang="ru-RU" altLang="ru-RU" sz="1200" u="sng">
                <a:hlinkClick r:id="rId12"/>
              </a:rPr>
              <a:t>http://s019.radikal.ru/i603/1203/34/3b9f6eff3c12.jpg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пчелы летят </a:t>
            </a:r>
            <a:r>
              <a:rPr lang="ru-RU" altLang="ru-RU" sz="1200" u="sng">
                <a:hlinkClick r:id="rId43"/>
              </a:rPr>
              <a:t>http://umm4.com/wp-content/uploads/2011/09/nasekomye-v-polete-1.jpg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жук олень </a:t>
            </a:r>
            <a:r>
              <a:rPr lang="ru-RU" altLang="ru-RU" sz="1200" u="sng">
                <a:hlinkClick r:id="rId13"/>
              </a:rPr>
              <a:t>http://img0.liveinternet.ru/images/attach/c/1/56/339/56339373__Staswise_snake.jpg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короеды </a:t>
            </a:r>
            <a:r>
              <a:rPr lang="ru-RU" altLang="ru-RU" sz="1200" u="sng">
                <a:hlinkClick r:id="rId14"/>
              </a:rPr>
              <a:t>http://zlngrd.ru/upload/iblock/750/7502a5e90b355e99a5d7a6bbe9bd834d.jpg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усач </a:t>
            </a:r>
            <a:r>
              <a:rPr lang="ru-RU" altLang="ru-RU" sz="1200" u="sng">
                <a:hlinkClick r:id="rId15"/>
              </a:rPr>
              <a:t>http://www.kartinki24.ru/uploads/gallery/comthumb/306/wallpapers_68498.jpg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златки </a:t>
            </a:r>
            <a:r>
              <a:rPr lang="ru-RU" altLang="ru-RU" sz="1200" u="sng">
                <a:hlinkClick r:id="rId16"/>
              </a:rPr>
              <a:t>http://macroclub.ru/gallery/data/508/IMG_27891.jpg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овод </a:t>
            </a:r>
            <a:r>
              <a:rPr lang="ru-RU" altLang="ru-RU" sz="1200" u="sng">
                <a:hlinkClick r:id="rId17"/>
              </a:rPr>
              <a:t>http://liveangarsk.ru/files/imagecache/attachbig/files/commentuploads/2464.jpg</a:t>
            </a:r>
            <a:endParaRPr lang="ru-RU" altLang="ru-RU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клещ </a:t>
            </a:r>
            <a:r>
              <a:rPr lang="ru-RU" altLang="ru-RU" sz="1200" u="sng">
                <a:hlinkClick r:id="rId44"/>
              </a:rPr>
              <a:t>http://susanin.udm.ru/upload/iblock/1ef/a9ac3d7e-0c25-41c6-9f58-f4e307fc3a79.jpg</a:t>
            </a:r>
            <a:endParaRPr lang="ru-RU" alt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7938"/>
            <a:ext cx="91709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532063"/>
            <a:ext cx="3789363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 r="14819"/>
          <a:stretch>
            <a:fillRect/>
          </a:stretch>
        </p:blipFill>
        <p:spPr bwMode="auto">
          <a:xfrm>
            <a:off x="1582738" y="1144588"/>
            <a:ext cx="7561262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2813"/>
            <a:ext cx="57435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4470400"/>
            <a:ext cx="59991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Объект 5"/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" y="5021263"/>
            <a:ext cx="9180513" cy="1836737"/>
          </a:xfrm>
        </p:spPr>
      </p:pic>
      <p:pic>
        <p:nvPicPr>
          <p:cNvPr id="14" name="Picture 2" descr="F:\ar121915645719236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3" y="2549525"/>
            <a:ext cx="5656262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Выноска-облако 14"/>
          <p:cNvSpPr/>
          <p:nvPr/>
        </p:nvSpPr>
        <p:spPr>
          <a:xfrm>
            <a:off x="381000" y="385763"/>
            <a:ext cx="5943600" cy="2428875"/>
          </a:xfrm>
          <a:prstGeom prst="cloudCallout">
            <a:avLst>
              <a:gd name="adj1" fmla="val 20335"/>
              <a:gd name="adj2" fmla="val 79667"/>
            </a:avLst>
          </a:prstGeom>
          <a:solidFill>
            <a:srgbClr val="ECF8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Однажды мне сказали, что я — насекомое. Кто такие насекомые? И правда ли, что я — насекомое?</a:t>
            </a:r>
          </a:p>
        </p:txBody>
      </p:sp>
      <p:sp>
        <p:nvSpPr>
          <p:cNvPr id="20" name="Стрелка вправо 19">
            <a:hlinkClick r:id="" action="ppaction://hlinkshowjump?jump=nextslide"/>
          </p:cNvPr>
          <p:cNvSpPr/>
          <p:nvPr/>
        </p:nvSpPr>
        <p:spPr>
          <a:xfrm flipV="1">
            <a:off x="8124493" y="6435145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222 0.02963 L -0.27222 0.02986 C -0.29983 0.02546 -0.28003 0.02731 -0.32309 0.02963 L -0.37396 0.03171 C -0.39097 0.03287 -0.42483 0.03611 -0.42483 0.03634 C -0.42917 0.03542 -0.43368 0.03565 -0.43785 0.03403 C -0.43941 0.03333 -0.43958 0.02986 -0.44114 0.02963 C -0.4493 0.02778 -0.45764 0.02824 -0.4658 0.02731 C -0.47778 0.02824 -0.48993 0.02778 -0.50191 0.02963 C -0.50521 0.03009 -0.50833 0.03264 -0.51163 0.03403 C -0.51337 0.03472 -0.51493 0.03565 -0.51667 0.03611 C -0.52205 0.03773 -0.52778 0.03819 -0.53298 0.04051 C -0.53542 0.04167 -0.54219 0.04491 -0.54444 0.04491 C -0.55972 0.0456 -0.575 0.04491 -0.59028 0.04491 L -0.59028 0.04514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03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жук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34925"/>
            <a:ext cx="9207500" cy="6911975"/>
          </a:xfrm>
        </p:spPr>
      </p:pic>
      <p:sp>
        <p:nvSpPr>
          <p:cNvPr id="10" name="Овал 9"/>
          <p:cNvSpPr/>
          <p:nvPr/>
        </p:nvSpPr>
        <p:spPr>
          <a:xfrm>
            <a:off x="3321050" y="2557463"/>
            <a:ext cx="3240088" cy="2160587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11" name="Овал 10"/>
          <p:cNvSpPr/>
          <p:nvPr/>
        </p:nvSpPr>
        <p:spPr>
          <a:xfrm>
            <a:off x="3314700" y="2554288"/>
            <a:ext cx="3240088" cy="2159000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Подумай ещё!</a:t>
            </a:r>
          </a:p>
        </p:txBody>
      </p:sp>
      <p:sp>
        <p:nvSpPr>
          <p:cNvPr id="12" name="Овал 11"/>
          <p:cNvSpPr/>
          <p:nvPr/>
        </p:nvSpPr>
        <p:spPr>
          <a:xfrm>
            <a:off x="3286125" y="2538413"/>
            <a:ext cx="3240088" cy="2160587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19" name="Овал 18"/>
          <p:cNvSpPr/>
          <p:nvPr/>
        </p:nvSpPr>
        <p:spPr>
          <a:xfrm>
            <a:off x="5441950" y="4429125"/>
            <a:ext cx="3240088" cy="2160588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0" name="Овал 19"/>
          <p:cNvSpPr/>
          <p:nvPr/>
        </p:nvSpPr>
        <p:spPr>
          <a:xfrm>
            <a:off x="5457825" y="4411663"/>
            <a:ext cx="3240088" cy="2159000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Подумай ещё!</a:t>
            </a:r>
          </a:p>
        </p:txBody>
      </p:sp>
      <p:sp>
        <p:nvSpPr>
          <p:cNvPr id="21" name="Овал 20"/>
          <p:cNvSpPr/>
          <p:nvPr/>
        </p:nvSpPr>
        <p:spPr>
          <a:xfrm>
            <a:off x="5434013" y="4429125"/>
            <a:ext cx="3240087" cy="2160588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2" name="Овал 21"/>
          <p:cNvSpPr/>
          <p:nvPr/>
        </p:nvSpPr>
        <p:spPr>
          <a:xfrm>
            <a:off x="690563" y="4414838"/>
            <a:ext cx="3240087" cy="2160587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6" name="Стрелка вправо 25">
            <a:hlinkClick r:id="" action="ppaction://hlinkshowjump?jump=nextslide"/>
          </p:cNvPr>
          <p:cNvSpPr/>
          <p:nvPr/>
        </p:nvSpPr>
        <p:spPr>
          <a:xfrm flipV="1">
            <a:off x="8124493" y="6435145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745993" y="381219"/>
            <a:ext cx="4490303" cy="20090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/>
              <a:t>Он из веточек из хвои</a:t>
            </a:r>
          </a:p>
          <a:p>
            <a:pPr>
              <a:defRPr/>
            </a:pPr>
            <a:r>
              <a:rPr lang="ru-RU" sz="2800" b="1" dirty="0"/>
              <a:t>Настоящий дом построит.</a:t>
            </a:r>
          </a:p>
          <a:p>
            <a:pPr>
              <a:defRPr/>
            </a:pPr>
            <a:r>
              <a:rPr lang="ru-RU" sz="2800" b="1" dirty="0"/>
              <a:t>Без пилы и без гвоздей.</a:t>
            </a:r>
          </a:p>
          <a:p>
            <a:pPr>
              <a:defRPr/>
            </a:pPr>
            <a:r>
              <a:rPr lang="ru-RU" sz="2800" b="1" dirty="0"/>
              <a:t>Кто строитель?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у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9" grpId="0" animBg="1"/>
      <p:bldP spid="19" grpId="1" animBg="1"/>
      <p:bldP spid="20" grpId="0" animBg="1"/>
      <p:bldP spid="20" grpId="1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34925"/>
            <a:ext cx="9207500" cy="6911975"/>
          </a:xfrm>
        </p:spPr>
      </p:pic>
      <p:sp>
        <p:nvSpPr>
          <p:cNvPr id="19" name="Овал 18"/>
          <p:cNvSpPr/>
          <p:nvPr/>
        </p:nvSpPr>
        <p:spPr>
          <a:xfrm>
            <a:off x="5441950" y="4429125"/>
            <a:ext cx="3240088" cy="2160588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0" name="Овал 19"/>
          <p:cNvSpPr/>
          <p:nvPr/>
        </p:nvSpPr>
        <p:spPr>
          <a:xfrm>
            <a:off x="5457825" y="4411663"/>
            <a:ext cx="3240088" cy="2159000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Подумай ещё!</a:t>
            </a:r>
          </a:p>
        </p:txBody>
      </p:sp>
      <p:sp>
        <p:nvSpPr>
          <p:cNvPr id="21" name="Овал 20"/>
          <p:cNvSpPr/>
          <p:nvPr/>
        </p:nvSpPr>
        <p:spPr>
          <a:xfrm>
            <a:off x="5434013" y="4429125"/>
            <a:ext cx="3240087" cy="2160588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2" name="Овал 21"/>
          <p:cNvSpPr/>
          <p:nvPr/>
        </p:nvSpPr>
        <p:spPr>
          <a:xfrm>
            <a:off x="690563" y="4414838"/>
            <a:ext cx="3240087" cy="2160587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3" name="Овал 22"/>
          <p:cNvSpPr/>
          <p:nvPr/>
        </p:nvSpPr>
        <p:spPr>
          <a:xfrm>
            <a:off x="681038" y="4421188"/>
            <a:ext cx="3240087" cy="2160587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Подумай ещё!</a:t>
            </a:r>
          </a:p>
        </p:txBody>
      </p:sp>
      <p:sp>
        <p:nvSpPr>
          <p:cNvPr id="24" name="Овал 23"/>
          <p:cNvSpPr/>
          <p:nvPr/>
        </p:nvSpPr>
        <p:spPr>
          <a:xfrm>
            <a:off x="663575" y="4451350"/>
            <a:ext cx="3240088" cy="2160588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 flipV="1">
            <a:off x="8124493" y="6435145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321050" y="2557463"/>
            <a:ext cx="3240088" cy="2160587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45993" y="381219"/>
            <a:ext cx="4778335" cy="20090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/>
              <a:t>У нее четыре крыла,                                  </a:t>
            </a:r>
          </a:p>
          <a:p>
            <a:pPr>
              <a:defRPr/>
            </a:pPr>
            <a:r>
              <a:rPr lang="ru-RU" sz="2800" b="1" dirty="0"/>
              <a:t>Тело тонкое, словно стрела,                    </a:t>
            </a:r>
          </a:p>
          <a:p>
            <a:pPr>
              <a:defRPr/>
            </a:pPr>
            <a:r>
              <a:rPr lang="ru-RU" sz="2800" b="1" dirty="0"/>
              <a:t>И большие, большие глаза.                   </a:t>
            </a:r>
          </a:p>
          <a:p>
            <a:pPr>
              <a:defRPr/>
            </a:pPr>
            <a:r>
              <a:rPr lang="ru-RU" sz="2800" b="1" dirty="0"/>
              <a:t>Называют ее...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у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34925"/>
            <a:ext cx="9207500" cy="6911975"/>
          </a:xfrm>
        </p:spPr>
      </p:pic>
      <p:sp>
        <p:nvSpPr>
          <p:cNvPr id="19" name="Овал 18"/>
          <p:cNvSpPr/>
          <p:nvPr/>
        </p:nvSpPr>
        <p:spPr>
          <a:xfrm>
            <a:off x="5441950" y="4429125"/>
            <a:ext cx="3240088" cy="2160588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0" name="Овал 19"/>
          <p:cNvSpPr/>
          <p:nvPr/>
        </p:nvSpPr>
        <p:spPr>
          <a:xfrm>
            <a:off x="5441950" y="4429125"/>
            <a:ext cx="3240088" cy="2160588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Подумай ещё!</a:t>
            </a:r>
          </a:p>
        </p:txBody>
      </p:sp>
      <p:sp>
        <p:nvSpPr>
          <p:cNvPr id="21" name="Овал 20"/>
          <p:cNvSpPr/>
          <p:nvPr/>
        </p:nvSpPr>
        <p:spPr>
          <a:xfrm>
            <a:off x="5441950" y="4429125"/>
            <a:ext cx="3240088" cy="2160588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2" name="Овал 21"/>
          <p:cNvSpPr/>
          <p:nvPr/>
        </p:nvSpPr>
        <p:spPr>
          <a:xfrm>
            <a:off x="690563" y="4411663"/>
            <a:ext cx="3240087" cy="216376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3" name="Овал 22"/>
          <p:cNvSpPr/>
          <p:nvPr/>
        </p:nvSpPr>
        <p:spPr>
          <a:xfrm>
            <a:off x="714375" y="4429125"/>
            <a:ext cx="3240088" cy="2160588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Подумай ещё!</a:t>
            </a:r>
          </a:p>
        </p:txBody>
      </p:sp>
      <p:sp>
        <p:nvSpPr>
          <p:cNvPr id="24" name="Овал 23"/>
          <p:cNvSpPr/>
          <p:nvPr/>
        </p:nvSpPr>
        <p:spPr>
          <a:xfrm>
            <a:off x="738188" y="4395788"/>
            <a:ext cx="3240087" cy="2160587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6" name="Стрелка вправо 25">
            <a:hlinkClick r:id="" action="ppaction://hlinkshowjump?jump=nextslide"/>
          </p:cNvPr>
          <p:cNvSpPr/>
          <p:nvPr/>
        </p:nvSpPr>
        <p:spPr>
          <a:xfrm flipV="1">
            <a:off x="8124493" y="6435145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321050" y="2557463"/>
            <a:ext cx="3240088" cy="2160587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63688" y="381219"/>
            <a:ext cx="5832649" cy="20090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/>
              <a:t>Не зверь, не птица, нос как спица,</a:t>
            </a:r>
          </a:p>
          <a:p>
            <a:pPr>
              <a:defRPr/>
            </a:pPr>
            <a:r>
              <a:rPr lang="ru-RU" sz="2800" b="1" dirty="0"/>
              <a:t>Летит - кричит, сядет - молчит.</a:t>
            </a:r>
          </a:p>
          <a:p>
            <a:pPr>
              <a:defRPr/>
            </a:pPr>
            <a:r>
              <a:rPr lang="ru-RU" sz="2800" b="1" dirty="0"/>
              <a:t>Кто его убьет,</a:t>
            </a:r>
          </a:p>
          <a:p>
            <a:pPr>
              <a:defRPr/>
            </a:pPr>
            <a:r>
              <a:rPr lang="ru-RU" sz="2800" b="1" dirty="0"/>
              <a:t>Тот кровь прольет.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ом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" y="0"/>
            <a:ext cx="9207500" cy="6911975"/>
          </a:xfrm>
        </p:spPr>
      </p:pic>
      <p:sp>
        <p:nvSpPr>
          <p:cNvPr id="10" name="Овал 9"/>
          <p:cNvSpPr/>
          <p:nvPr/>
        </p:nvSpPr>
        <p:spPr>
          <a:xfrm>
            <a:off x="3321050" y="2557463"/>
            <a:ext cx="3240088" cy="2160587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11" name="Овал 10"/>
          <p:cNvSpPr/>
          <p:nvPr/>
        </p:nvSpPr>
        <p:spPr>
          <a:xfrm>
            <a:off x="3321050" y="2570163"/>
            <a:ext cx="3240088" cy="2160587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Подумай ещё!</a:t>
            </a:r>
          </a:p>
        </p:txBody>
      </p:sp>
      <p:sp>
        <p:nvSpPr>
          <p:cNvPr id="12" name="Овал 11"/>
          <p:cNvSpPr/>
          <p:nvPr/>
        </p:nvSpPr>
        <p:spPr>
          <a:xfrm>
            <a:off x="3311525" y="2544763"/>
            <a:ext cx="3240088" cy="2159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19" name="Овал 18"/>
          <p:cNvSpPr/>
          <p:nvPr/>
        </p:nvSpPr>
        <p:spPr>
          <a:xfrm>
            <a:off x="5432425" y="4395788"/>
            <a:ext cx="3240088" cy="2160587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2" name="Овал 21"/>
          <p:cNvSpPr/>
          <p:nvPr/>
        </p:nvSpPr>
        <p:spPr>
          <a:xfrm>
            <a:off x="690563" y="4411663"/>
            <a:ext cx="3240087" cy="2163762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3" name="Овал 22"/>
          <p:cNvSpPr/>
          <p:nvPr/>
        </p:nvSpPr>
        <p:spPr>
          <a:xfrm>
            <a:off x="652463" y="4411663"/>
            <a:ext cx="3240087" cy="2159000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Подумай ещё!</a:t>
            </a:r>
          </a:p>
        </p:txBody>
      </p:sp>
      <p:sp>
        <p:nvSpPr>
          <p:cNvPr id="24" name="Овал 23"/>
          <p:cNvSpPr/>
          <p:nvPr/>
        </p:nvSpPr>
        <p:spPr>
          <a:xfrm>
            <a:off x="690563" y="4424363"/>
            <a:ext cx="3240087" cy="2160587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6" name="Стрелка вправо 25">
            <a:hlinkClick r:id="" action="ppaction://hlinkshowjump?jump=nextslide"/>
          </p:cNvPr>
          <p:cNvSpPr/>
          <p:nvPr/>
        </p:nvSpPr>
        <p:spPr>
          <a:xfrm flipV="1">
            <a:off x="8124493" y="6435145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763688" y="376238"/>
            <a:ext cx="5904655" cy="20090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/>
              <a:t>Спал  цветок  и  вдруг  проснулся:  </a:t>
            </a:r>
          </a:p>
          <a:p>
            <a:pPr>
              <a:defRPr/>
            </a:pPr>
            <a:r>
              <a:rPr lang="ru-RU" sz="2800" b="1" dirty="0"/>
              <a:t>больше  спать  не  захотел, </a:t>
            </a:r>
          </a:p>
          <a:p>
            <a:pPr>
              <a:defRPr/>
            </a:pPr>
            <a:r>
              <a:rPr lang="ru-RU" sz="2800" b="1" dirty="0"/>
              <a:t>шевельнулся,  встрепенулся,  </a:t>
            </a:r>
          </a:p>
          <a:p>
            <a:pPr>
              <a:defRPr/>
            </a:pPr>
            <a:r>
              <a:rPr lang="ru-RU" sz="2800" b="1" dirty="0"/>
              <a:t>взвился  вверх  и   улетел.</a:t>
            </a:r>
            <a:r>
              <a:rPr lang="ru-RU" sz="2800" dirty="0"/>
              <a:t> </a:t>
            </a:r>
            <a:endParaRPr lang="ru-RU" sz="28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у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9" grpId="0" animBg="1"/>
      <p:bldP spid="22" grpId="0" animBg="1"/>
      <p:bldP spid="22" grpId="1" animBg="1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34925"/>
            <a:ext cx="9207500" cy="6911975"/>
          </a:xfrm>
        </p:spPr>
      </p:pic>
      <p:sp>
        <p:nvSpPr>
          <p:cNvPr id="10" name="Овал 9"/>
          <p:cNvSpPr/>
          <p:nvPr/>
        </p:nvSpPr>
        <p:spPr>
          <a:xfrm>
            <a:off x="3321050" y="2557463"/>
            <a:ext cx="3240088" cy="2160587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11" name="Овал 10"/>
          <p:cNvSpPr/>
          <p:nvPr/>
        </p:nvSpPr>
        <p:spPr>
          <a:xfrm>
            <a:off x="3349625" y="2505075"/>
            <a:ext cx="3240088" cy="2160588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Подумай ещё!</a:t>
            </a:r>
          </a:p>
        </p:txBody>
      </p:sp>
      <p:sp>
        <p:nvSpPr>
          <p:cNvPr id="12" name="Овал 11"/>
          <p:cNvSpPr/>
          <p:nvPr/>
        </p:nvSpPr>
        <p:spPr>
          <a:xfrm>
            <a:off x="3344863" y="2532063"/>
            <a:ext cx="3240087" cy="2159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19" name="Овал 18"/>
          <p:cNvSpPr/>
          <p:nvPr/>
        </p:nvSpPr>
        <p:spPr>
          <a:xfrm>
            <a:off x="5441950" y="4429125"/>
            <a:ext cx="3240088" cy="2160588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0" name="Овал 19"/>
          <p:cNvSpPr/>
          <p:nvPr/>
        </p:nvSpPr>
        <p:spPr>
          <a:xfrm>
            <a:off x="5441950" y="4414838"/>
            <a:ext cx="3240088" cy="2160587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Подумай ещё!</a:t>
            </a:r>
          </a:p>
        </p:txBody>
      </p:sp>
      <p:sp>
        <p:nvSpPr>
          <p:cNvPr id="21" name="Овал 20"/>
          <p:cNvSpPr/>
          <p:nvPr/>
        </p:nvSpPr>
        <p:spPr>
          <a:xfrm>
            <a:off x="5441950" y="4403725"/>
            <a:ext cx="3240088" cy="2160588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2" name="Овал 21"/>
          <p:cNvSpPr/>
          <p:nvPr/>
        </p:nvSpPr>
        <p:spPr>
          <a:xfrm>
            <a:off x="690563" y="4414838"/>
            <a:ext cx="3240087" cy="2160587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26" name="Стрелка вправо 25">
            <a:hlinkClick r:id="" action="ppaction://hlinkshowjump?jump=nextslide"/>
          </p:cNvPr>
          <p:cNvSpPr/>
          <p:nvPr/>
        </p:nvSpPr>
        <p:spPr>
          <a:xfrm flipV="1">
            <a:off x="8124493" y="6435145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745993" y="381219"/>
            <a:ext cx="4490303" cy="15323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/>
              <a:t>Не птица, а с крыльями </a:t>
            </a:r>
          </a:p>
          <a:p>
            <a:pPr>
              <a:defRPr/>
            </a:pPr>
            <a:r>
              <a:rPr lang="ru-RU" sz="2800" b="1" dirty="0"/>
              <a:t>Над цветком летает,</a:t>
            </a:r>
          </a:p>
          <a:p>
            <a:pPr>
              <a:defRPr/>
            </a:pPr>
            <a:r>
              <a:rPr lang="ru-RU" sz="2800" b="1" dirty="0"/>
              <a:t>Медок собирает.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чел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9" grpId="0" animBg="1"/>
      <p:bldP spid="19" grpId="1" animBg="1"/>
      <p:bldP spid="20" grpId="0" animBg="1"/>
      <p:bldP spid="20" grpId="1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428750"/>
            <a:ext cx="2690812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/>
          <p:cNvSpPr/>
          <p:nvPr/>
        </p:nvSpPr>
        <p:spPr>
          <a:xfrm>
            <a:off x="2071688" y="1428750"/>
            <a:ext cx="642937" cy="6286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2214563" y="5857875"/>
            <a:ext cx="642937" cy="6286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</a:rPr>
              <a:t>3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5400000">
            <a:off x="2224882" y="2275681"/>
            <a:ext cx="442912" cy="349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643063" y="3500438"/>
            <a:ext cx="571500" cy="7143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1000125" y="3071813"/>
            <a:ext cx="642938" cy="6286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</a:rPr>
              <a:t>2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16200000" flipV="1">
            <a:off x="2393156" y="5679282"/>
            <a:ext cx="3571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297" name="Заголовок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002060"/>
                </a:solidFill>
              </a:rPr>
              <a:t>Строение насекомого</a:t>
            </a:r>
          </a:p>
        </p:txBody>
      </p:sp>
      <p:sp>
        <p:nvSpPr>
          <p:cNvPr id="12298" name="Содержимое 32"/>
          <p:cNvSpPr>
            <a:spLocks noGrp="1"/>
          </p:cNvSpPr>
          <p:nvPr>
            <p:ph idx="1"/>
          </p:nvPr>
        </p:nvSpPr>
        <p:spPr>
          <a:xfrm>
            <a:off x="5286375" y="1600200"/>
            <a:ext cx="3400425" cy="4525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b="1" smtClean="0">
                <a:solidFill>
                  <a:srgbClr val="002060"/>
                </a:solidFill>
              </a:rPr>
              <a:t>1 – голова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b="1" smtClean="0">
                <a:solidFill>
                  <a:srgbClr val="002060"/>
                </a:solidFill>
              </a:rPr>
              <a:t>2 – грудь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b="1" smtClean="0">
                <a:solidFill>
                  <a:srgbClr val="002060"/>
                </a:solidFill>
              </a:rPr>
              <a:t>3 – брюшко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b="1" smtClean="0">
                <a:solidFill>
                  <a:srgbClr val="002060"/>
                </a:solidFill>
              </a:rPr>
              <a:t>4 – 3 пары ног </a:t>
            </a:r>
          </a:p>
        </p:txBody>
      </p:sp>
      <p:sp>
        <p:nvSpPr>
          <p:cNvPr id="34" name="Овал 33"/>
          <p:cNvSpPr/>
          <p:nvPr/>
        </p:nvSpPr>
        <p:spPr>
          <a:xfrm>
            <a:off x="3571875" y="3071813"/>
            <a:ext cx="642938" cy="6286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</a:rPr>
              <a:t>4</a:t>
            </a:r>
          </a:p>
        </p:txBody>
      </p:sp>
      <p:cxnSp>
        <p:nvCxnSpPr>
          <p:cNvPr id="36" name="Прямая соединительная линия 35"/>
          <p:cNvCxnSpPr>
            <a:stCxn id="34" idx="1"/>
          </p:cNvCxnSpPr>
          <p:nvPr/>
        </p:nvCxnSpPr>
        <p:spPr>
          <a:xfrm rot="16200000" flipV="1">
            <a:off x="3251200" y="2749550"/>
            <a:ext cx="306388" cy="5222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10800000" flipV="1">
            <a:off x="3286125" y="3571875"/>
            <a:ext cx="357188" cy="2492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34" idx="4"/>
          </p:cNvCxnSpPr>
          <p:nvPr/>
        </p:nvCxnSpPr>
        <p:spPr>
          <a:xfrm rot="5400000">
            <a:off x="3046412" y="4083051"/>
            <a:ext cx="1228725" cy="4635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 flipV="1">
            <a:off x="8028384" y="6259513"/>
            <a:ext cx="909815" cy="384681"/>
          </a:xfrm>
          <a:prstGeom prst="right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2405</TotalTime>
  <Words>954</Words>
  <Application>Microsoft Office PowerPoint</Application>
  <PresentationFormat>Экран (4:3)</PresentationFormat>
  <Paragraphs>198</Paragraphs>
  <Slides>22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Calibri</vt:lpstr>
      <vt:lpstr>Nautilus Pompilius</vt:lpstr>
      <vt:lpstr>Arial</vt:lpstr>
      <vt:lpstr>Times New Roman</vt:lpstr>
      <vt:lpstr>Тема Office</vt:lpstr>
      <vt:lpstr>Chart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Строение насекомого</vt:lpstr>
      <vt:lpstr>Презентация PowerPoint</vt:lpstr>
      <vt:lpstr>Презентация PowerPoint</vt:lpstr>
      <vt:lpstr>Многие насекомые летают – для этого у них есть крылья. Некоторые насекомые ходят, прыгают, ползают, плавают.  </vt:lpstr>
      <vt:lpstr>Презентация PowerPoint</vt:lpstr>
      <vt:lpstr>Презентация PowerPoint</vt:lpstr>
      <vt:lpstr>Полезные насекомые</vt:lpstr>
      <vt:lpstr>Насекомые-вредители</vt:lpstr>
      <vt:lpstr>Презентация PowerPoint</vt:lpstr>
      <vt:lpstr>Майский жук</vt:lpstr>
      <vt:lpstr>Майский жук</vt:lpstr>
      <vt:lpstr>Презентация PowerPoint</vt:lpstr>
      <vt:lpstr>Источники </vt:lpstr>
      <vt:lpstr>Источники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Ирина Бобкова</cp:lastModifiedBy>
  <cp:revision>170</cp:revision>
  <dcterms:modified xsi:type="dcterms:W3CDTF">2014-12-27T10:47:42Z</dcterms:modified>
</cp:coreProperties>
</file>