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3.jpeg" ContentType="image/jpeg"/>
  <Override PartName="/ppt/media/image69.jpeg" ContentType="image/jpeg"/>
  <Override PartName="/ppt/media/image68.jpeg" ContentType="image/jpeg"/>
  <Override PartName="/ppt/media/image67.jpeg" ContentType="image/jpeg"/>
  <Override PartName="/ppt/media/image66.png" ContentType="image/png"/>
  <Override PartName="/ppt/media/image65.jpeg" ContentType="image/jpeg"/>
  <Override PartName="/ppt/media/image64.jpeg" ContentType="image/jpeg"/>
  <Override PartName="/ppt/media/image63.jpeg" ContentType="image/jpeg"/>
  <Override PartName="/ppt/media/image60.png" ContentType="image/png"/>
  <Override PartName="/ppt/media/image72.jpeg" ContentType="image/jpeg"/>
  <Override PartName="/ppt/media/image59.jpeg" ContentType="image/jpeg"/>
  <Override PartName="/ppt/media/image71.jpeg" ContentType="image/jpeg"/>
  <Override PartName="/ppt/media/image58.jpeg" ContentType="image/jpeg"/>
  <Override PartName="/ppt/media/image70.jpeg" ContentType="image/jpeg"/>
  <Override PartName="/ppt/media/image57.jpeg" ContentType="image/jpeg"/>
  <Override PartName="/ppt/media/image56.jpeg" ContentType="image/jpeg"/>
  <Override PartName="/ppt/media/image54.jpeg" ContentType="image/jpeg"/>
  <Override PartName="/ppt/media/image51.png" ContentType="image/png"/>
  <Override PartName="/ppt/media/image50.jpeg" ContentType="image/jpeg"/>
  <Override PartName="/ppt/media/image62.jpeg" ContentType="image/jpeg"/>
  <Override PartName="/ppt/media/image2.png" ContentType="image/png"/>
  <Override PartName="/ppt/media/image49.jpeg" ContentType="image/jpeg"/>
  <Override PartName="/ppt/media/image61.jpeg" ContentType="image/jpeg"/>
  <Override PartName="/ppt/media/image48.jpeg" ContentType="image/jpeg"/>
  <Override PartName="/ppt/media/image37.jpeg" ContentType="image/jpeg"/>
  <Override PartName="/ppt/media/image12.png" ContentType="image/png"/>
  <Override PartName="/ppt/media/image45.jpeg" ContentType="image/jpeg"/>
  <Override PartName="/ppt/media/image18.png" ContentType="image/png"/>
  <Override PartName="/ppt/media/image34.jpeg" ContentType="image/jpeg"/>
  <Override PartName="/ppt/media/image44.jpeg" ContentType="image/jpeg"/>
  <Override PartName="/ppt/media/image1.jpeg" ContentType="image/jpeg"/>
  <Override PartName="/ppt/media/image33.jpeg" ContentType="image/jpeg"/>
  <Override PartName="/ppt/media/image53.jpeg" ContentType="image/jpeg"/>
  <Override PartName="/ppt/media/image29.jpeg" ContentType="image/jpeg"/>
  <Override PartName="/ppt/media/image42.jpeg" ContentType="image/jpeg"/>
  <Override PartName="/ppt/media/image31.jpeg" ContentType="image/jpeg"/>
  <Override PartName="/ppt/media/image25.png" ContentType="image/png"/>
  <Override PartName="/ppt/media/image39.jpeg" ContentType="image/jpeg"/>
  <Override PartName="/ppt/media/image52.jpeg" ContentType="image/jpeg"/>
  <Override PartName="/ppt/media/image28.jpeg" ContentType="image/jpeg"/>
  <Override PartName="/ppt/media/image41.jpeg" ContentType="image/jpeg"/>
  <Override PartName="/ppt/media/image3.png" ContentType="image/png"/>
  <Override PartName="/ppt/media/image30.jpeg" ContentType="image/jpeg"/>
  <Override PartName="/ppt/media/image15.png" ContentType="image/png"/>
  <Override PartName="/ppt/media/image38.jpeg" ContentType="image/jpeg"/>
  <Override PartName="/ppt/media/image40.jpeg" ContentType="image/jpeg"/>
  <Override PartName="/ppt/media/image27.jpeg" ContentType="image/jpeg"/>
  <Override PartName="/ppt/media/image24.png" ContentType="image/png"/>
  <Override PartName="/ppt/media/image6.png" ContentType="image/png"/>
  <Override PartName="/ppt/media/image23.jpeg" ContentType="image/jpeg"/>
  <Override PartName="/ppt/media/image22.jpeg" ContentType="image/jpeg"/>
  <Override PartName="/ppt/media/image19.png" ContentType="image/png"/>
  <Override PartName="/ppt/media/image47.jpeg" ContentType="image/jpeg"/>
  <Override PartName="/ppt/media/image4.jpeg" ContentType="image/jpeg"/>
  <Override PartName="/ppt/media/image36.jpeg" ContentType="image/jpeg"/>
  <Override PartName="/ppt/media/image11.png" ContentType="image/png"/>
  <Override PartName="/ppt/media/image55.jpeg" ContentType="image/jpeg"/>
  <Override PartName="/ppt/media/image5.png" ContentType="image/png"/>
  <Override PartName="/ppt/media/image21.jpeg" ContentType="image/jpeg"/>
  <Override PartName="/ppt/media/image20.png" ContentType="image/png"/>
  <Override PartName="/ppt/media/image10.jpeg" ContentType="image/jpeg"/>
  <Override PartName="/ppt/media/image9.png" ContentType="image/png"/>
  <Override PartName="/ppt/media/image43.png" ContentType="image/png"/>
  <Override PartName="/ppt/media/image7.jpeg" ContentType="image/jpeg"/>
  <Override PartName="/ppt/media/image14.png" ContentType="image/png"/>
  <Override PartName="/ppt/media/image13.jpeg" ContentType="image/jpeg"/>
  <Override PartName="/ppt/media/image17.png" ContentType="image/png"/>
  <Override PartName="/ppt/media/image32.jpeg" ContentType="image/jpeg"/>
  <Override PartName="/ppt/media/image16.png" ContentType="image/png"/>
  <Override PartName="/ppt/media/image46.jpeg" ContentType="image/jpeg"/>
  <Override PartName="/ppt/media/image35.jpeg" ContentType="image/jpeg"/>
  <Override PartName="/ppt/media/image8.png" ContentType="image/png"/>
  <Override PartName="/ppt/media/image26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28.5.15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0696EFD-C8FF-489A-98A5-987AACD75486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28.5.15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31B8A65-E8EC-4999-B07B-CBACCD4A16DD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8b8b8b"/>
                </a:solidFill>
                <a:latin typeface="Calibri"/>
              </a:rPr>
              <a:t>Образец подзаголовка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28.5.15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D628C34-991C-434E-B986-290D55F556E6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28.5.15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F40D17-3661-486D-ACD4-B2FEE7D7ED38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png"/><Relationship Id="rId5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png"/><Relationship Id="rId7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11640" y="548640"/>
            <a:ext cx="7920360" cy="2160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Вторая младшая группа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«Паровозик из Ромашково»</a:t>
            </a:r>
            <a:endParaRPr/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2728800" y="2277000"/>
            <a:ext cx="3312000" cy="2561040"/>
          </a:xfrm>
          <a:prstGeom prst="rect">
            <a:avLst/>
          </a:prstGeom>
          <a:ln>
            <a:noFill/>
          </a:ln>
        </p:spPr>
      </p:pic>
      <p:pic>
        <p:nvPicPr>
          <p:cNvPr id="159" name="Picture 4" descr=""/>
          <p:cNvPicPr/>
          <p:nvPr/>
        </p:nvPicPr>
        <p:blipFill>
          <a:blip r:embed="rId2"/>
          <a:stretch/>
        </p:blipFill>
        <p:spPr>
          <a:xfrm>
            <a:off x="3564000" y="5733360"/>
            <a:ext cx="437760" cy="599760"/>
          </a:xfrm>
          <a:prstGeom prst="rect">
            <a:avLst/>
          </a:prstGeom>
          <a:ln>
            <a:noFill/>
          </a:ln>
        </p:spPr>
      </p:pic>
      <p:pic>
        <p:nvPicPr>
          <p:cNvPr id="160" name="Picture 6" descr=""/>
          <p:cNvPicPr/>
          <p:nvPr/>
        </p:nvPicPr>
        <p:blipFill>
          <a:blip r:embed="rId3"/>
          <a:stretch/>
        </p:blipFill>
        <p:spPr>
          <a:xfrm>
            <a:off x="5436000" y="5342760"/>
            <a:ext cx="761760" cy="1380600"/>
          </a:xfrm>
          <a:prstGeom prst="rect">
            <a:avLst/>
          </a:prstGeom>
          <a:ln>
            <a:noFill/>
          </a:ln>
        </p:spPr>
      </p:pic>
      <p:pic>
        <p:nvPicPr>
          <p:cNvPr id="161" name="Picture 8" descr=""/>
          <p:cNvPicPr/>
          <p:nvPr/>
        </p:nvPicPr>
        <p:blipFill>
          <a:blip r:embed="rId4"/>
          <a:stretch/>
        </p:blipFill>
        <p:spPr>
          <a:xfrm>
            <a:off x="251640" y="5331960"/>
            <a:ext cx="771120" cy="1114200"/>
          </a:xfrm>
          <a:prstGeom prst="rect">
            <a:avLst/>
          </a:prstGeom>
          <a:ln>
            <a:noFill/>
          </a:ln>
        </p:spPr>
      </p:pic>
      <p:pic>
        <p:nvPicPr>
          <p:cNvPr id="162" name="Picture 10" descr=""/>
          <p:cNvPicPr/>
          <p:nvPr/>
        </p:nvPicPr>
        <p:blipFill>
          <a:blip r:embed="rId5"/>
          <a:stretch/>
        </p:blipFill>
        <p:spPr>
          <a:xfrm>
            <a:off x="7524360" y="5517720"/>
            <a:ext cx="1142640" cy="74268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«Центр познания»</a:t>
            </a:r>
            <a:endParaRPr/>
          </a:p>
        </p:txBody>
      </p:sp>
      <p:pic>
        <p:nvPicPr>
          <p:cNvPr id="196" name="Picture 2" descr=""/>
          <p:cNvPicPr/>
          <p:nvPr/>
        </p:nvPicPr>
        <p:blipFill>
          <a:blip r:embed="rId2"/>
          <a:stretch/>
        </p:blipFill>
        <p:spPr>
          <a:xfrm>
            <a:off x="0" y="1643760"/>
            <a:ext cx="2987640" cy="222192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0" y="3866040"/>
            <a:ext cx="2987640" cy="2160000"/>
          </a:xfrm>
          <a:prstGeom prst="rect">
            <a:avLst/>
          </a:prstGeom>
          <a:ln>
            <a:noFill/>
          </a:ln>
        </p:spPr>
      </p:pic>
      <p:pic>
        <p:nvPicPr>
          <p:cNvPr id="198" name="Picture 5" descr=""/>
          <p:cNvPicPr/>
          <p:nvPr/>
        </p:nvPicPr>
        <p:blipFill>
          <a:blip r:embed="rId4"/>
          <a:stretch/>
        </p:blipFill>
        <p:spPr>
          <a:xfrm>
            <a:off x="2663640" y="4672440"/>
            <a:ext cx="3240000" cy="2126520"/>
          </a:xfrm>
          <a:prstGeom prst="rect">
            <a:avLst/>
          </a:prstGeom>
          <a:ln>
            <a:noFill/>
          </a:ln>
        </p:spPr>
      </p:pic>
      <p:pic>
        <p:nvPicPr>
          <p:cNvPr id="199" name="Picture 6" descr=""/>
          <p:cNvPicPr/>
          <p:nvPr/>
        </p:nvPicPr>
        <p:blipFill>
          <a:blip r:embed="rId5"/>
          <a:stretch/>
        </p:blipFill>
        <p:spPr>
          <a:xfrm>
            <a:off x="6012000" y="3789000"/>
            <a:ext cx="3240000" cy="2232000"/>
          </a:xfrm>
          <a:prstGeom prst="rect">
            <a:avLst/>
          </a:prstGeom>
          <a:ln>
            <a:noFill/>
          </a:ln>
        </p:spPr>
      </p:pic>
      <p:pic>
        <p:nvPicPr>
          <p:cNvPr id="200" name="Picture 7" descr=""/>
          <p:cNvPicPr/>
          <p:nvPr/>
        </p:nvPicPr>
        <p:blipFill>
          <a:blip r:embed="rId6"/>
          <a:stretch/>
        </p:blipFill>
        <p:spPr>
          <a:xfrm>
            <a:off x="6005160" y="1438560"/>
            <a:ext cx="3115800" cy="242712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«Центр конструирования»</a:t>
            </a:r>
            <a:endParaRPr/>
          </a:p>
        </p:txBody>
      </p:sp>
      <p:pic>
        <p:nvPicPr>
          <p:cNvPr id="202" name="Picture 2" descr=""/>
          <p:cNvPicPr/>
          <p:nvPr/>
        </p:nvPicPr>
        <p:blipFill>
          <a:blip r:embed="rId2"/>
          <a:stretch/>
        </p:blipFill>
        <p:spPr>
          <a:xfrm>
            <a:off x="0" y="2349000"/>
            <a:ext cx="3530520" cy="2647800"/>
          </a:xfrm>
          <a:prstGeom prst="rect">
            <a:avLst/>
          </a:prstGeom>
          <a:ln>
            <a:noFill/>
          </a:ln>
        </p:spPr>
      </p:pic>
      <p:pic>
        <p:nvPicPr>
          <p:cNvPr id="203" name="Picture 3" descr=""/>
          <p:cNvPicPr/>
          <p:nvPr/>
        </p:nvPicPr>
        <p:blipFill>
          <a:blip r:embed="rId3"/>
          <a:stretch/>
        </p:blipFill>
        <p:spPr>
          <a:xfrm>
            <a:off x="1907640" y="4288680"/>
            <a:ext cx="3396240" cy="2547360"/>
          </a:xfrm>
          <a:prstGeom prst="rect">
            <a:avLst/>
          </a:prstGeom>
          <a:ln>
            <a:noFill/>
          </a:ln>
        </p:spPr>
      </p:pic>
      <p:pic>
        <p:nvPicPr>
          <p:cNvPr id="204" name="Picture 7" descr=""/>
          <p:cNvPicPr/>
          <p:nvPr/>
        </p:nvPicPr>
        <p:blipFill>
          <a:blip r:embed="rId4"/>
          <a:stretch/>
        </p:blipFill>
        <p:spPr>
          <a:xfrm>
            <a:off x="2189160" y="-1098720"/>
            <a:ext cx="199800" cy="20916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6249960" y="2910960"/>
            <a:ext cx="2642040" cy="32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cc3300"/>
                </a:solidFill>
                <a:latin typeface="Arial"/>
              </a:rPr>
              <a:t>Подъёмный кран </a:t>
            </a:r>
            <a:r>
              <a:rPr b="1" lang="ru-RU" strike="noStrike">
                <a:solidFill>
                  <a:srgbClr val="cc0000"/>
                </a:solidFill>
                <a:latin typeface="Arial"/>
              </a:rPr>
              <a:t>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300" strike="noStrike">
                <a:solidFill>
                  <a:srgbClr val="cc0000"/>
                </a:solidFill>
                <a:latin typeface="Arial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С утра до вечера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Вдвоем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Мы будем строить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Новый дом.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Ты не смотри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По сторонам: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Я строю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и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
</a:t>
            </a:r>
            <a:r>
              <a:rPr b="1" lang="ru-RU" sz="1600" strike="noStrike">
                <a:solidFill>
                  <a:srgbClr val="000080"/>
                </a:solidFill>
                <a:latin typeface="Arial"/>
              </a:rPr>
              <a:t>Подъемный кран.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1600" strike="noStrike">
                <a:solidFill>
                  <a:srgbClr val="000080"/>
                </a:solidFill>
                <a:latin typeface="Arial"/>
              </a:rPr>
              <a:t>(В.Борисов)</a:t>
            </a:r>
            <a:r>
              <a:rPr b="1" i="1" lang="ru-RU" sz="1600" strike="noStrike">
                <a:solidFill>
                  <a:srgbClr val="cc0000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id="206" name="Picture 9" descr=""/>
          <p:cNvPicPr/>
          <p:nvPr/>
        </p:nvPicPr>
        <p:blipFill>
          <a:blip r:embed="rId5"/>
          <a:stretch/>
        </p:blipFill>
        <p:spPr>
          <a:xfrm>
            <a:off x="467640" y="549000"/>
            <a:ext cx="780840" cy="85680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«Центр театра»</a:t>
            </a:r>
            <a:endParaRPr/>
          </a:p>
        </p:txBody>
      </p:sp>
      <p:pic>
        <p:nvPicPr>
          <p:cNvPr id="208" name="Picture 2" descr=""/>
          <p:cNvPicPr/>
          <p:nvPr/>
        </p:nvPicPr>
        <p:blipFill>
          <a:blip r:embed="rId1"/>
          <a:stretch/>
        </p:blipFill>
        <p:spPr>
          <a:xfrm>
            <a:off x="107640" y="2545920"/>
            <a:ext cx="2857320" cy="2142720"/>
          </a:xfrm>
          <a:prstGeom prst="rect">
            <a:avLst/>
          </a:prstGeom>
          <a:ln>
            <a:noFill/>
          </a:ln>
        </p:spPr>
      </p:pic>
      <p:pic>
        <p:nvPicPr>
          <p:cNvPr id="209" name="Picture 3" descr=""/>
          <p:cNvPicPr/>
          <p:nvPr/>
        </p:nvPicPr>
        <p:blipFill>
          <a:blip r:embed="rId2"/>
          <a:stretch/>
        </p:blipFill>
        <p:spPr>
          <a:xfrm>
            <a:off x="0" y="5129640"/>
            <a:ext cx="2808000" cy="1728000"/>
          </a:xfrm>
          <a:prstGeom prst="rect">
            <a:avLst/>
          </a:prstGeom>
          <a:ln>
            <a:noFill/>
          </a:ln>
        </p:spPr>
      </p:pic>
      <p:pic>
        <p:nvPicPr>
          <p:cNvPr id="210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2808000" cy="2204640"/>
          </a:xfrm>
          <a:prstGeom prst="rect">
            <a:avLst/>
          </a:prstGeom>
          <a:ln>
            <a:noFill/>
          </a:ln>
        </p:spPr>
      </p:pic>
      <p:pic>
        <p:nvPicPr>
          <p:cNvPr id="211" name="Picture 5" descr=""/>
          <p:cNvPicPr/>
          <p:nvPr/>
        </p:nvPicPr>
        <p:blipFill>
          <a:blip r:embed="rId4"/>
          <a:stretch/>
        </p:blipFill>
        <p:spPr>
          <a:xfrm>
            <a:off x="3152880" y="3866400"/>
            <a:ext cx="2628360" cy="201600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5868000" y="1268640"/>
            <a:ext cx="3024000" cy="25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c0504d"/>
                </a:solidFill>
                <a:latin typeface="Calibri"/>
              </a:rPr>
              <a:t>Превращается рука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
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И в котёнка, и в щенка.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
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Чтоб рука артисткой стала,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
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Нужно очень-очень мало: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
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Специальные перчатки,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
</a:t>
            </a:r>
            <a:r>
              <a:rPr lang="ru-RU" sz="2000" strike="noStrike">
                <a:solidFill>
                  <a:srgbClr val="c0504d"/>
                </a:solidFill>
                <a:latin typeface="Calibri"/>
              </a:rPr>
              <a:t>Ум, талант – и всё в порядке</a:t>
            </a:r>
            <a:r>
              <a:rPr lang="ru-RU" strike="noStrike">
                <a:solidFill>
                  <a:srgbClr val="c0504d"/>
                </a:solidFill>
                <a:latin typeface="Calibri"/>
              </a:rPr>
              <a:t>!</a:t>
            </a:r>
            <a:endParaRPr/>
          </a:p>
        </p:txBody>
      </p:sp>
      <p:pic>
        <p:nvPicPr>
          <p:cNvPr id="213" name="Picture 6" descr=""/>
          <p:cNvPicPr/>
          <p:nvPr/>
        </p:nvPicPr>
        <p:blipFill>
          <a:blip r:embed="rId5"/>
          <a:stretch/>
        </p:blipFill>
        <p:spPr>
          <a:xfrm>
            <a:off x="6059880" y="5014080"/>
            <a:ext cx="3071880" cy="187056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музыки»</a:t>
            </a:r>
            <a:endParaRPr/>
          </a:p>
        </p:txBody>
      </p:sp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2915640" y="4209480"/>
            <a:ext cx="3546360" cy="2659680"/>
          </a:xfrm>
          <a:prstGeom prst="rect">
            <a:avLst/>
          </a:prstGeom>
          <a:ln>
            <a:noFill/>
          </a:ln>
        </p:spPr>
      </p:pic>
      <p:pic>
        <p:nvPicPr>
          <p:cNvPr id="216" name="Picture 3" descr=""/>
          <p:cNvPicPr/>
          <p:nvPr/>
        </p:nvPicPr>
        <p:blipFill>
          <a:blip r:embed="rId2"/>
          <a:stretch/>
        </p:blipFill>
        <p:spPr>
          <a:xfrm>
            <a:off x="-3600" y="1268640"/>
            <a:ext cx="3275640" cy="355068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6084000" y="1412640"/>
            <a:ext cx="295200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1f497d"/>
                </a:solidFill>
                <a:latin typeface="Calibri"/>
              </a:rPr>
              <a:t>Весёлый праздник у зверей!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Эй, собирайтесь все скорей!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У нас в лесу концерт большой,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Поторопись, народ лесной!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Здесь будет музыка звучать,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Все будут петь и танцевать!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Повеселятся от души -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И взрослые, и малыши!</a:t>
            </a:r>
            <a:endParaRPr/>
          </a:p>
        </p:txBody>
      </p:sp>
      <p:pic>
        <p:nvPicPr>
          <p:cNvPr id="218" name="Picture 5" descr=""/>
          <p:cNvPicPr/>
          <p:nvPr/>
        </p:nvPicPr>
        <p:blipFill>
          <a:blip r:embed="rId3"/>
          <a:stretch/>
        </p:blipFill>
        <p:spPr>
          <a:xfrm>
            <a:off x="6883920" y="5334120"/>
            <a:ext cx="1352160" cy="152352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безопасности»</a:t>
            </a:r>
            <a:endParaRPr/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107640" y="1484640"/>
            <a:ext cx="3071880" cy="2962080"/>
          </a:xfrm>
          <a:prstGeom prst="rect">
            <a:avLst/>
          </a:prstGeom>
          <a:ln>
            <a:noFill/>
          </a:ln>
        </p:spPr>
      </p:pic>
      <p:pic>
        <p:nvPicPr>
          <p:cNvPr id="221" name="Picture 3" descr=""/>
          <p:cNvPicPr/>
          <p:nvPr/>
        </p:nvPicPr>
        <p:blipFill>
          <a:blip r:embed="rId2"/>
          <a:stretch/>
        </p:blipFill>
        <p:spPr>
          <a:xfrm>
            <a:off x="3377880" y="2034000"/>
            <a:ext cx="2858760" cy="2143800"/>
          </a:xfrm>
          <a:prstGeom prst="rect">
            <a:avLst/>
          </a:prstGeom>
          <a:ln>
            <a:noFill/>
          </a:ln>
        </p:spPr>
      </p:pic>
      <p:pic>
        <p:nvPicPr>
          <p:cNvPr id="222" name="Picture 4" descr=""/>
          <p:cNvPicPr/>
          <p:nvPr/>
        </p:nvPicPr>
        <p:blipFill>
          <a:blip r:embed="rId3"/>
          <a:stretch/>
        </p:blipFill>
        <p:spPr>
          <a:xfrm>
            <a:off x="1775880" y="4417560"/>
            <a:ext cx="3167640" cy="2376000"/>
          </a:xfrm>
          <a:prstGeom prst="rect">
            <a:avLst/>
          </a:prstGeom>
          <a:ln>
            <a:noFill/>
          </a:ln>
        </p:spPr>
      </p:pic>
      <p:pic>
        <p:nvPicPr>
          <p:cNvPr id="223" name="Picture 5" descr=""/>
          <p:cNvPicPr/>
          <p:nvPr/>
        </p:nvPicPr>
        <p:blipFill>
          <a:blip r:embed="rId4"/>
          <a:stretch/>
        </p:blipFill>
        <p:spPr>
          <a:xfrm>
            <a:off x="5652000" y="4390200"/>
            <a:ext cx="3168000" cy="2392920"/>
          </a:xfrm>
          <a:prstGeom prst="rect">
            <a:avLst/>
          </a:prstGeom>
          <a:ln>
            <a:noFill/>
          </a:ln>
        </p:spPr>
      </p:pic>
      <p:pic>
        <p:nvPicPr>
          <p:cNvPr id="224" name="Picture 7" descr=""/>
          <p:cNvPicPr/>
          <p:nvPr/>
        </p:nvPicPr>
        <p:blipFill>
          <a:blip r:embed="rId5"/>
          <a:stretch/>
        </p:blipFill>
        <p:spPr>
          <a:xfrm>
            <a:off x="6527880" y="1403640"/>
            <a:ext cx="2397600" cy="295200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двигательной активности»</a:t>
            </a:r>
            <a:endParaRPr/>
          </a:p>
        </p:txBody>
      </p:sp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-35640" y="1412640"/>
            <a:ext cx="3168000" cy="2376000"/>
          </a:xfrm>
          <a:prstGeom prst="rect">
            <a:avLst/>
          </a:prstGeom>
          <a:ln>
            <a:noFill/>
          </a:ln>
        </p:spPr>
      </p:pic>
      <p:pic>
        <p:nvPicPr>
          <p:cNvPr id="227" name="Picture 3" descr=""/>
          <p:cNvPicPr/>
          <p:nvPr/>
        </p:nvPicPr>
        <p:blipFill>
          <a:blip r:embed="rId2"/>
          <a:stretch/>
        </p:blipFill>
        <p:spPr>
          <a:xfrm>
            <a:off x="1115640" y="3789000"/>
            <a:ext cx="2736000" cy="2052000"/>
          </a:xfrm>
          <a:prstGeom prst="rect">
            <a:avLst/>
          </a:prstGeom>
          <a:ln>
            <a:noFill/>
          </a:ln>
        </p:spPr>
      </p:pic>
      <p:pic>
        <p:nvPicPr>
          <p:cNvPr id="228" name="Picture 4" descr=""/>
          <p:cNvPicPr/>
          <p:nvPr/>
        </p:nvPicPr>
        <p:blipFill>
          <a:blip r:embed="rId3"/>
          <a:stretch/>
        </p:blipFill>
        <p:spPr>
          <a:xfrm>
            <a:off x="3852000" y="4912200"/>
            <a:ext cx="2477520" cy="185832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5652000" y="1700640"/>
            <a:ext cx="331200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1f497d"/>
                </a:solidFill>
                <a:latin typeface="Calibri"/>
              </a:rPr>
              <a:t>Чтоб здоровье сохранить,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Организм свой укрепить,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Знает вся моя семья -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Должен быть режим у дня. 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Следует, ребята, знать -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Нужно всем подольше спать.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Ну а утром не лениться–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1f497d"/>
                </a:solidFill>
                <a:latin typeface="Calibri"/>
              </a:rPr>
              <a:t>На зарядку становиться!</a:t>
            </a:r>
            <a:endParaRPr/>
          </a:p>
        </p:txBody>
      </p:sp>
      <p:pic>
        <p:nvPicPr>
          <p:cNvPr id="230" name="Picture 6" descr=""/>
          <p:cNvPicPr/>
          <p:nvPr/>
        </p:nvPicPr>
        <p:blipFill>
          <a:blip r:embed="rId4"/>
          <a:stretch/>
        </p:blipFill>
        <p:spPr>
          <a:xfrm>
            <a:off x="8211960" y="5085360"/>
            <a:ext cx="971280" cy="119016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игры»</a:t>
            </a:r>
            <a:endParaRPr/>
          </a:p>
        </p:txBody>
      </p:sp>
      <p:pic>
        <p:nvPicPr>
          <p:cNvPr id="232" name="Picture 2" descr=""/>
          <p:cNvPicPr/>
          <p:nvPr/>
        </p:nvPicPr>
        <p:blipFill>
          <a:blip r:embed="rId1"/>
          <a:stretch/>
        </p:blipFill>
        <p:spPr>
          <a:xfrm>
            <a:off x="0" y="1124640"/>
            <a:ext cx="2411280" cy="1808640"/>
          </a:xfrm>
          <a:prstGeom prst="rect">
            <a:avLst/>
          </a:prstGeom>
          <a:ln>
            <a:noFill/>
          </a:ln>
        </p:spPr>
      </p:pic>
      <p:pic>
        <p:nvPicPr>
          <p:cNvPr id="233" name="Picture 3" descr=""/>
          <p:cNvPicPr/>
          <p:nvPr/>
        </p:nvPicPr>
        <p:blipFill>
          <a:blip r:embed="rId2"/>
          <a:stretch/>
        </p:blipFill>
        <p:spPr>
          <a:xfrm>
            <a:off x="179640" y="2844360"/>
            <a:ext cx="2304000" cy="1728000"/>
          </a:xfrm>
          <a:prstGeom prst="rect">
            <a:avLst/>
          </a:prstGeom>
          <a:ln>
            <a:noFill/>
          </a:ln>
        </p:spPr>
      </p:pic>
      <p:pic>
        <p:nvPicPr>
          <p:cNvPr id="234" name="Picture 4" descr=""/>
          <p:cNvPicPr/>
          <p:nvPr/>
        </p:nvPicPr>
        <p:blipFill>
          <a:blip r:embed="rId3"/>
          <a:stretch/>
        </p:blipFill>
        <p:spPr>
          <a:xfrm>
            <a:off x="1043640" y="4572720"/>
            <a:ext cx="2351880" cy="1764000"/>
          </a:xfrm>
          <a:prstGeom prst="rect">
            <a:avLst/>
          </a:prstGeom>
          <a:ln>
            <a:noFill/>
          </a:ln>
        </p:spPr>
      </p:pic>
      <p:pic>
        <p:nvPicPr>
          <p:cNvPr id="235" name="Picture 5" descr=""/>
          <p:cNvPicPr/>
          <p:nvPr/>
        </p:nvPicPr>
        <p:blipFill>
          <a:blip r:embed="rId4"/>
          <a:stretch/>
        </p:blipFill>
        <p:spPr>
          <a:xfrm>
            <a:off x="2819880" y="5203080"/>
            <a:ext cx="2207880" cy="1656000"/>
          </a:xfrm>
          <a:prstGeom prst="rect">
            <a:avLst/>
          </a:prstGeom>
          <a:ln>
            <a:noFill/>
          </a:ln>
        </p:spPr>
      </p:pic>
      <p:pic>
        <p:nvPicPr>
          <p:cNvPr id="236" name="Picture 6" descr=""/>
          <p:cNvPicPr/>
          <p:nvPr/>
        </p:nvPicPr>
        <p:blipFill>
          <a:blip r:embed="rId5"/>
          <a:stretch/>
        </p:blipFill>
        <p:spPr>
          <a:xfrm>
            <a:off x="5039280" y="5556240"/>
            <a:ext cx="1775520" cy="133164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5028120" y="1700640"/>
            <a:ext cx="386424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alibri"/>
              </a:rPr>
              <a:t>Игрушки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Из цветной пушистой байки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Малышам игрушки шьём —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Куклы, мячики и зайки.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Их всё больше с каждым днём.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Здесь игрушек целый угол: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Белый выводок зайчат,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И косички толстых кукол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Кверху бантами торчат….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Вот тигрёнок полосатый.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У тигрёнка добрый вид,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Потому что только ватой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У него живот набит…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З. Александрова</a:t>
            </a:r>
            <a:endParaRPr/>
          </a:p>
        </p:txBody>
      </p:sp>
      <p:pic>
        <p:nvPicPr>
          <p:cNvPr id="238" name="Picture 8" descr=""/>
          <p:cNvPicPr/>
          <p:nvPr/>
        </p:nvPicPr>
        <p:blipFill>
          <a:blip r:embed="rId6"/>
          <a:stretch/>
        </p:blipFill>
        <p:spPr>
          <a:xfrm>
            <a:off x="7092360" y="5860440"/>
            <a:ext cx="1523520" cy="105696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изодеятельности»</a:t>
            </a:r>
            <a:endParaRPr/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>
            <a:off x="0" y="1628640"/>
            <a:ext cx="3875400" cy="2906280"/>
          </a:xfrm>
          <a:prstGeom prst="rect">
            <a:avLst/>
          </a:prstGeom>
          <a:ln>
            <a:noFill/>
          </a:ln>
        </p:spPr>
      </p:pic>
      <p:pic>
        <p:nvPicPr>
          <p:cNvPr id="241" name="Picture 3" descr=""/>
          <p:cNvPicPr/>
          <p:nvPr/>
        </p:nvPicPr>
        <p:blipFill>
          <a:blip r:embed="rId2"/>
          <a:stretch/>
        </p:blipFill>
        <p:spPr>
          <a:xfrm>
            <a:off x="2771640" y="4031640"/>
            <a:ext cx="3744000" cy="2808000"/>
          </a:xfrm>
          <a:prstGeom prst="rect">
            <a:avLst/>
          </a:prstGeom>
          <a:ln>
            <a:noFill/>
          </a:ln>
        </p:spPr>
      </p:pic>
      <p:pic>
        <p:nvPicPr>
          <p:cNvPr id="242" name="Picture 4" descr=""/>
          <p:cNvPicPr/>
          <p:nvPr/>
        </p:nvPicPr>
        <p:blipFill>
          <a:blip r:embed="rId3"/>
          <a:stretch/>
        </p:blipFill>
        <p:spPr>
          <a:xfrm rot="5400000">
            <a:off x="5809680" y="1160280"/>
            <a:ext cx="2808000" cy="374400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-315360"/>
            <a:ext cx="8229240" cy="1732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Наш участок</a:t>
            </a:r>
            <a:endParaRPr/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0" y="1109880"/>
            <a:ext cx="3631320" cy="2723400"/>
          </a:xfrm>
          <a:prstGeom prst="rect">
            <a:avLst/>
          </a:prstGeom>
          <a:ln>
            <a:noFill/>
          </a:ln>
        </p:spPr>
      </p:pic>
      <p:pic>
        <p:nvPicPr>
          <p:cNvPr id="245" name="Picture 3" descr=""/>
          <p:cNvPicPr/>
          <p:nvPr/>
        </p:nvPicPr>
        <p:blipFill>
          <a:blip r:embed="rId2"/>
          <a:stretch/>
        </p:blipFill>
        <p:spPr>
          <a:xfrm>
            <a:off x="683640" y="3069000"/>
            <a:ext cx="3803400" cy="2852640"/>
          </a:xfrm>
          <a:prstGeom prst="rect">
            <a:avLst/>
          </a:prstGeom>
          <a:ln>
            <a:noFill/>
          </a:ln>
        </p:spPr>
      </p:pic>
      <p:pic>
        <p:nvPicPr>
          <p:cNvPr id="246" name="Picture 4" descr=""/>
          <p:cNvPicPr/>
          <p:nvPr/>
        </p:nvPicPr>
        <p:blipFill>
          <a:blip r:embed="rId3"/>
          <a:stretch/>
        </p:blipFill>
        <p:spPr>
          <a:xfrm>
            <a:off x="3924000" y="3877560"/>
            <a:ext cx="3580200" cy="2980080"/>
          </a:xfrm>
          <a:prstGeom prst="rect">
            <a:avLst/>
          </a:prstGeom>
          <a:ln>
            <a:noFill/>
          </a:ln>
        </p:spPr>
      </p:pic>
      <p:pic>
        <p:nvPicPr>
          <p:cNvPr id="247" name="Picture 5" descr=""/>
          <p:cNvPicPr/>
          <p:nvPr/>
        </p:nvPicPr>
        <p:blipFill>
          <a:blip r:embed="rId4"/>
          <a:stretch/>
        </p:blipFill>
        <p:spPr>
          <a:xfrm>
            <a:off x="5303520" y="1124640"/>
            <a:ext cx="3840120" cy="288000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1187280" y="4365000"/>
            <a:ext cx="7273080" cy="1800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Спасибо за внимание.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539640" y="548640"/>
            <a:ext cx="8146800" cy="55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Я люблю свой детский сад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
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В нем полным-полно ребят.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
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Раз, два, три, четыре, пять…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
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Жаль, что всех не сосчитать.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
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Может сто их, может двести.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
</a:t>
            </a:r>
            <a:r>
              <a:rPr b="1" i="1" lang="ru-RU" sz="3200" strike="noStrike">
                <a:solidFill>
                  <a:srgbClr val="ff0000"/>
                </a:solidFill>
                <a:latin typeface="Calibri"/>
              </a:rPr>
              <a:t>Хорошо, когда мы вместе!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slow" advTm="3000">
    <p:push dir="d"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Воспитатели группы: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516360" y="4797000"/>
            <a:ext cx="237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"/>
          <p:cNvSpPr/>
          <p:nvPr/>
        </p:nvSpPr>
        <p:spPr>
          <a:xfrm>
            <a:off x="3376080" y="5443560"/>
            <a:ext cx="2635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TextShape 4"/>
          <p:cNvSpPr txBox="1"/>
          <p:nvPr/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Цейтер Лилия Шамильевна</a:t>
            </a:r>
            <a:endParaRPr/>
          </a:p>
        </p:txBody>
      </p:sp>
      <p:sp>
        <p:nvSpPr>
          <p:cNvPr id="167" name="TextShape 5"/>
          <p:cNvSpPr txBox="1"/>
          <p:nvPr/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Ощепкова Надежда Сергеевна</a:t>
            </a:r>
            <a:endParaRPr/>
          </a:p>
        </p:txBody>
      </p:sp>
      <p:sp>
        <p:nvSpPr>
          <p:cNvPr id="168" name="TextShape 6"/>
          <p:cNvSpPr txBox="1"/>
          <p:nvPr/>
        </p:nvSpPr>
        <p:spPr>
          <a:xfrm>
            <a:off x="2592000" y="328716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Каримова Анастасия Сергеевна</a:t>
            </a:r>
            <a:endParaRPr/>
          </a:p>
        </p:txBody>
      </p:sp>
    </p:spTree>
  </p:cSld>
  <p:transition spd="slow" advTm="3000">
    <p:push dir="d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64000" y="72000"/>
            <a:ext cx="7704360" cy="1944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Группу посещают дети 3-4 лет.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1479600" y="1872000"/>
            <a:ext cx="6440400" cy="271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ff0000"/>
                </a:solidFill>
                <a:latin typeface="Calibri"/>
              </a:rPr>
              <a:t>В работе с детьми мы используем программу «Воспитания и обучения в детском саду» под редакцией М.А. Васильевой, В.В. Гербовой, Т.С. Комаровой.</a:t>
            </a:r>
            <a:endParaRPr/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7452360" y="5658840"/>
            <a:ext cx="1523520" cy="121896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Приоритетные направления работы: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Развитие интеллектуальных способностей детей.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Воспитание – это двусторонний диалог, который ведут между собой взрослые и дети.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Стремление объединить общие усилия, чтобы вызвать у детей встречную активность и желание стать умнее, самостоятельнее, добиться новых успехов.</a:t>
            </a:r>
            <a:endParaRPr/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5292000" y="5949360"/>
            <a:ext cx="647280" cy="77112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39640" y="188640"/>
            <a:ext cx="7920360" cy="1656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Ожидаемые результаты: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827640" y="1628640"/>
            <a:ext cx="7920360" cy="4009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strike="noStrike">
                <a:solidFill>
                  <a:srgbClr val="ff0000"/>
                </a:solidFill>
                <a:latin typeface="Calibri"/>
              </a:rPr>
              <a:t>- максимальное раскрытие возрастного потенциала ребенка;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ff0000"/>
                </a:solidFill>
                <a:latin typeface="Calibri"/>
              </a:rPr>
              <a:t>-гармоничное раскрытие личностных качеств;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-"/>
            </a:pPr>
            <a:r>
              <a:rPr lang="ru-RU" sz="3200" strike="noStrike">
                <a:solidFill>
                  <a:srgbClr val="ff0000"/>
                </a:solidFill>
                <a:latin typeface="Calibri"/>
              </a:rPr>
              <a:t>осознание ребенком самого себя, своих возможностей и индивидуальных особенностей;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-"/>
            </a:pPr>
            <a:r>
              <a:rPr lang="ru-RU" sz="3200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strike="noStrike">
                <a:solidFill>
                  <a:srgbClr val="ff0000"/>
                </a:solidFill>
                <a:latin typeface="Calibri"/>
              </a:rPr>
              <a:t>- развить умение общаться и сотрудничать с о взрослыми и сверстниками;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-"/>
            </a:pPr>
            <a:r>
              <a:rPr lang="ru-RU" sz="3200" strike="noStrike">
                <a:solidFill>
                  <a:srgbClr val="ff0000"/>
                </a:solidFill>
                <a:latin typeface="Calibri"/>
              </a:rPr>
              <a:t>- овладение основами физической культуры и здорового образа жизни.</a:t>
            </a:r>
            <a:endParaRPr/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3276000" y="5449680"/>
            <a:ext cx="1076040" cy="139968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76000" y="274680"/>
            <a:ext cx="4067640" cy="264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Наша группа, как светлица.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Хорошо в ней веселиться.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Тут всегда ребячий смех.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Много разных тут игрушек 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Познавательных для всех…</a:t>
            </a:r>
            <a:endParaRPr/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4187520" cy="3140640"/>
          </a:xfrm>
          <a:prstGeom prst="rect">
            <a:avLst/>
          </a:prstGeom>
          <a:ln>
            <a:noFill/>
          </a:ln>
        </p:spPr>
      </p:pic>
      <p:pic>
        <p:nvPicPr>
          <p:cNvPr id="180" name="Picture 3" descr=""/>
          <p:cNvPicPr/>
          <p:nvPr/>
        </p:nvPicPr>
        <p:blipFill>
          <a:blip r:embed="rId2"/>
          <a:stretch/>
        </p:blipFill>
        <p:spPr>
          <a:xfrm>
            <a:off x="1908000" y="2529000"/>
            <a:ext cx="4032000" cy="3024000"/>
          </a:xfrm>
          <a:prstGeom prst="rect">
            <a:avLst/>
          </a:prstGeom>
          <a:ln>
            <a:noFill/>
          </a:ln>
        </p:spPr>
      </p:pic>
      <p:pic>
        <p:nvPicPr>
          <p:cNvPr id="181" name="Picture 4" descr=""/>
          <p:cNvPicPr/>
          <p:nvPr/>
        </p:nvPicPr>
        <p:blipFill>
          <a:blip r:embed="rId3"/>
          <a:stretch/>
        </p:blipFill>
        <p:spPr>
          <a:xfrm>
            <a:off x="5687640" y="4329000"/>
            <a:ext cx="3456000" cy="2448000"/>
          </a:xfrm>
          <a:prstGeom prst="rect">
            <a:avLst/>
          </a:prstGeom>
          <a:ln>
            <a:noFill/>
          </a:ln>
        </p:spPr>
      </p:pic>
      <p:pic>
        <p:nvPicPr>
          <p:cNvPr id="182" name="Picture 6" descr=""/>
          <p:cNvPicPr/>
          <p:nvPr/>
        </p:nvPicPr>
        <p:blipFill>
          <a:blip r:embed="rId4"/>
          <a:stretch/>
        </p:blipFill>
        <p:spPr>
          <a:xfrm>
            <a:off x="4572000" y="4528080"/>
            <a:ext cx="885600" cy="990360"/>
          </a:xfrm>
          <a:prstGeom prst="rect">
            <a:avLst/>
          </a:prstGeom>
          <a:ln>
            <a:noFill/>
          </a:ln>
        </p:spPr>
      </p:pic>
      <p:pic>
        <p:nvPicPr>
          <p:cNvPr id="183" name="Picture 8" descr=""/>
          <p:cNvPicPr/>
          <p:nvPr/>
        </p:nvPicPr>
        <p:blipFill>
          <a:blip r:embed="rId5"/>
          <a:stretch/>
        </p:blipFill>
        <p:spPr>
          <a:xfrm>
            <a:off x="755640" y="5229360"/>
            <a:ext cx="742680" cy="101880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860000" y="332640"/>
            <a:ext cx="4283640" cy="6525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Замечательные книжки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Свежий ветер напевает,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Дальних странствий голоса,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Он страницы раздувает,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Словно чудо-паруса!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Посреди любой страницы, 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Оживают чудеса,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Не слипаются ресницы,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Разбегаются глаза!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Но читая дни и ночи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И плывя по морю строчек,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Курса верного держись!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И тогда откроют книжки –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Замечательные книжки –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Замечательную жизнь!</a:t>
            </a:r>
            <a:r>
              <a:rPr b="1"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 strike="noStrike">
                <a:solidFill>
                  <a:srgbClr val="000000"/>
                </a:solidFill>
                <a:latin typeface="Calibri"/>
              </a:rPr>
              <a:t>(Л. Крутько)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395640" y="3069000"/>
            <a:ext cx="3867480" cy="333900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395640" y="1124640"/>
            <a:ext cx="5472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000000"/>
                </a:solidFill>
                <a:latin typeface="Times New Roman"/>
              </a:rPr>
              <a:t>«Центр книги»</a:t>
            </a:r>
            <a:r>
              <a:rPr b="1" lang="ru-RU" sz="5400" strike="noStrike">
                <a:solidFill>
                  <a:srgbClr val="000000"/>
                </a:solidFill>
                <a:latin typeface="Times New Roman"/>
              </a:rPr>
              <a:t>
</a:t>
            </a:r>
            <a:endParaRPr/>
          </a:p>
        </p:txBody>
      </p:sp>
    </p:spTree>
  </p:cSld>
  <p:transition spd="slow" advTm="3000">
    <p:push dir="d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492000" y="274680"/>
            <a:ext cx="554436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природы»</a:t>
            </a: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СКАЗКА ЛЕСА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Из душистых веток сплетена завеса,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Не пускают ветра сосны к сердцу леса...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Там в тиши прохладной есть ручей журчащий,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Свежий и прохладный, чистый и блестящий...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И, пугливо прячась в травке побережной,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В тот ручей глядится ландыш белоснежный,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И хранит из веток крепкая завеса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Дремлющую сказку — сказку в сердце леса...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i="1" lang="ru-RU" sz="2200" strike="noStrike">
                <a:solidFill>
                  <a:srgbClr val="000000"/>
                </a:solidFill>
                <a:latin typeface="Calibri"/>
              </a:rPr>
              <a:t>Автор: Г. Галина</a:t>
            </a:r>
            <a:r>
              <a:rPr lang="ru-RU" sz="2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10440" y="9720"/>
            <a:ext cx="3563640" cy="2258280"/>
          </a:xfrm>
          <a:prstGeom prst="rect">
            <a:avLst/>
          </a:prstGeom>
          <a:ln>
            <a:noFill/>
          </a:ln>
        </p:spPr>
      </p:pic>
      <p:pic>
        <p:nvPicPr>
          <p:cNvPr id="189" name="Picture 3" descr=""/>
          <p:cNvPicPr/>
          <p:nvPr/>
        </p:nvPicPr>
        <p:blipFill>
          <a:blip r:embed="rId2"/>
          <a:stretch/>
        </p:blipFill>
        <p:spPr>
          <a:xfrm>
            <a:off x="5292000" y="4458960"/>
            <a:ext cx="3168000" cy="237600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"/>
          <p:cNvPicPr/>
          <p:nvPr/>
        </p:nvPicPr>
        <p:blipFill>
          <a:blip r:embed="rId3"/>
          <a:stretch/>
        </p:blipFill>
        <p:spPr>
          <a:xfrm>
            <a:off x="2140200" y="4606200"/>
            <a:ext cx="3151800" cy="2081160"/>
          </a:xfrm>
          <a:prstGeom prst="rect">
            <a:avLst/>
          </a:prstGeom>
          <a:ln>
            <a:noFill/>
          </a:ln>
        </p:spPr>
      </p:pic>
      <p:pic>
        <p:nvPicPr>
          <p:cNvPr id="191" name="Picture 5" descr=""/>
          <p:cNvPicPr/>
          <p:nvPr/>
        </p:nvPicPr>
        <p:blipFill>
          <a:blip r:embed="rId4"/>
          <a:stretch/>
        </p:blipFill>
        <p:spPr>
          <a:xfrm>
            <a:off x="0" y="2133000"/>
            <a:ext cx="2226960" cy="2500200"/>
          </a:xfrm>
          <a:prstGeom prst="rect">
            <a:avLst/>
          </a:prstGeom>
          <a:ln>
            <a:noFill/>
          </a:ln>
        </p:spPr>
      </p:pic>
    </p:spTree>
  </p:cSld>
  <p:transition spd="slow" advTm="3000">
    <p:push dir="d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000000"/>
                </a:solidFill>
                <a:latin typeface="Times New Roman"/>
              </a:rPr>
              <a:t>«Центр патриотического воспитания»</a:t>
            </a:r>
            <a:endParaRPr/>
          </a:p>
        </p:txBody>
      </p:sp>
      <p:pic>
        <p:nvPicPr>
          <p:cNvPr id="193" name="Picture 2" descr=""/>
          <p:cNvPicPr/>
          <p:nvPr/>
        </p:nvPicPr>
        <p:blipFill>
          <a:blip r:embed="rId2"/>
          <a:stretch/>
        </p:blipFill>
        <p:spPr>
          <a:xfrm>
            <a:off x="251640" y="1535040"/>
            <a:ext cx="4536000" cy="365724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5580000" y="1556640"/>
            <a:ext cx="338400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ff0000"/>
                </a:solidFill>
                <a:latin typeface="Calibri"/>
              </a:rPr>
              <a:t>Здравствуй, Родина моя!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Утром солнышко встаёт.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Всех на улицу зовёт.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Выхожу из дома я –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Здравствуй улица моя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Я пою, и в вышине,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Подпевают птицы мне,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Травы шепчут мне в пути,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Ты скорей, дружок , расти.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Подпеваю  травам я,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Подпеваю ветрам я,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Подпеваю солнцу я –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Здравствуй, Родина моя!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i="1" lang="ru-RU" strike="noStrike">
                <a:solidFill>
                  <a:srgbClr val="000000"/>
                </a:solidFill>
                <a:latin typeface="Calibri"/>
              </a:rPr>
              <a:t>Т. Бокова</a:t>
            </a:r>
            <a:endParaRPr/>
          </a:p>
        </p:txBody>
      </p:sp>
    </p:spTree>
  </p:cSld>
  <p:transition spd="slow" advTm="3000">
    <p:push dir="d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1045</TotalTime>
  <Application>LibreOffice/4.4.2.2$Windows_x86 LibreOffice_project/c4c7d32d0d49397cad38d62472b0bc8acff48dd6</Application>
  <Paragraphs>63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2013-09-15T16:40:16Z</dcterms:created>
  <dc:creator>1</dc:creator>
  <dc:language>ru-RU</dc:language>
  <dcterms:modified xsi:type="dcterms:W3CDTF">2015-05-28T08:26:31Z</dcterms:modified>
  <cp:revision>21</cp:revision>
  <dc:title>Вторая младшая группа  «Непоседы»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