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1" r:id="rId7"/>
    <p:sldId id="281" r:id="rId8"/>
    <p:sldId id="284" r:id="rId9"/>
    <p:sldId id="28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9" r:id="rId23"/>
    <p:sldId id="278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28728" y="2000240"/>
            <a:ext cx="6715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Тема по самообразованию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«Игры на развитие мелкой моторики у детей раннего возраста»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6" y="4643446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Воспитатель 1 квалификационной категории                                        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Шведова Ольга Владимировна      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3372" y="6143644"/>
            <a:ext cx="1000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2017год</a:t>
            </a:r>
            <a:endParaRPr lang="ru-RU" sz="1200" dirty="0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14348" y="571480"/>
            <a:ext cx="778674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Муниципальное дошкольное образовательное учреждение детский сад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общеразвивающего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 вида «Берёзка»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899640" y="686880"/>
            <a:ext cx="7415640" cy="551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Речь - это прежде всего результат согласованной деятельности   многих областей головного мозга.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Мелкая моторика – совокупность скоординированных действий   нервной системы, часто в сочетании со зрительной   системой в выполнении мелких и точных движений кистями и пальцами рук и ног.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В применении к моторным навыкам руки и пальцев часто используется термин ловкость.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Общая моторика -  это двигательная деятельность,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которая осуществляется за счёт работы крупных мышц тела.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Навыки общей моторики в целом отличаются от навыков тонкой моторики, в которых главную роль играют мелкие мышцы руки и глаза, и все же их многое объединяет.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8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1142640" y="1772640"/>
            <a:ext cx="71236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000" b="0" i="1" strike="noStrike" spc="-1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развивается  фразовая  и связная речь, речевая, общая и тонкая моторика пальцев;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142640" y="2523960"/>
            <a:ext cx="677664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000" b="0" i="1" strike="noStrike" spc="-1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активизируется развитие высших психических функций, познавательной деятельности;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1142640" y="3264480"/>
            <a:ext cx="71841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000" b="0" i="1" strike="noStrike" spc="-1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развивается сорное восприятие,  умение играть с игрушками;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3371760" y="3984840"/>
            <a:ext cx="4570920" cy="100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000" b="0" i="1" strike="noStrike" spc="-1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формируется  процесс социальной адаптации у детей.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5"/>
          <p:cNvSpPr/>
          <p:nvPr/>
        </p:nvSpPr>
        <p:spPr>
          <a:xfrm>
            <a:off x="655920" y="1234800"/>
            <a:ext cx="70156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800080"/>
              </a:buClr>
              <a:buFont typeface="Wingdings" charset="2"/>
              <a:buChar char=""/>
            </a:pPr>
            <a:r>
              <a:rPr lang="ru-RU" sz="2000" b="0" i="1" strike="noStrike" spc="-1">
                <a:solidFill>
                  <a:srgbClr val="800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формируется  фонетико-фонематическая база;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6"/>
          <p:cNvSpPr/>
          <p:nvPr/>
        </p:nvSpPr>
        <p:spPr>
          <a:xfrm>
            <a:off x="785786" y="652680"/>
            <a:ext cx="750099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CC00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Игры и упражнения имеют многофункциональный характер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7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95280" cy="6856920"/>
          </a:xfrm>
          <a:prstGeom prst="rect">
            <a:avLst/>
          </a:prstGeom>
          <a:ln>
            <a:noFill/>
          </a:ln>
        </p:spPr>
      </p:pic>
      <p:pic>
        <p:nvPicPr>
          <p:cNvPr id="90" name="Рисунок 89"/>
          <p:cNvPicPr/>
          <p:nvPr/>
        </p:nvPicPr>
        <p:blipFill>
          <a:blip r:embed="rId3" cstate="print"/>
          <a:stretch/>
        </p:blipFill>
        <p:spPr>
          <a:xfrm>
            <a:off x="5040" y="2880"/>
            <a:ext cx="9498240" cy="712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3"/>
          <p:cNvPicPr/>
          <p:nvPr/>
        </p:nvPicPr>
        <p:blipFill>
          <a:blip r:embed="rId2"/>
          <a:stretch/>
        </p:blipFill>
        <p:spPr>
          <a:xfrm>
            <a:off x="-324720" y="0"/>
            <a:ext cx="9467640" cy="685692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91"/>
          <p:cNvPicPr/>
          <p:nvPr/>
        </p:nvPicPr>
        <p:blipFill>
          <a:blip r:embed="rId3" cstate="print"/>
          <a:stretch/>
        </p:blipFill>
        <p:spPr>
          <a:xfrm>
            <a:off x="-420840" y="0"/>
            <a:ext cx="9732240" cy="729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93"/>
          <p:cNvPicPr/>
          <p:nvPr/>
        </p:nvPicPr>
        <p:blipFill>
          <a:blip r:embed="rId3" cstate="print"/>
          <a:stretch/>
        </p:blipFill>
        <p:spPr>
          <a:xfrm>
            <a:off x="-151560" y="-208440"/>
            <a:ext cx="9366840" cy="702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95"/>
          <p:cNvPicPr/>
          <p:nvPr/>
        </p:nvPicPr>
        <p:blipFill>
          <a:blip r:embed="rId3" cstate="print"/>
          <a:stretch/>
        </p:blipFill>
        <p:spPr>
          <a:xfrm>
            <a:off x="360" y="-66600"/>
            <a:ext cx="9430920" cy="707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95280" cy="685692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3" cstate="print"/>
          <a:stretch/>
        </p:blipFill>
        <p:spPr>
          <a:xfrm>
            <a:off x="-165960" y="-72000"/>
            <a:ext cx="9691200" cy="726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3" cstate="print"/>
          <a:stretch/>
        </p:blipFill>
        <p:spPr>
          <a:xfrm>
            <a:off x="360" y="360"/>
            <a:ext cx="914292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95280" cy="685692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3" cstate="print"/>
          <a:stretch/>
        </p:blipFill>
        <p:spPr>
          <a:xfrm>
            <a:off x="9000" y="-86760"/>
            <a:ext cx="9494640" cy="712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1647360" y="548640"/>
            <a:ext cx="631908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660066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Значение развития мелкой моторики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722880" y="1082520"/>
            <a:ext cx="58910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Повышает тонус коры головного мозга.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1176840" y="2142720"/>
            <a:ext cx="6402960" cy="66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Стимулирует развитие речи ребенка.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1158840" y="1650240"/>
            <a:ext cx="6318720" cy="97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Развивает речевые центры коры головного мозга.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3103920" y="4334760"/>
            <a:ext cx="5543640" cy="97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Согласовывает работу понятийного и двигательного центров речи.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6"/>
          <p:cNvSpPr/>
          <p:nvPr/>
        </p:nvSpPr>
        <p:spPr>
          <a:xfrm>
            <a:off x="1188000" y="3188880"/>
            <a:ext cx="71758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Способствует улучшению артикуляционной моторики.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7"/>
          <p:cNvSpPr/>
          <p:nvPr/>
        </p:nvSpPr>
        <p:spPr>
          <a:xfrm>
            <a:off x="1261440" y="3735360"/>
            <a:ext cx="7073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Развивает чувство ритма и координацию движений.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8"/>
          <p:cNvSpPr/>
          <p:nvPr/>
        </p:nvSpPr>
        <p:spPr>
          <a:xfrm>
            <a:off x="843480" y="2671560"/>
            <a:ext cx="4784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Подготавливает руку к письму.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9"/>
          <p:cNvSpPr/>
          <p:nvPr/>
        </p:nvSpPr>
        <p:spPr>
          <a:xfrm>
            <a:off x="3103920" y="5319720"/>
            <a:ext cx="475056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Поднимает настроение ребенка.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"/>
                                          </p:val>
                                        </p:tav>
                                        <p:tav tm="100000">
                                          <p:val>
                                            <p:strVal val="width*.05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.05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0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1151640" y="1196640"/>
            <a:ext cx="683964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«Истоки способностей и дарований детей - на кончиках их пальцев.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От пальцев, образно говоря, идут тончайшие ручейки, </a:t>
            </a:r>
            <a:r>
              <a:rPr lang="ru-RU" sz="2400" b="0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r>
              <a:rPr lang="ru-RU" sz="2400" b="1" i="1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которые питают источник творческой мысли»</a:t>
            </a:r>
            <a:r>
              <a:rPr lang="ru-RU" sz="2400" b="0" strike="noStrike" spc="-1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2717280" y="3285000"/>
            <a:ext cx="312192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984807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В.А.Сухомлинский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8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8" dur="800" fill="hold"/>
                                        <p:tgtEl>
                                          <p:spTgt spid="4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8" dur="800" fill="hold"/>
                                        <p:tgtEl>
                                          <p:spTgt spid="4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1504080" y="1340640"/>
            <a:ext cx="66956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CC3300"/>
              </a:buClr>
              <a:buFont typeface="Wingdings" charset="2"/>
              <a:buChar char=""/>
            </a:pPr>
            <a:r>
              <a:rPr lang="ru-RU" sz="2000" b="0" i="1" strike="noStrike" spc="-1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специальные игры-упражнения для развития мелких движений пальцев;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504080" y="3543480"/>
            <a:ext cx="6451200" cy="100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CC3300"/>
              </a:buClr>
              <a:buFont typeface="Wingdings" charset="2"/>
              <a:buChar char=""/>
            </a:pPr>
            <a:r>
              <a:rPr lang="ru-RU" sz="2000" b="0" i="1" strike="noStrike" spc="-1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формирование моторики в специально созданных ситуациях с использованием настольных и пальчиковых игр.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1504080" y="2256120"/>
            <a:ext cx="6451200" cy="130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CC3300"/>
              </a:buClr>
              <a:buFont typeface="Wingdings" charset="2"/>
              <a:buChar char=""/>
            </a:pPr>
            <a:r>
              <a:rPr lang="ru-RU" sz="2000" b="0" i="1" strike="noStrike" spc="-1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обучение умению целенаправленно управлять движениями в бытовых ситуациях, приобретать навыки самообслуживания;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2448720" y="623160"/>
            <a:ext cx="417780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Работа с родителями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/>
          <p:cNvPicPr/>
          <p:nvPr/>
        </p:nvPicPr>
        <p:blipFill>
          <a:blip r:embed="rId2"/>
          <a:stretch/>
        </p:blipFill>
        <p:spPr>
          <a:xfrm>
            <a:off x="-324720" y="0"/>
            <a:ext cx="9467640" cy="685692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881280" y="1196640"/>
            <a:ext cx="7055640" cy="374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CC33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Совместная деятельность с родителями по развитию мелкой моторики малышей положительно влияет на формирование познавательных процессов: восприятия, памяти, мышления, внимания, воображения, а также на развитие речи, готовит руку ребёнка к продуктивной деятельности, что в будущем поможет избежать многих проблем школьного обучения.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9" dur="500" fill="hold"/>
                                        <p:tgtEl>
                                          <p:spTgt spid="12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/10"/>
                                          </p:val>
                                        </p:tav>
                                        <p:tav tm="50000">
                                          <p:val>
                                            <p:strVal val="height+.01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0" dur="500" fill="hold"/>
                                        <p:tgtEl>
                                          <p:spTgt spid="120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/10"/>
                                          </p:val>
                                        </p:tav>
                                        <p:tav tm="50000">
                                          <p:val>
                                            <p:strVal val="width+.01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28728" y="928670"/>
            <a:ext cx="65008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alibri" pitchFamily="34" charset="0"/>
              </a:rPr>
              <a:t>Вывод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Calibri" pitchFamily="34" charset="0"/>
              </a:rPr>
              <a:t>Сравнительный анализ </a:t>
            </a: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результатов </a:t>
            </a:r>
            <a:r>
              <a:rPr lang="ru-RU" sz="2400" dirty="0">
                <a:solidFill>
                  <a:schemeClr val="tx2"/>
                </a:solidFill>
                <a:latin typeface="Calibri" pitchFamily="34" charset="0"/>
              </a:rPr>
              <a:t>выявил положительную динамику уровня развития мелкой моторики у детей </a:t>
            </a: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1 младшей </a:t>
            </a:r>
            <a:r>
              <a:rPr lang="ru-RU" sz="2400" dirty="0">
                <a:solidFill>
                  <a:schemeClr val="tx2"/>
                </a:solidFill>
                <a:latin typeface="Calibri" pitchFamily="34" charset="0"/>
              </a:rPr>
              <a:t>группы. Систематическая работа с </a:t>
            </a: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детьми </a:t>
            </a:r>
            <a:r>
              <a:rPr lang="ru-RU" sz="2400" dirty="0">
                <a:solidFill>
                  <a:schemeClr val="tx2"/>
                </a:solidFill>
                <a:latin typeface="Calibri" pitchFamily="34" charset="0"/>
              </a:rPr>
              <a:t>способствовала повышению качественного уровня развития мелкой моторики детей. Развитие мелкой моторики соответствуют целевым ориентирам ФГОС ДО.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95280" cy="685692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1115640" y="1124640"/>
            <a:ext cx="7487640" cy="337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32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«Руки учат голову, затем поумневшая голова учит руки, а умелые руки снова способствуют развитию мозга»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                                           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                                                   </a:t>
            </a:r>
            <a:r>
              <a:rPr lang="ru-RU" sz="3200" b="0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И.П. Павлов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fill="freez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28"/>
                                        </p:tgtEl>
                                      </p:cBhvr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3261960" y="647280"/>
            <a:ext cx="276804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i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Актуальность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1223640" y="1340640"/>
            <a:ext cx="6875640" cy="228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На кончиках детских пальчиков расположены нервные окончания, которые способствуют передаче огромного количества сигналов в мозговой центр, а это влияет на развитие ребенка в целом.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23640" y="3605040"/>
            <a:ext cx="669564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Все способы развития мелкой моторики оказывают благотворное воздействие на организм.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2920" cy="687960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755640" y="764640"/>
            <a:ext cx="755964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Мелкая моторика рук – это разнообразные движения пальчиками и ладонями.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755640" y="1772640"/>
            <a:ext cx="770364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Крупная моторика – движения всей рукой и всем телом.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755640" y="2828880"/>
            <a:ext cx="755964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Тонкая моторика — развитие мелких мышц пальцев, способность выполнять ими тонкие координированные манипуляции малой амплитуды.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95280" cy="6856920"/>
          </a:xfrm>
          <a:prstGeom prst="rect">
            <a:avLst/>
          </a:prstGeom>
          <a:ln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3345480" y="874080"/>
            <a:ext cx="203976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Проблема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1162800" y="1828440"/>
            <a:ext cx="6911640" cy="255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Необходимость организации целенаправленной систематичной работы по развитию мелкой моторики у детей раннего возраста через использование разнообразных форм, методов и приемов.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sp>
        <p:nvSpPr>
          <p:cNvPr id="56" name="CustomShape 1"/>
          <p:cNvSpPr/>
          <p:nvPr/>
        </p:nvSpPr>
        <p:spPr>
          <a:xfrm>
            <a:off x="1576440" y="561240"/>
            <a:ext cx="134172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Цель: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968400" y="1145520"/>
            <a:ext cx="7343640" cy="130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Совершенствовать условия для развития мелкой моторики пальцев рук для детей раннего возраста</a:t>
            </a: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CustomShape 3"/>
          <p:cNvSpPr/>
          <p:nvPr/>
        </p:nvSpPr>
        <p:spPr>
          <a:xfrm>
            <a:off x="1547280" y="2068920"/>
            <a:ext cx="16300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Задачи</a:t>
            </a:r>
            <a:r>
              <a:rPr lang="ru-RU" sz="2400" b="0" strike="noStrike" spc="-1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4"/>
          <p:cNvSpPr/>
          <p:nvPr/>
        </p:nvSpPr>
        <p:spPr>
          <a:xfrm>
            <a:off x="1506960" y="1961280"/>
            <a:ext cx="1836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5"/>
          <p:cNvSpPr/>
          <p:nvPr/>
        </p:nvSpPr>
        <p:spPr>
          <a:xfrm>
            <a:off x="973440" y="2636280"/>
            <a:ext cx="7197840" cy="127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1" i="1" strike="noStrike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Совершенствовать предметно-развивающую среду группы для развития мелкой моторики.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CustomShape 6"/>
          <p:cNvSpPr/>
          <p:nvPr/>
        </p:nvSpPr>
        <p:spPr>
          <a:xfrm>
            <a:off x="973440" y="3474720"/>
            <a:ext cx="7343640" cy="127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  <a:buClr>
                <a:srgbClr val="003399"/>
              </a:buClr>
              <a:buFont typeface="Wingdings" charset="2"/>
              <a:buChar char=""/>
            </a:pPr>
            <a:r>
              <a:rPr lang="ru-RU" sz="2000" b="1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Развивать мелкую моторику пальцев рук у детей раннего возраста через использование разнообразных форм, методов и приемов</a:t>
            </a:r>
            <a:r>
              <a:rPr lang="ru-RU" sz="2000" b="0" i="1" strike="noStrike" spc="-1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pic>
        <p:nvPicPr>
          <p:cNvPr id="30724" name="Picture 4" descr="http://player.myshared.ru/9/948645/slides/slide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358346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28662" y="1142984"/>
            <a:ext cx="728667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libri" pitchFamily="34" charset="0"/>
              </a:rPr>
              <a:t>Формы, методы, приёмы</a:t>
            </a:r>
          </a:p>
          <a:p>
            <a:endParaRPr lang="ru-RU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Подобрала и приготовила развивающие пособия.</a:t>
            </a:r>
          </a:p>
          <a:p>
            <a:pPr marL="342900" indent="-342900">
              <a:buAutoNum type="arabicPeriod"/>
            </a:pPr>
            <a:endParaRPr lang="ru-RU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Систематизировала игры по развитию мелкой моторики.</a:t>
            </a:r>
          </a:p>
          <a:p>
            <a:pPr marL="342900" indent="-342900">
              <a:buAutoNum type="arabicPeriod"/>
            </a:pPr>
            <a:endParaRPr lang="ru-RU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Дополнила РППС группы нестандартным  дидактическим материалом.</a:t>
            </a:r>
          </a:p>
          <a:p>
            <a:pPr marL="342900" indent="-342900">
              <a:buAutoNum type="arabicPeriod"/>
            </a:pPr>
            <a:endParaRPr lang="ru-RU" sz="2400" dirty="0" smtClean="0">
              <a:solidFill>
                <a:schemeClr val="tx2"/>
              </a:solidFill>
              <a:latin typeface="Calibri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/>
                </a:solidFill>
                <a:latin typeface="Calibri" pitchFamily="34" charset="0"/>
              </a:rPr>
              <a:t>Оформила картотеку пальчиковых игр со стихами</a:t>
            </a:r>
            <a:r>
              <a:rPr lang="ru-RU" sz="2400" dirty="0" smtClean="0">
                <a:latin typeface="Calibri" pitchFamily="34" charset="0"/>
              </a:rPr>
              <a:t>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323280" cy="6856920"/>
          </a:xfrm>
          <a:prstGeom prst="rect">
            <a:avLst/>
          </a:prstGeom>
          <a:ln>
            <a:noFill/>
          </a:ln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142976" y="1142984"/>
            <a:ext cx="8001024" cy="35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  <a:ea typeface="Calibri" pitchFamily="34" charset="0"/>
                <a:cs typeface="Calibri" pitchFamily="34" charset="0"/>
              </a:rPr>
              <a:t>Виды деятельности для развития мелкой моторики: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лепка из пластилина и глины;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нанизывание на нитку бусинок, шариков, пуговиц;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рисование, раскраска, штриховка;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конструирование из мелких деталей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составление аппликаций.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583</TotalTime>
  <Words>630</Words>
  <Application>LibreOffice/5.1.4.2$Linux_x86 LibreOffice_project/10m0$Build-2</Application>
  <PresentationFormat>Экран (4:3)</PresentationFormat>
  <Paragraphs>72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Home</dc:creator>
  <dc:description/>
  <cp:lastModifiedBy>ПК</cp:lastModifiedBy>
  <cp:revision>56</cp:revision>
  <dcterms:created xsi:type="dcterms:W3CDTF">2014-04-14T15:49:11Z</dcterms:created>
  <dcterms:modified xsi:type="dcterms:W3CDTF">2017-05-28T13:10:57Z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