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3" r:id="rId2"/>
    <p:sldId id="300" r:id="rId3"/>
    <p:sldId id="272" r:id="rId4"/>
    <p:sldId id="275" r:id="rId5"/>
    <p:sldId id="276" r:id="rId6"/>
    <p:sldId id="277" r:id="rId7"/>
    <p:sldId id="279" r:id="rId8"/>
    <p:sldId id="280" r:id="rId9"/>
    <p:sldId id="282" r:id="rId10"/>
    <p:sldId id="283" r:id="rId11"/>
    <p:sldId id="286" r:id="rId12"/>
    <p:sldId id="302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7" r:id="rId21"/>
    <p:sldId id="298" r:id="rId22"/>
    <p:sldId id="299" r:id="rId23"/>
    <p:sldId id="30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AAEF6-AA9F-458F-8153-87A5F33071E0}" type="datetimeFigureOut">
              <a:rPr lang="ru-RU" smtClean="0"/>
              <a:t>09.12.2016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D925-8741-4A9B-81DE-1F40CD810A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98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D925-8741-4A9B-81DE-1F40CD810A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4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D925-8741-4A9B-81DE-1F40CD810A0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76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C0FB-2EF5-4B1C-8B6C-DD71E1D409BB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490B-A903-45F4-8599-7475FE24BAF7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E37B-89E3-441A-8CDB-431318C52927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0C46-4BC3-4871-97E9-709E5E81E89E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3CEC-3FE8-4601-88B3-0D8935E53296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CB88-DAC2-4925-AF97-FC0A9D890134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18DA-8842-40A7-83E0-F240ACD1E62D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071-77B0-405E-8B23-8E3FDCB78A44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2AD8-5C37-4327-B66C-255EA16CBDDF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A2D-C14C-4B84-BDB2-9ACC5562B7CE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35F-CABA-4CC1-AB62-9F726615172B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1BEAD5-91BE-4AF4-AE62-7D3BE952820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ou_kolobok1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59" y="3933056"/>
            <a:ext cx="4536503" cy="2675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40" y="1700808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00CC"/>
                </a:solidFill>
              </a:rPr>
              <a:t>                 Конкурс: «Слайд – мастерство»</a:t>
            </a:r>
          </a:p>
          <a:p>
            <a:pPr lvl="0"/>
            <a:r>
              <a:rPr lang="ru-RU" sz="2000" b="1" dirty="0" smtClean="0">
                <a:solidFill>
                  <a:srgbClr val="0000CC"/>
                </a:solidFill>
              </a:rPr>
              <a:t>                 Номинация: «Слайд – тренинг»</a:t>
            </a:r>
          </a:p>
          <a:p>
            <a:pPr lvl="0"/>
            <a:r>
              <a:rPr lang="ru-RU" sz="2000" b="1" dirty="0" smtClean="0">
                <a:solidFill>
                  <a:srgbClr val="0000CC"/>
                </a:solidFill>
              </a:rPr>
              <a:t>                   </a:t>
            </a:r>
            <a:r>
              <a:rPr lang="ru-RU" sz="2000" b="1" dirty="0" smtClean="0">
                <a:solidFill>
                  <a:srgbClr val="0000CC"/>
                </a:solidFill>
              </a:rPr>
              <a:t>      </a:t>
            </a:r>
            <a:r>
              <a:rPr lang="ru-RU" b="1" dirty="0" smtClean="0">
                <a:solidFill>
                  <a:srgbClr val="0000CC"/>
                </a:solidFill>
              </a:rPr>
              <a:t>(соответствует ФГОС ДО)</a:t>
            </a:r>
          </a:p>
          <a:p>
            <a:pPr lvl="0"/>
            <a:endParaRPr lang="ru-RU" sz="2000" b="1" dirty="0" smtClean="0">
              <a:solidFill>
                <a:srgbClr val="0000CC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0000CC"/>
                </a:solidFill>
              </a:rPr>
              <a:t>    </a:t>
            </a:r>
            <a:r>
              <a:rPr lang="ru-RU" sz="3200" b="1" dirty="0" smtClean="0">
                <a:solidFill>
                  <a:srgbClr val="0000CC"/>
                </a:solidFill>
              </a:rPr>
              <a:t>Тема: «Знатоки 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</a:rPr>
              <a:t>                  физической  культуры»</a:t>
            </a:r>
          </a:p>
          <a:p>
            <a:pPr lvl="0" algn="ctr"/>
            <a:r>
              <a:rPr lang="ru-RU" sz="1600" b="1" dirty="0" smtClean="0">
                <a:solidFill>
                  <a:srgbClr val="0000CC"/>
                </a:solidFill>
              </a:rPr>
              <a:t>(для детей старшего дошкольного возраста)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4509120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00CC"/>
                </a:solidFill>
              </a:rPr>
              <a:t>Автор: воспитатель</a:t>
            </a:r>
          </a:p>
          <a:p>
            <a:pPr lvl="0"/>
            <a:r>
              <a:rPr lang="ru-RU" b="1" dirty="0" smtClean="0">
                <a:solidFill>
                  <a:srgbClr val="0000CC"/>
                </a:solidFill>
              </a:rPr>
              <a:t>по физической культуре  </a:t>
            </a:r>
          </a:p>
          <a:p>
            <a:pPr lvl="0"/>
            <a:r>
              <a:rPr lang="ru-RU" b="1" dirty="0" smtClean="0">
                <a:solidFill>
                  <a:srgbClr val="0000CC"/>
                </a:solidFill>
              </a:rPr>
              <a:t>Елена Николаевна</a:t>
            </a:r>
            <a:r>
              <a:rPr lang="ru-RU" b="1" dirty="0">
                <a:solidFill>
                  <a:srgbClr val="0000CC"/>
                </a:solidFill>
              </a:rPr>
              <a:t> Щербакова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0648"/>
            <a:ext cx="8928992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b="1" dirty="0">
                <a:solidFill>
                  <a:srgbClr val="000099"/>
                </a:solidFill>
                <a:ea typeface="Calibri"/>
              </a:rPr>
              <a:t>Муниципальное бюджетное дошкольное образовательное учреждение </a:t>
            </a:r>
            <a:endParaRPr lang="ru-RU" b="1" dirty="0">
              <a:solidFill>
                <a:srgbClr val="000099"/>
              </a:solidFill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b="1" dirty="0">
                <a:solidFill>
                  <a:srgbClr val="000099"/>
                </a:solidFill>
                <a:ea typeface="Calibri"/>
              </a:rPr>
              <a:t>Детский сад «Колобок», г. Петухово, Курганской области, ул. 9 Мая, д. 12, </a:t>
            </a:r>
            <a:endParaRPr lang="ru-RU" b="1" dirty="0">
              <a:solidFill>
                <a:srgbClr val="000099"/>
              </a:solidFill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99"/>
                </a:solidFill>
                <a:ea typeface="Calibri"/>
              </a:rPr>
              <a:t>тел</a:t>
            </a:r>
            <a:r>
              <a:rPr lang="en-US" b="1" dirty="0">
                <a:solidFill>
                  <a:srgbClr val="000099"/>
                </a:solidFill>
                <a:ea typeface="Calibri"/>
              </a:rPr>
              <a:t>. 8 (35235) 2-40-03, email: </a:t>
            </a:r>
            <a:r>
              <a:rPr lang="en-US" b="1" u="sng" dirty="0" smtClean="0">
                <a:solidFill>
                  <a:srgbClr val="000099"/>
                </a:solidFill>
                <a:ea typeface="Calibri"/>
                <a:hlinkClick r:id="rId3"/>
              </a:rPr>
              <a:t>mdou_kolobok1@mail.ru</a:t>
            </a:r>
            <a:endParaRPr lang="ru-RU" b="1" dirty="0">
              <a:solidFill>
                <a:srgbClr val="000099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00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026115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68" y="560681"/>
              <a:ext cx="7416424" cy="771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Самый умный вид спорта?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168" y="1781599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шашки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93552" y="1808920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шахматы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922323" y="3349887"/>
            <a:ext cx="2987824" cy="2034548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949365" y="3342522"/>
            <a:ext cx="2987824" cy="2034548"/>
            <a:chOff x="3079719" y="4450969"/>
            <a:chExt cx="3151413" cy="2232248"/>
          </a:xfrm>
          <a:solidFill>
            <a:schemeClr val="accent2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079719" y="4450969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28787" y="5048595"/>
              <a:ext cx="2283925" cy="7091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78198" y="1484784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1700808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 descr="http://ped-kopilka.ru/upload/blogs2/2016/3/22507_d0edf68f4dede4afe48ef98554a175fb.jpg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t="17155" r="56178" b="44901"/>
          <a:stretch/>
        </p:blipFill>
        <p:spPr bwMode="auto">
          <a:xfrm>
            <a:off x="395536" y="2852936"/>
            <a:ext cx="2792862" cy="2219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://ped-kopilka.ru/upload/blogs2/2016/3/22507_d0edf68f4dede4afe48ef98554a175fb.jpg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t="55073" r="57838" b="10275"/>
          <a:stretch/>
        </p:blipFill>
        <p:spPr bwMode="auto">
          <a:xfrm>
            <a:off x="2773087" y="4536665"/>
            <a:ext cx="2713313" cy="2050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3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026115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68" y="560681"/>
              <a:ext cx="7416424" cy="771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Выбери для себя полезные продукты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168" y="1781599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чипсы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93552" y="1781599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2D2D8A"/>
                  </a:solidFill>
                </a:rPr>
                <a:t>о</a:t>
              </a:r>
              <a:r>
                <a:rPr lang="ru-RU" sz="2400" b="1" dirty="0" smtClean="0">
                  <a:solidFill>
                    <a:srgbClr val="2D2D8A"/>
                  </a:solidFill>
                </a:rPr>
                <a:t>вощи и фрукты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09382" y="3159292"/>
            <a:ext cx="3151413" cy="2232248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8477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09381" y="3155168"/>
            <a:ext cx="3151413" cy="2232248"/>
            <a:chOff x="3652835" y="3356992"/>
            <a:chExt cx="3151413" cy="2232248"/>
          </a:xfrm>
          <a:solidFill>
            <a:schemeClr val="accent2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78198" y="1628800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5140" y="1628800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52562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038" y="3446025"/>
            <a:ext cx="230505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446025"/>
            <a:ext cx="240188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2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026115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68" y="560681"/>
              <a:ext cx="7416424" cy="140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Укажи на летний олимпийский вид спорта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168" y="1781599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Фигурное катание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93552" y="1781599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Плавание 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09382" y="3159292"/>
            <a:ext cx="3151413" cy="2232248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8477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09381" y="3155168"/>
            <a:ext cx="3151413" cy="2232248"/>
            <a:chOff x="3652835" y="3356992"/>
            <a:chExt cx="3151413" cy="2232248"/>
          </a:xfrm>
          <a:solidFill>
            <a:schemeClr val="accent2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78198" y="1628800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5140" y="1628800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52562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866364"/>
            <a:ext cx="2304256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4" y="4348308"/>
            <a:ext cx="2476624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4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026115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68" y="560681"/>
              <a:ext cx="7416424" cy="771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Родина олимпийских игр?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168" y="1781599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Древний Египет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93552" y="1781599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Древняя Греция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09382" y="3159292"/>
            <a:ext cx="3151413" cy="2232248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8477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00641" y="3161163"/>
            <a:ext cx="3151413" cy="2232248"/>
            <a:chOff x="3511205" y="4473116"/>
            <a:chExt cx="3151413" cy="2232248"/>
          </a:xfrm>
          <a:solidFill>
            <a:schemeClr val="accent2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511205" y="4473116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27283" y="5017842"/>
              <a:ext cx="246139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78198" y="1628800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5140" y="1700808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71" y="3314399"/>
            <a:ext cx="5426075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20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026115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68" y="560681"/>
              <a:ext cx="7416424" cy="771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Выбери площадку  для игры в футбол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168" y="1781599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2D2D8A"/>
                  </a:solidFill>
                </a:rPr>
                <a:t>1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93552" y="1781599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2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24903" y="3159292"/>
            <a:ext cx="3151413" cy="2232248"/>
            <a:chOff x="3668356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68356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53248" y="3159292"/>
            <a:ext cx="3151413" cy="2232248"/>
            <a:chOff x="3640026" y="4729295"/>
            <a:chExt cx="3151413" cy="2232248"/>
          </a:xfrm>
          <a:solidFill>
            <a:schemeClr val="accent2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40026" y="4729295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71299" y="5336125"/>
              <a:ext cx="231738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78198" y="1700808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5140" y="1484784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 descr="http://ped-kopilka.ru/upload/blogs2/2016/3/22507_a3fce171926c0c4b5482194bafb4da8c.jpg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60149" r="53002" b="11259"/>
          <a:stretch/>
        </p:blipFill>
        <p:spPr bwMode="auto">
          <a:xfrm>
            <a:off x="569640" y="2780928"/>
            <a:ext cx="4392488" cy="192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://ped-kopilka.ru/upload/blogs2/2016/3/22507_a3fce171926c0c4b5482194bafb4da8c.jpg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2" t="60148" r="5911" b="11017"/>
          <a:stretch/>
        </p:blipFill>
        <p:spPr bwMode="auto">
          <a:xfrm>
            <a:off x="627127" y="4747600"/>
            <a:ext cx="4417707" cy="1904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2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026115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68" y="560681"/>
              <a:ext cx="7416424" cy="140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Отметьте вид гимнастики, что относится к спортивным видам 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168" y="1781599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Утренняя гимнастика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93552" y="1781599"/>
            <a:ext cx="3600000" cy="977464"/>
            <a:chOff x="5076056" y="2198520"/>
            <a:chExt cx="3600000" cy="136845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116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Художественная гимнастика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09382" y="3159292"/>
            <a:ext cx="3151413" cy="2232248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20781" y="3181467"/>
            <a:ext cx="3151413" cy="2232248"/>
            <a:chOff x="3672845" y="2197631"/>
            <a:chExt cx="3151413" cy="2232248"/>
          </a:xfrm>
          <a:solidFill>
            <a:srgbClr val="FFC000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72845" y="2197631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67161" y="2990590"/>
              <a:ext cx="2321519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78198" y="1628800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5140" y="1628800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rpp.nashaucheba.ru/pars_docs/refs/42/41853/img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7848" y="3885264"/>
            <a:ext cx="1695056" cy="264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t-mas.ru/d/985083/d/97154831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58" y="2924944"/>
            <a:ext cx="3469411" cy="2745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026115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68" y="560681"/>
              <a:ext cx="7416424" cy="140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Назови страну, которая является родиной футбола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168" y="1781599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Испания 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93552" y="1781599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Англия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09382" y="3117845"/>
            <a:ext cx="3151413" cy="2232248"/>
            <a:chOff x="3652835" y="3315545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15545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8477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577716" y="3117845"/>
            <a:ext cx="3151413" cy="2232248"/>
            <a:chOff x="3652835" y="3356992"/>
            <a:chExt cx="3151413" cy="2232248"/>
          </a:xfrm>
          <a:solidFill>
            <a:schemeClr val="accent2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78198" y="1556792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5140" y="1628800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art-travel.ru/images/large/1001_300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022" y="2715068"/>
            <a:ext cx="4287118" cy="2143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easyfreeclipart.com/164/spain-countries-free-lesson-plans-amp-games-for-kids-164758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4903384"/>
            <a:ext cx="4357840" cy="1837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026115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68" y="560681"/>
              <a:ext cx="7416424" cy="140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Может ли игрок без разрешения арбитра покинуть пределы футбольного поля?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168" y="1781599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да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93552" y="1781599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нет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09382" y="3159292"/>
            <a:ext cx="3151413" cy="2232248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8477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09382" y="3159292"/>
            <a:ext cx="3151413" cy="2232248"/>
            <a:chOff x="3652835" y="3356992"/>
            <a:chExt cx="3151413" cy="2232248"/>
          </a:xfrm>
          <a:solidFill>
            <a:schemeClr val="accent2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78198" y="1556792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5140" y="1628800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aimlowerjournal.com/wp-content/uploads/2015/09/bigstock-Little-Kids-In-Soccer-Field-Li-82117661-752x44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765" y="2999189"/>
            <a:ext cx="4915822" cy="3458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026115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68" y="560681"/>
              <a:ext cx="7416424" cy="771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Играют ли в хоккей на роликах?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168" y="1781599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нет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93552" y="1781599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да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09382" y="3159292"/>
            <a:ext cx="3151413" cy="2232248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8477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37710" y="3160107"/>
            <a:ext cx="3151413" cy="2232248"/>
            <a:chOff x="3652835" y="3356992"/>
            <a:chExt cx="3151413" cy="2232248"/>
          </a:xfrm>
          <a:solidFill>
            <a:schemeClr val="accent2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78198" y="1412776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5140" y="1628800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thumbs.dreamstime.com/z/%D1%85%D0%BE%D0%BA%D0%BA%D0%B5%D0%B9-%D0%B8%D0%B3%D1%80%D1%8B-%D1%85%D0%B0%D1%80%D0%B0%D0%BA%D1%82%D0%B5%D1%80%D0%B0-%D0%BC%D0%B0%D0%BB%D1%8C%D1%87%D0%B8%D0%BA%D0%B0-%D0%B8%D0%B3%D1%80%D0%B0%D1%8F-%D0%B2%D0%B5%D0%BA%D1%82%D0%BE%D1%80-%D1%81%D0%BF%D0%BE%D1%80%D1%82%D0%B0-515570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325" y="3016777"/>
            <a:ext cx="3265243" cy="358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026115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68" y="560681"/>
              <a:ext cx="7416424" cy="140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Что стремятся установить спортсмены на соревнованиях ? 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168" y="1781599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результат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93552" y="1781599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рекорд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09382" y="3159292"/>
            <a:ext cx="3151413" cy="2232248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8477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05883" y="3159292"/>
            <a:ext cx="3151413" cy="2232248"/>
            <a:chOff x="3652835" y="3356992"/>
            <a:chExt cx="3151413" cy="2232248"/>
          </a:xfrm>
          <a:solidFill>
            <a:schemeClr val="accent2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78198" y="1556792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5140" y="1628800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previews.123rf.com/images/yeletkeshet/yeletkeshet1303/yeletkeshet130300009/18519995-boy-running-and-thinking-of-a-golden-medal-Stock-Vector-running-run-cartoo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1196" y="2852936"/>
            <a:ext cx="3255857" cy="376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0016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rgbClr val="0000CC"/>
                </a:solidFill>
              </a:rPr>
              <a:t>От здоровья, жизнерадостности детей зависит их духовная жизнь, мировоззрение, умственное развитие, прочность в </a:t>
            </a:r>
            <a:r>
              <a:rPr lang="ru-RU" b="1" u="sng" dirty="0" smtClean="0">
                <a:solidFill>
                  <a:srgbClr val="0000CC"/>
                </a:solidFill>
              </a:rPr>
              <a:t>знаниях.                        Упражнение тренирует находчивость</a:t>
            </a:r>
            <a:r>
              <a:rPr lang="ru-RU" dirty="0"/>
              <a:t>.</a:t>
            </a:r>
            <a:endParaRPr lang="ru-RU" b="1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00493"/>
            <a:ext cx="87849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CC"/>
                </a:solidFill>
              </a:rPr>
              <a:t>                                        </a:t>
            </a:r>
            <a:r>
              <a:rPr lang="ru-RU" sz="1600" b="1" u="sng" dirty="0" smtClean="0">
                <a:solidFill>
                  <a:srgbClr val="0000CC"/>
                </a:solidFill>
              </a:rPr>
              <a:t>Задачи тренинга</a:t>
            </a:r>
          </a:p>
          <a:p>
            <a:pPr lvl="0"/>
            <a:r>
              <a:rPr lang="ru-RU" sz="1600" b="1" dirty="0" smtClean="0">
                <a:solidFill>
                  <a:srgbClr val="0000CC"/>
                </a:solidFill>
              </a:rPr>
              <a:t>1.Определить </a:t>
            </a:r>
            <a:r>
              <a:rPr lang="ru-RU" sz="1600" b="1" dirty="0">
                <a:solidFill>
                  <a:srgbClr val="0000CC"/>
                </a:solidFill>
              </a:rPr>
              <a:t>проблемные зоны у участников тренинга в личностной и </a:t>
            </a:r>
            <a:r>
              <a:rPr lang="ru-RU" sz="1600" b="1" dirty="0" err="1">
                <a:solidFill>
                  <a:srgbClr val="0000CC"/>
                </a:solidFill>
              </a:rPr>
              <a:t>деятельностной</a:t>
            </a:r>
            <a:r>
              <a:rPr lang="ru-RU" sz="1600" b="1" dirty="0">
                <a:solidFill>
                  <a:srgbClr val="0000CC"/>
                </a:solidFill>
              </a:rPr>
              <a:t> сферах; </a:t>
            </a:r>
            <a:endParaRPr lang="ru-RU" sz="1600" b="1" u="sng" dirty="0" smtClean="0">
              <a:solidFill>
                <a:srgbClr val="0000CC"/>
              </a:solidFill>
            </a:endParaRPr>
          </a:p>
          <a:p>
            <a:pPr lvl="0"/>
            <a:r>
              <a:rPr lang="ru-RU" sz="1600" b="1" dirty="0">
                <a:solidFill>
                  <a:srgbClr val="0000CC"/>
                </a:solidFill>
              </a:rPr>
              <a:t>2</a:t>
            </a:r>
            <a:r>
              <a:rPr lang="ru-RU" sz="1600" b="1" dirty="0" smtClean="0">
                <a:solidFill>
                  <a:srgbClr val="0000CC"/>
                </a:solidFill>
              </a:rPr>
              <a:t>.Раскрыть возможность здорового человека;</a:t>
            </a:r>
          </a:p>
          <a:p>
            <a:pPr lvl="0"/>
            <a:r>
              <a:rPr lang="ru-RU" sz="1600" b="1" dirty="0" smtClean="0">
                <a:solidFill>
                  <a:srgbClr val="0000CC"/>
                </a:solidFill>
              </a:rPr>
              <a:t>3. Расширить представление о месте человека в спорте;</a:t>
            </a:r>
          </a:p>
          <a:p>
            <a:pPr lvl="0"/>
            <a:r>
              <a:rPr lang="ru-RU" sz="1600" b="1" dirty="0" smtClean="0">
                <a:solidFill>
                  <a:srgbClr val="0000CC"/>
                </a:solidFill>
              </a:rPr>
              <a:t>4.Сформировать положительную самооценку;</a:t>
            </a:r>
          </a:p>
          <a:p>
            <a:pPr lvl="0"/>
            <a:r>
              <a:rPr lang="ru-RU" sz="1600" b="1" dirty="0" smtClean="0">
                <a:solidFill>
                  <a:srgbClr val="0000CC"/>
                </a:solidFill>
              </a:rPr>
              <a:t>5.Расширить </a:t>
            </a:r>
            <a:r>
              <a:rPr lang="ru-RU" sz="1600" b="1" dirty="0">
                <a:solidFill>
                  <a:srgbClr val="0000CC"/>
                </a:solidFill>
              </a:rPr>
              <a:t>представление о составляющих здорового образа жизни и факторах разрушающих здоровье</a:t>
            </a:r>
            <a:r>
              <a:rPr lang="ru-RU" sz="1600" b="1" dirty="0" smtClean="0">
                <a:solidFill>
                  <a:srgbClr val="0000CC"/>
                </a:solidFill>
              </a:rPr>
              <a:t>;</a:t>
            </a:r>
          </a:p>
          <a:p>
            <a:pPr lvl="0"/>
            <a:r>
              <a:rPr lang="ru-RU" sz="1600" b="1" dirty="0">
                <a:solidFill>
                  <a:srgbClr val="0000CC"/>
                </a:solidFill>
              </a:rPr>
              <a:t>6</a:t>
            </a:r>
            <a:r>
              <a:rPr lang="ru-RU" sz="1600" b="1" dirty="0" smtClean="0">
                <a:solidFill>
                  <a:srgbClr val="0000CC"/>
                </a:solidFill>
              </a:rPr>
              <a:t>.Накопление </a:t>
            </a:r>
            <a:r>
              <a:rPr lang="ru-RU" sz="1600" b="1" dirty="0">
                <a:solidFill>
                  <a:srgbClr val="0000CC"/>
                </a:solidFill>
              </a:rPr>
              <a:t>и обогащение двигательного опыта детей</a:t>
            </a:r>
            <a:r>
              <a:rPr lang="ru-RU" sz="1600" b="1" dirty="0" smtClean="0">
                <a:solidFill>
                  <a:srgbClr val="0000CC"/>
                </a:solidFill>
              </a:rPr>
              <a:t>;</a:t>
            </a:r>
            <a:r>
              <a:rPr lang="ru-RU" sz="1600" b="1" dirty="0">
                <a:solidFill>
                  <a:srgbClr val="0000CC"/>
                </a:solidFill>
              </a:rPr>
              <a:t> </a:t>
            </a:r>
            <a:endParaRPr lang="ru-RU" sz="1600" b="1" dirty="0" smtClean="0">
              <a:solidFill>
                <a:srgbClr val="0000CC"/>
              </a:solidFill>
            </a:endParaRPr>
          </a:p>
          <a:p>
            <a:pPr lvl="0"/>
            <a:r>
              <a:rPr lang="ru-RU" sz="1600" b="1" dirty="0" smtClean="0">
                <a:solidFill>
                  <a:srgbClr val="0000CC"/>
                </a:solidFill>
              </a:rPr>
              <a:t>7.Формирование </a:t>
            </a:r>
            <a:r>
              <a:rPr lang="ru-RU" sz="1600" b="1" dirty="0">
                <a:solidFill>
                  <a:srgbClr val="0000CC"/>
                </a:solidFill>
              </a:rPr>
              <a:t>потребности у воспитанников в двигательной активности и физическом </a:t>
            </a:r>
            <a:r>
              <a:rPr lang="ru-RU" sz="1600" b="1" dirty="0" smtClean="0">
                <a:solidFill>
                  <a:srgbClr val="0000CC"/>
                </a:solidFill>
              </a:rPr>
              <a:t>совершенствовании.</a:t>
            </a:r>
            <a:endParaRPr lang="ru-RU" sz="1600" b="1" dirty="0">
              <a:solidFill>
                <a:srgbClr val="0000CC"/>
              </a:solidFill>
            </a:endParaRPr>
          </a:p>
          <a:p>
            <a:pPr lvl="0"/>
            <a:endParaRPr lang="ru-RU" sz="1600" b="1" dirty="0">
              <a:solidFill>
                <a:srgbClr val="0000CC"/>
              </a:solidFill>
            </a:endParaRPr>
          </a:p>
          <a:p>
            <a:pPr lvl="0"/>
            <a:endParaRPr lang="ru-RU" sz="1600" b="1" dirty="0" smtClean="0">
              <a:solidFill>
                <a:srgbClr val="0000CC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00CC"/>
                </a:solidFill>
              </a:rPr>
              <a:t>            Мы хотим быть здоровыми и успешными!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026115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68" y="560681"/>
              <a:ext cx="7416424" cy="140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Из какого количества игроков состоит футбольная команда?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168" y="1781599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2D2D8A"/>
                  </a:solidFill>
                </a:rPr>
                <a:t>6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93552" y="1781599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11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09382" y="3159292"/>
            <a:ext cx="3151413" cy="2232248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8477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44901" y="3159292"/>
            <a:ext cx="3151413" cy="2232248"/>
            <a:chOff x="3652835" y="3356992"/>
            <a:chExt cx="3151413" cy="2232248"/>
          </a:xfrm>
          <a:solidFill>
            <a:schemeClr val="accent2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78198" y="1628800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5140" y="1556792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st.depositphotos.com/1967477/4473/v/950/depositphotos_44736199-Football-team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908" y="3230938"/>
            <a:ext cx="4874164" cy="294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026115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68" y="560681"/>
              <a:ext cx="7416424" cy="140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Сколько дней длятся зимние Олимпийские  игры?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168" y="1781599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10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93552" y="1781599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20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09382" y="3159292"/>
            <a:ext cx="3151413" cy="2232248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8477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09381" y="3159292"/>
            <a:ext cx="3151413" cy="2232248"/>
            <a:chOff x="3910832" y="2276338"/>
            <a:chExt cx="3151413" cy="2232248"/>
          </a:xfrm>
          <a:solidFill>
            <a:srgbClr val="FFC000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910832" y="2276338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57627" y="3194118"/>
              <a:ext cx="2289052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78198" y="1556792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news.1mgn.ru/media/k2/items/cache/dcee2558cd29b9e08400469817a4a0d3_X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4426188" cy="273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9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80727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0000CC"/>
                </a:solidFill>
              </a:rPr>
              <a:t>Рекомендации по использованию презентации</a:t>
            </a:r>
          </a:p>
          <a:p>
            <a:pPr lvl="0" algn="ctr"/>
            <a:endParaRPr lang="ru-RU" sz="2400" b="1" u="sng" dirty="0" smtClean="0">
              <a:solidFill>
                <a:srgbClr val="0000CC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00CC"/>
                </a:solidFill>
              </a:rPr>
              <a:t>Презентация может быть использована для проведения мероприятий, для самостоятельной работы детей как в </a:t>
            </a:r>
            <a:r>
              <a:rPr lang="ru-RU" sz="2400" b="1" dirty="0">
                <a:solidFill>
                  <a:srgbClr val="0000CC"/>
                </a:solidFill>
              </a:rPr>
              <a:t>детском саду </a:t>
            </a:r>
            <a:r>
              <a:rPr lang="ru-RU" sz="2400" b="1" dirty="0" smtClean="0">
                <a:solidFill>
                  <a:srgbClr val="0000CC"/>
                </a:solidFill>
              </a:rPr>
              <a:t>так и в</a:t>
            </a:r>
            <a:r>
              <a:rPr lang="ru-RU" sz="2400" b="1" dirty="0">
                <a:solidFill>
                  <a:srgbClr val="0000CC"/>
                </a:solidFill>
              </a:rPr>
              <a:t> школе</a:t>
            </a:r>
            <a:r>
              <a:rPr lang="ru-RU" sz="2400" b="1" dirty="0" smtClean="0">
                <a:solidFill>
                  <a:srgbClr val="0000CC"/>
                </a:solidFill>
              </a:rPr>
              <a:t>. Материалы презентации могут быть также использованы и во время занятий или уроков с детьми. Нужно ответить на вопросы тренинга выбрав один из ответов. В конце занятия можно подсчитать количество правильных ответов, </a:t>
            </a:r>
            <a:r>
              <a:rPr lang="ru-RU" sz="2400" b="1" dirty="0">
                <a:solidFill>
                  <a:srgbClr val="0000CC"/>
                </a:solidFill>
              </a:rPr>
              <a:t>п</a:t>
            </a:r>
            <a:r>
              <a:rPr lang="ru-RU" sz="2400" b="1" dirty="0" smtClean="0">
                <a:solidFill>
                  <a:srgbClr val="0000CC"/>
                </a:solidFill>
              </a:rPr>
              <a:t>одвести итоги тренинга. Все переходы по щелчку.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5390055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</a:rPr>
              <a:t>к</a:t>
            </a:r>
            <a:r>
              <a:rPr lang="ru-RU" sz="2400" b="1" dirty="0" smtClean="0">
                <a:solidFill>
                  <a:srgbClr val="0000CC"/>
                </a:solidFill>
              </a:rPr>
              <a:t>нопка - далее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06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Литература: </a:t>
            </a:r>
          </a:p>
          <a:p>
            <a:r>
              <a:rPr lang="ru-RU" sz="2000" b="1" dirty="0" smtClean="0">
                <a:solidFill>
                  <a:srgbClr val="0000CC"/>
                </a:solidFill>
              </a:rPr>
              <a:t>1. Методический комплект программы «Детство»</a:t>
            </a:r>
          </a:p>
          <a:p>
            <a:r>
              <a:rPr lang="ru-RU" sz="2000" b="1" dirty="0" smtClean="0">
                <a:solidFill>
                  <a:srgbClr val="0000CC"/>
                </a:solidFill>
              </a:rPr>
              <a:t>«Приобщение дошкольников к здоровому образу жизни»  </a:t>
            </a:r>
          </a:p>
          <a:p>
            <a:r>
              <a:rPr lang="ru-RU" sz="2000" b="1" dirty="0" err="1" smtClean="0">
                <a:solidFill>
                  <a:srgbClr val="0000CC"/>
                </a:solidFill>
              </a:rPr>
              <a:t>Гуменюк</a:t>
            </a:r>
            <a:r>
              <a:rPr lang="ru-RU" sz="2000" b="1" dirty="0" smtClean="0">
                <a:solidFill>
                  <a:srgbClr val="0000CC"/>
                </a:solidFill>
              </a:rPr>
              <a:t> Е.И. </a:t>
            </a:r>
            <a:r>
              <a:rPr lang="ru-RU" sz="2000" b="1" dirty="0" err="1" smtClean="0">
                <a:solidFill>
                  <a:srgbClr val="0000CC"/>
                </a:solidFill>
              </a:rPr>
              <a:t>Слисенко</a:t>
            </a:r>
            <a:r>
              <a:rPr lang="ru-RU" sz="2000" b="1" dirty="0" smtClean="0">
                <a:solidFill>
                  <a:srgbClr val="0000CC"/>
                </a:solidFill>
              </a:rPr>
              <a:t> Н.А. Санкт – Петербург </a:t>
            </a:r>
          </a:p>
          <a:p>
            <a:r>
              <a:rPr lang="ru-RU" sz="2000" b="1" dirty="0" smtClean="0">
                <a:solidFill>
                  <a:srgbClr val="0000CC"/>
                </a:solidFill>
              </a:rPr>
              <a:t>ДЕТСТВО – ПРЕСС 2016.</a:t>
            </a:r>
          </a:p>
          <a:p>
            <a:endParaRPr lang="ru-RU" sz="2000" b="1" dirty="0">
              <a:solidFill>
                <a:srgbClr val="0000CC"/>
              </a:solidFill>
            </a:endParaRPr>
          </a:p>
          <a:p>
            <a:r>
              <a:rPr lang="ru-RU" sz="2000" b="1" dirty="0" smtClean="0">
                <a:solidFill>
                  <a:srgbClr val="0000CC"/>
                </a:solidFill>
              </a:rPr>
              <a:t>2. Спутник руководителя физического воспитания дошкольного учреждения: Методическое пособие для руководителей физического воспитания дошкольных учреждений/ Под ред. С.О. Филипповой. – СПб.: «ДЕТСТВО – ПРЕСС», 2011.- 416с., ил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62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296144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68" y="476672"/>
              <a:ext cx="7416424" cy="125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0000CC"/>
                  </a:solidFill>
                </a:rPr>
                <a:t>Продолжи пословицу «В здоровом теле…»</a:t>
              </a:r>
              <a:endParaRPr lang="ru-RU" sz="32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568" y="2060848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Здоровый дух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65160" y="2089988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Богатырская сила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587908" y="3605778"/>
            <a:ext cx="2637974" cy="2012234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64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32770" y="3605778"/>
            <a:ext cx="2637974" cy="2012234"/>
            <a:chOff x="3652836" y="3827418"/>
            <a:chExt cx="3151413" cy="2232248"/>
          </a:xfrm>
          <a:solidFill>
            <a:schemeClr val="accent2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6" y="3827418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619186"/>
              <a:ext cx="2609222" cy="717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39552" y="1988840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16832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1"/>
            <a:ext cx="916769" cy="895934"/>
          </a:xfrm>
          <a:prstGeom prst="rect">
            <a:avLst/>
          </a:prstGeom>
        </p:spPr>
      </p:pic>
      <p:pic>
        <p:nvPicPr>
          <p:cNvPr id="3074" name="Picture 2" descr="https://thumbs.dreamstime.com/z/father-family-playing-sports-children-1497382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144" y="3140968"/>
            <a:ext cx="446489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296144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9592" y="980728"/>
              <a:ext cx="7200800" cy="610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Какую команду выполнили ребята?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568" y="2060848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Становись!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65160" y="2089988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Вольно!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084168" y="3212976"/>
            <a:ext cx="2785538" cy="2160240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012160" y="3238707"/>
            <a:ext cx="2974992" cy="2108778"/>
            <a:chOff x="3228567" y="4520122"/>
            <a:chExt cx="3046743" cy="1913491"/>
          </a:xfrm>
          <a:solidFill>
            <a:srgbClr val="FFC000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228567" y="4520122"/>
              <a:ext cx="3046743" cy="1913491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27954" y="5096187"/>
              <a:ext cx="2382332" cy="53672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39552" y="2060848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88840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98"/>
          <a:stretch/>
        </p:blipFill>
        <p:spPr bwMode="auto">
          <a:xfrm>
            <a:off x="539552" y="3356992"/>
            <a:ext cx="5040560" cy="263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0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386155"/>
            <a:chOff x="539552" y="476672"/>
            <a:chExt cx="8064896" cy="161718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9592" y="980728"/>
              <a:ext cx="7200800" cy="1113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Как называется расстояние между ребятами?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568" y="2060848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Дистанция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65160" y="2089988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Колонна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453035" y="3140968"/>
            <a:ext cx="3151413" cy="2232248"/>
            <a:chOff x="3652835" y="3356992"/>
            <a:chExt cx="3151413" cy="2232248"/>
          </a:xfrm>
          <a:solidFill>
            <a:schemeClr val="accent2"/>
          </a:solidFill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450682" y="3165463"/>
            <a:ext cx="3151413" cy="2232248"/>
            <a:chOff x="3652835" y="3356992"/>
            <a:chExt cx="3151413" cy="2232248"/>
          </a:xfrm>
          <a:solidFill>
            <a:schemeClr val="accent2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39552" y="1916832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44824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27" name="Рисунок 26" descr="http://ped-kopilka.ru/upload/blogs2/2016/3/22507_31e17196d4504c0f7a8ce969cbf2a754.jpg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3648325"/>
            <a:ext cx="464639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3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296144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68" y="560681"/>
              <a:ext cx="7416424" cy="1113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Вид спорта в котором игроки забрасывают мяч в корзину ?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568" y="2060848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Баскетбол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65160" y="2089988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Волейбол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453035" y="3140968"/>
            <a:ext cx="3151413" cy="2232248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453035" y="3140968"/>
            <a:ext cx="3151413" cy="2232248"/>
            <a:chOff x="3652835" y="3356992"/>
            <a:chExt cx="3151413" cy="2232248"/>
          </a:xfrm>
          <a:solidFill>
            <a:srgbClr val="FFC000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39552" y="1988840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700808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 descr="http://www.paulalinvoices.com/18/basketball-ball-clipart-1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341" y="2989989"/>
            <a:ext cx="2423467" cy="3564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st.depositphotos.com/1967477/3296/v/950/depositphotos_32962223-Boy-playing-basketbal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6540" y="3140969"/>
            <a:ext cx="2311834" cy="331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457003"/>
            <a:chOff x="539552" y="476672"/>
            <a:chExt cx="8064896" cy="169983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68" y="560681"/>
              <a:ext cx="7781192" cy="1615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Выбери правильную последовательность выполнения упражнений на утренней гимнастике?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568" y="2060848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1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65160" y="2089988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2D2D8A"/>
                  </a:solidFill>
                </a:rPr>
                <a:t>2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96136" y="3284984"/>
            <a:ext cx="3151413" cy="2051346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807713" y="3104691"/>
            <a:ext cx="3151413" cy="2232248"/>
            <a:chOff x="3652835" y="3356992"/>
            <a:chExt cx="3151413" cy="2232248"/>
          </a:xfrm>
          <a:solidFill>
            <a:srgbClr val="FFC000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  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39552" y="1772816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0032" y="1844824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86" y="2989988"/>
            <a:ext cx="5209202" cy="37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8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026115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68" y="560681"/>
              <a:ext cx="7416424" cy="140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На какой картинке изображена техника прыжка в длину с места?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168" y="1781599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1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93552" y="1781599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2D2D8A"/>
                  </a:solidFill>
                </a:rPr>
                <a:t>2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09382" y="3159292"/>
            <a:ext cx="3151413" cy="2232248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36288" y="3155880"/>
            <a:ext cx="3151413" cy="2232248"/>
            <a:chOff x="3652835" y="3356992"/>
            <a:chExt cx="3151413" cy="2232248"/>
          </a:xfrm>
          <a:solidFill>
            <a:schemeClr val="accent2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78198" y="1556792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5140" y="1222163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18" y="2724998"/>
            <a:ext cx="3816350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003" y="4813337"/>
            <a:ext cx="3493020" cy="20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3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026115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68" y="560681"/>
              <a:ext cx="7416424" cy="771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CC"/>
                  </a:solidFill>
                </a:rPr>
                <a:t>Выбери для себя полезное занятие</a:t>
              </a:r>
              <a:endParaRPr lang="ru-RU" sz="2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168" y="1781599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Компьютерные игры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93552" y="1781599"/>
            <a:ext cx="3600000" cy="977464"/>
            <a:chOff x="5076056" y="2198520"/>
            <a:chExt cx="3600000" cy="136845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116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Катание на велосипеде 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924948" y="3159292"/>
            <a:ext cx="2835847" cy="2232248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886577" y="3189058"/>
            <a:ext cx="3023501" cy="2172716"/>
            <a:chOff x="3739117" y="2033300"/>
            <a:chExt cx="3151413" cy="2232248"/>
          </a:xfrm>
          <a:solidFill>
            <a:srgbClr val="FFC000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739117" y="2033300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31295" y="2796218"/>
              <a:ext cx="2257386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78198" y="1484784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5140" y="1628800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2"/>
            <a:ext cx="916769" cy="8959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90120"/>
            <a:ext cx="388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82"/>
          <a:stretch/>
        </p:blipFill>
        <p:spPr bwMode="auto">
          <a:xfrm>
            <a:off x="3069692" y="2762651"/>
            <a:ext cx="2444417" cy="352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288" y="2780928"/>
            <a:ext cx="2750560" cy="3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3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1097</TotalTime>
  <Words>585</Words>
  <Application>Microsoft Office PowerPoint</Application>
  <PresentationFormat>Экран (4:3)</PresentationFormat>
  <Paragraphs>132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86</cp:revision>
  <dcterms:created xsi:type="dcterms:W3CDTF">2016-11-28T13:34:00Z</dcterms:created>
  <dcterms:modified xsi:type="dcterms:W3CDTF">2016-12-09T07:39:01Z</dcterms:modified>
</cp:coreProperties>
</file>