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2"/>
  </p:notesMasterIdLst>
  <p:sldIdLst>
    <p:sldId id="272" r:id="rId2"/>
    <p:sldId id="308" r:id="rId3"/>
    <p:sldId id="310" r:id="rId4"/>
    <p:sldId id="311" r:id="rId5"/>
    <p:sldId id="312" r:id="rId6"/>
    <p:sldId id="315" r:id="rId7"/>
    <p:sldId id="314" r:id="rId8"/>
    <p:sldId id="313" r:id="rId9"/>
    <p:sldId id="316" r:id="rId10"/>
    <p:sldId id="317" r:id="rId11"/>
    <p:sldId id="318" r:id="rId12"/>
    <p:sldId id="319" r:id="rId13"/>
    <p:sldId id="320" r:id="rId14"/>
    <p:sldId id="321" r:id="rId15"/>
    <p:sldId id="323" r:id="rId16"/>
    <p:sldId id="322" r:id="rId17"/>
    <p:sldId id="324" r:id="rId18"/>
    <p:sldId id="325" r:id="rId19"/>
    <p:sldId id="305" r:id="rId20"/>
    <p:sldId id="32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060"/>
    <a:srgbClr val="20EE10"/>
    <a:srgbClr val="0080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AAEF6-AA9F-458F-8153-87A5F33071E0}" type="datetimeFigureOut">
              <a:rPr lang="ru-RU" smtClean="0"/>
              <a:t>21.06.2017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D925-8741-4A9B-81DE-1F40CD810A0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98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21.06.2017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1BEAD5-91BE-4AF4-AE62-7D3BE952820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dou_kolobok1@mail.ru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gif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5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8784976" cy="1241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8600" algn="ctr"/>
            <a:r>
              <a:rPr lang="ru-RU" b="1" dirty="0">
                <a:solidFill>
                  <a:srgbClr val="000099"/>
                </a:solidFill>
                <a:ea typeface="Calibri"/>
              </a:rPr>
              <a:t>Муниципальное бюджетное дошкольное образовательное учреждение </a:t>
            </a:r>
            <a:r>
              <a:rPr lang="ru-RU" b="1" dirty="0" smtClean="0">
                <a:solidFill>
                  <a:srgbClr val="000099"/>
                </a:solidFill>
                <a:ea typeface="Calibri"/>
              </a:rPr>
              <a:t>Детский </a:t>
            </a:r>
            <a:r>
              <a:rPr lang="ru-RU" b="1" dirty="0">
                <a:solidFill>
                  <a:srgbClr val="000099"/>
                </a:solidFill>
                <a:ea typeface="Calibri"/>
              </a:rPr>
              <a:t>сад «Колобок», </a:t>
            </a:r>
            <a:endParaRPr lang="ru-RU" b="1" dirty="0" smtClean="0">
              <a:solidFill>
                <a:srgbClr val="000099"/>
              </a:solidFill>
              <a:ea typeface="Calibri"/>
            </a:endParaRPr>
          </a:p>
          <a:p>
            <a:pPr lvl="0" indent="228600" algn="ctr"/>
            <a:r>
              <a:rPr lang="ru-RU" b="1" dirty="0" smtClean="0">
                <a:solidFill>
                  <a:srgbClr val="000099"/>
                </a:solidFill>
                <a:ea typeface="Calibri"/>
              </a:rPr>
              <a:t>г</a:t>
            </a:r>
            <a:r>
              <a:rPr lang="ru-RU" b="1" dirty="0">
                <a:solidFill>
                  <a:srgbClr val="000099"/>
                </a:solidFill>
                <a:ea typeface="Calibri"/>
              </a:rPr>
              <a:t>. Петухово, Курганской </a:t>
            </a:r>
            <a:r>
              <a:rPr lang="ru-RU" b="1" dirty="0">
                <a:solidFill>
                  <a:srgbClr val="333300"/>
                </a:solidFill>
                <a:ea typeface="Calibri"/>
              </a:rPr>
              <a:t>области</a:t>
            </a:r>
            <a:r>
              <a:rPr lang="ru-RU" b="1" dirty="0">
                <a:solidFill>
                  <a:srgbClr val="000099"/>
                </a:solidFill>
                <a:ea typeface="Calibri"/>
              </a:rPr>
              <a:t>, ул. 9 Мая, д. 12, </a:t>
            </a:r>
            <a:endParaRPr lang="ru-RU" b="1" dirty="0">
              <a:solidFill>
                <a:srgbClr val="000099"/>
              </a:solidFill>
              <a:ea typeface="Times New Roman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99"/>
                </a:solidFill>
                <a:ea typeface="Calibri"/>
              </a:rPr>
              <a:t>тел</a:t>
            </a:r>
            <a:r>
              <a:rPr lang="en-US" b="1" dirty="0">
                <a:solidFill>
                  <a:srgbClr val="000099"/>
                </a:solidFill>
                <a:ea typeface="Calibri"/>
              </a:rPr>
              <a:t>. 8 (35235) 2-40-03, email: </a:t>
            </a:r>
            <a:r>
              <a:rPr lang="en-US" b="1" u="sng" dirty="0">
                <a:solidFill>
                  <a:srgbClr val="000099"/>
                </a:solidFill>
                <a:ea typeface="Calibri"/>
                <a:hlinkClick r:id="rId3"/>
              </a:rPr>
              <a:t>mdou_kolobok1@mail.ru</a:t>
            </a:r>
            <a:endParaRPr lang="ru-RU" b="1" dirty="0">
              <a:solidFill>
                <a:srgbClr val="000099"/>
              </a:solidFill>
              <a:ea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1412776"/>
            <a:ext cx="842493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solidFill>
                  <a:srgbClr val="000099"/>
                </a:solidFill>
              </a:rPr>
              <a:t>Конкурс</a:t>
            </a:r>
            <a:r>
              <a:rPr lang="ru-RU" sz="2000" b="1" dirty="0">
                <a:solidFill>
                  <a:srgbClr val="000099"/>
                </a:solidFill>
              </a:rPr>
              <a:t>: </a:t>
            </a:r>
            <a:r>
              <a:rPr lang="ru-RU" sz="2000" b="1" dirty="0" smtClean="0">
                <a:solidFill>
                  <a:srgbClr val="000099"/>
                </a:solidFill>
              </a:rPr>
              <a:t>«Зеленый огонек»</a:t>
            </a:r>
          </a:p>
          <a:p>
            <a:pPr lvl="0"/>
            <a:r>
              <a:rPr lang="ru-RU" sz="2000" b="1" dirty="0" smtClean="0">
                <a:solidFill>
                  <a:srgbClr val="000099"/>
                </a:solidFill>
              </a:rPr>
              <a:t>Номинация: «Лучшее занятие с детьми»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</a:rPr>
              <a:t> </a:t>
            </a:r>
            <a:r>
              <a:rPr lang="ru-RU" sz="1600" b="1" dirty="0" smtClean="0">
                <a:solidFill>
                  <a:srgbClr val="000099"/>
                </a:solidFill>
              </a:rPr>
              <a:t>         (соответствует ФГОС ДО)  </a:t>
            </a:r>
          </a:p>
          <a:p>
            <a:pPr lvl="0" algn="ctr"/>
            <a:r>
              <a:rPr lang="ru-RU" sz="3200" b="1" dirty="0" smtClean="0">
                <a:solidFill>
                  <a:srgbClr val="000099"/>
                </a:solidFill>
              </a:rPr>
              <a:t>Тема</a:t>
            </a:r>
            <a:r>
              <a:rPr lang="ru-RU" sz="3200" b="1" dirty="0">
                <a:solidFill>
                  <a:srgbClr val="000099"/>
                </a:solidFill>
              </a:rPr>
              <a:t>: </a:t>
            </a:r>
            <a:r>
              <a:rPr lang="ru-RU" sz="3200" b="1" dirty="0" smtClean="0">
                <a:solidFill>
                  <a:srgbClr val="000099"/>
                </a:solidFill>
              </a:rPr>
              <a:t>«</a:t>
            </a:r>
            <a:r>
              <a:rPr lang="ru-RU" sz="3200" b="1" dirty="0" smtClean="0">
                <a:solidFill>
                  <a:srgbClr val="000099"/>
                </a:solidFill>
              </a:rPr>
              <a:t>Вопросы инспектора </a:t>
            </a:r>
            <a:r>
              <a:rPr lang="ru-RU" sz="3200" b="1" dirty="0" err="1" smtClean="0">
                <a:solidFill>
                  <a:srgbClr val="000099"/>
                </a:solidFill>
              </a:rPr>
              <a:t>Мигалочкина</a:t>
            </a:r>
            <a:r>
              <a:rPr lang="ru-RU" sz="3200" b="1" dirty="0" smtClean="0">
                <a:solidFill>
                  <a:srgbClr val="000099"/>
                </a:solidFill>
              </a:rPr>
              <a:t>»</a:t>
            </a:r>
            <a:endParaRPr lang="ru-RU" b="1" dirty="0">
              <a:solidFill>
                <a:srgbClr val="000099"/>
              </a:solidFill>
            </a:endParaRPr>
          </a:p>
          <a:p>
            <a:pPr lvl="0" algn="ctr"/>
            <a:r>
              <a:rPr lang="ru-RU" sz="1600" b="1" dirty="0">
                <a:solidFill>
                  <a:srgbClr val="000099"/>
                </a:solidFill>
              </a:rPr>
              <a:t>(для детей старшего дошкольного возраста)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211960" y="5445223"/>
            <a:ext cx="4680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srgbClr val="000099"/>
                </a:solidFill>
              </a:rPr>
              <a:t>Автор: воспитатель</a:t>
            </a:r>
          </a:p>
          <a:p>
            <a:pPr lvl="0"/>
            <a:r>
              <a:rPr lang="ru-RU" b="1" dirty="0">
                <a:solidFill>
                  <a:srgbClr val="000099"/>
                </a:solidFill>
              </a:rPr>
              <a:t>по физической культуре  </a:t>
            </a:r>
          </a:p>
          <a:p>
            <a:pPr lvl="0"/>
            <a:r>
              <a:rPr lang="ru-RU" b="1" dirty="0">
                <a:solidFill>
                  <a:srgbClr val="000099"/>
                </a:solidFill>
              </a:rPr>
              <a:t>Елена Николаевна Щербакова</a:t>
            </a:r>
          </a:p>
        </p:txBody>
      </p:sp>
      <p:pic>
        <p:nvPicPr>
          <p:cNvPr id="1032" name="Picture 8" descr="https://ds03.infourok.ru/uploads/ex/069d/0001a0c4-899e536c/img3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84514" y="3659544"/>
            <a:ext cx="3394518" cy="283319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06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349633"/>
            <a:chOff x="539552" y="476672"/>
            <a:chExt cx="8064896" cy="1574572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574572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Пешеходы, не успевшие закончить переход, должны остановиться на линии, разделяющей транспортные потоки противоположных направлений? 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1988841"/>
            <a:ext cx="4032448" cy="1515766"/>
            <a:chOff x="899592" y="2097709"/>
            <a:chExt cx="4032448" cy="1360811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592" y="2097709"/>
              <a:ext cx="4032448" cy="1282209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2D2D8A"/>
                  </a:solidFill>
                </a:rPr>
                <a:t>           Да, </a:t>
              </a:r>
            </a:p>
            <a:p>
              <a:r>
                <a:rPr lang="ru-RU" sz="2000" b="1" dirty="0" smtClean="0">
                  <a:solidFill>
                    <a:srgbClr val="2D2D8A"/>
                  </a:solidFill>
                </a:rPr>
                <a:t>но быть при           этом осторожными</a:t>
              </a:r>
              <a:endParaRPr lang="ru-RU" sz="20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1327068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82836" cy="2012234"/>
            <a:chOff x="3652835" y="3356992"/>
            <a:chExt cx="3205007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89441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36096" y="3605778"/>
            <a:ext cx="278978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2132856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132856"/>
            <a:ext cx="3888432" cy="1299743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2050" name="Picture 2" descr="https://fs00.infourok.ru/images/doc/144/167761/img3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9512" y="3605778"/>
            <a:ext cx="4896544" cy="31209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69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116632"/>
            <a:ext cx="8064896" cy="1764600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9552" y="723500"/>
              <a:ext cx="7925608" cy="1156563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Ожидать маршрутное транспортное средство и такси разрешается только на посадочных площадках, а при их отсутствии – на тротуаре или обочине?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80564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292080" y="3605778"/>
            <a:ext cx="274434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16832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60032" y="1988840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3074" name="Picture 2" descr="http://cache.zr.ru/wpfiles/uploads/2010/11/201011191424_1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878" y="3563219"/>
            <a:ext cx="4595282" cy="30022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317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786814"/>
              <a:ext cx="7541914" cy="620286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«Зебра» - обозначает пешеходный переход?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5932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36096" y="3501008"/>
            <a:ext cx="2834647" cy="211700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16832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498060"/>
            <a:ext cx="916769" cy="895934"/>
          </a:xfrm>
          <a:prstGeom prst="rect">
            <a:avLst/>
          </a:prstGeom>
        </p:spPr>
      </p:pic>
      <p:pic>
        <p:nvPicPr>
          <p:cNvPr id="4098" name="Picture 2" descr="http://pandia.ru/text/78/290/images/image008_10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00366" y="3356991"/>
            <a:ext cx="4603682" cy="31011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05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521391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341451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Ходьба по краю тротуара (бордюру) неопасна, потому что  бордюр – это часть тротуара, а на тротуар транспорт заезжать не должен?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204864"/>
            <a:ext cx="3600400" cy="1152128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1122988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395236" y="3636556"/>
            <a:ext cx="2875507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204864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sp>
        <p:nvSpPr>
          <p:cNvPr id="3" name="AutoShape 4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8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0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12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AutoShape 14" descr="http://%D0%BF%D0%BB%D0%B0%D1%81%D1%82%D1%83%D0%BD%D1%8B.%D1%80%D1%84/sites/default/files/insertimg/bezopasnost-peshehodov-04.jp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6" name="Picture 16" descr="http://www.bashklip.ru/_nw/62/48378091.jpg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7575" y="3636556"/>
            <a:ext cx="2997969" cy="29547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2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5576" y="728700"/>
              <a:ext cx="770958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Предписывающие знаки имеют форму круга с голубым фоном?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5932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364088" y="3605778"/>
            <a:ext cx="290665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772816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6148" name="Picture 4" descr="http://dorinfo.ru/upload/iblock/20f/znaki.gif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0000"/>
          <a:stretch/>
        </p:blipFill>
        <p:spPr bwMode="auto">
          <a:xfrm>
            <a:off x="232385" y="3871469"/>
            <a:ext cx="4776936" cy="148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223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0"/>
            <a:ext cx="8064896" cy="2092259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27584" y="717097"/>
              <a:ext cx="7776864" cy="97543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Если сигналы регулировщика противоречат сигналам светофора, то водители и пешеходы должны подчиняться только сигналам регулировщика?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5932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87908" y="3605778"/>
            <a:ext cx="268283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16832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988840"/>
            <a:ext cx="4032448" cy="11925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7170" name="Picture 2" descr="http://denisuca.com/wp-content/uploads/2016/09/traversare_shutterstock_18315014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80" y="3212976"/>
            <a:ext cx="4908376" cy="32451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71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568" y="644691"/>
              <a:ext cx="741682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Всякие грузы запрещается перевозить  на велосипеде или мопеде?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5932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8104" y="3605778"/>
            <a:ext cx="2762640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3548" y="1916832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8194" name="Picture 2" descr="http://www.warning.dp.ua/velopic/64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01008"/>
            <a:ext cx="4824535" cy="28083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91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Пешеходам разрешается выходить на переезд при опущенном шлагбауме, если поезд не видно?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82836" cy="2012234"/>
            <a:chOff x="3652835" y="3356992"/>
            <a:chExt cx="3205007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89441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8104" y="3605778"/>
            <a:ext cx="2762640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16832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9218" name="Picture 2" descr="http://caricatura.ru/parad/gapchynskiy/pic/228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000" y="3365921"/>
            <a:ext cx="4914055" cy="31998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61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349633"/>
            <a:chOff x="539552" y="476672"/>
            <a:chExt cx="8064896" cy="1574572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574572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Если правая рука регулировщика вытянута вперед пешеходам разрешено переходить проезжую часть за спиной регулировщика?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9" y="3605778"/>
            <a:ext cx="2443152" cy="2012234"/>
            <a:chOff x="3652835" y="3356992"/>
            <a:chExt cx="3151414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85574" y="4082963"/>
              <a:ext cx="2918675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24660" y="3605778"/>
            <a:ext cx="2675732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772816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844824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10242" name="Picture 2" descr="https://ds03.infourok.ru/uploads/ex/0fdc/0005a1a3-4e30c7c4/hello_html_2e9f4717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894" y="3605778"/>
            <a:ext cx="4648337" cy="26211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u="sng" dirty="0">
                <a:solidFill>
                  <a:srgbClr val="000099"/>
                </a:solidFill>
              </a:rPr>
              <a:t>Рекомендации по использованию презентации</a:t>
            </a:r>
          </a:p>
          <a:p>
            <a:pPr lvl="0" algn="ctr"/>
            <a:endParaRPr lang="ru-RU" sz="2400" b="1" u="sng" dirty="0">
              <a:solidFill>
                <a:srgbClr val="000099"/>
              </a:solidFill>
            </a:endParaRPr>
          </a:p>
          <a:p>
            <a:pPr lvl="0"/>
            <a:r>
              <a:rPr lang="ru-RU" sz="2400" b="1" dirty="0">
                <a:solidFill>
                  <a:srgbClr val="000099"/>
                </a:solidFill>
              </a:rPr>
              <a:t>Презентация может быть использована для проведения мероприятий, для самостоятельной </a:t>
            </a:r>
            <a:r>
              <a:rPr lang="ru-RU" sz="2400" b="1" dirty="0" smtClean="0">
                <a:solidFill>
                  <a:srgbClr val="000099"/>
                </a:solidFill>
              </a:rPr>
              <a:t>работы, для занятий и уроков </a:t>
            </a:r>
            <a:r>
              <a:rPr lang="ru-RU" sz="2400" b="1" dirty="0">
                <a:solidFill>
                  <a:srgbClr val="000099"/>
                </a:solidFill>
              </a:rPr>
              <a:t>детей как в детском саду так и в школе</a:t>
            </a:r>
            <a:r>
              <a:rPr lang="ru-RU" sz="2400" b="1">
                <a:solidFill>
                  <a:srgbClr val="000099"/>
                </a:solidFill>
              </a:rPr>
              <a:t>. </a:t>
            </a:r>
            <a:r>
              <a:rPr lang="ru-RU" sz="2400" b="1" smtClean="0">
                <a:solidFill>
                  <a:srgbClr val="000099"/>
                </a:solidFill>
              </a:rPr>
              <a:t>Нужно </a:t>
            </a:r>
            <a:r>
              <a:rPr lang="ru-RU" sz="2400" b="1" dirty="0">
                <a:solidFill>
                  <a:srgbClr val="000099"/>
                </a:solidFill>
              </a:rPr>
              <a:t>ответить на вопросы тренинга выбрав один из ответов. В конце </a:t>
            </a:r>
            <a:r>
              <a:rPr lang="ru-RU" sz="2400" b="1" dirty="0" smtClean="0">
                <a:solidFill>
                  <a:srgbClr val="000099"/>
                </a:solidFill>
              </a:rPr>
              <a:t>тренинга </a:t>
            </a:r>
            <a:r>
              <a:rPr lang="ru-RU" sz="2400" b="1" dirty="0">
                <a:solidFill>
                  <a:srgbClr val="000099"/>
                </a:solidFill>
              </a:rPr>
              <a:t>можно подсчитать количество правильных </a:t>
            </a:r>
            <a:r>
              <a:rPr lang="ru-RU" sz="2400" b="1" dirty="0" smtClean="0">
                <a:solidFill>
                  <a:srgbClr val="000099"/>
                </a:solidFill>
              </a:rPr>
              <a:t>ответов двух команд, </a:t>
            </a:r>
            <a:r>
              <a:rPr lang="ru-RU" sz="2400" b="1" dirty="0">
                <a:solidFill>
                  <a:srgbClr val="000099"/>
                </a:solidFill>
              </a:rPr>
              <a:t>подвести итоги тренинга. Все переходы по щелчку.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5562161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000099"/>
                </a:solidFill>
              </a:rPr>
              <a:t>кнопка - далее</a:t>
            </a:r>
            <a:endParaRPr lang="ru-RU" sz="2400" dirty="0">
              <a:solidFill>
                <a:srgbClr val="00009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033" y="5281531"/>
            <a:ext cx="914400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019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8064896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0099"/>
                </a:solidFill>
              </a:rPr>
              <a:t>Цель:</a:t>
            </a:r>
            <a:r>
              <a:rPr lang="ru-RU" sz="1600" dirty="0">
                <a:solidFill>
                  <a:srgbClr val="000099"/>
                </a:solidFill>
              </a:rPr>
              <a:t> формировать у ребенка способность регулировать процессы возбуждения и торможения, умения быстро переключаться с активной деятельности на пассивную и наоборот; развивать произвольное внимание, обучение умению самостоятельно решать проблемы; формировать у ребенка способность прогнозировать развитие событий и последствий в условиях нарушений транспортно-дорожного </a:t>
            </a:r>
            <a:r>
              <a:rPr lang="ru-RU" sz="1600" dirty="0" smtClean="0">
                <a:solidFill>
                  <a:srgbClr val="000099"/>
                </a:solidFill>
              </a:rPr>
              <a:t>режима.</a:t>
            </a:r>
            <a:endParaRPr lang="ru-RU" sz="1600" dirty="0">
              <a:solidFill>
                <a:srgbClr val="000099"/>
              </a:solidFill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32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99"/>
                </a:solidFill>
                <a:ea typeface="Times New Roman"/>
                <a:cs typeface="Times New Roman"/>
              </a:rPr>
              <a:t>Ведущий </a:t>
            </a:r>
            <a:r>
              <a:rPr lang="ru-RU" sz="1600" dirty="0">
                <a:solidFill>
                  <a:srgbClr val="000099"/>
                </a:solidFill>
                <a:ea typeface="Times New Roman"/>
                <a:cs typeface="Times New Roman"/>
              </a:rPr>
              <a:t>зачитывает вопрос, начинающийся со слов </a:t>
            </a:r>
            <a:endParaRPr lang="ru-RU" sz="1600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Times New Roman"/>
                <a:cs typeface="Times New Roman"/>
              </a:rPr>
              <a:t>«</a:t>
            </a:r>
            <a:r>
              <a:rPr lang="ru-RU" sz="1600" b="1" dirty="0">
                <a:solidFill>
                  <a:srgbClr val="000099"/>
                </a:solidFill>
                <a:ea typeface="Times New Roman"/>
                <a:cs typeface="Times New Roman"/>
              </a:rPr>
              <a:t>Верите ли вы, что…». </a:t>
            </a:r>
            <a:endParaRPr lang="ru-RU" sz="1600" b="1" dirty="0" smtClean="0">
              <a:solidFill>
                <a:srgbClr val="000099"/>
              </a:solidFill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99"/>
                </a:solidFill>
                <a:ea typeface="Times New Roman"/>
                <a:cs typeface="Times New Roman"/>
              </a:rPr>
              <a:t>Команды</a:t>
            </a:r>
            <a:r>
              <a:rPr lang="ru-RU" sz="1600" dirty="0">
                <a:solidFill>
                  <a:srgbClr val="000099"/>
                </a:solidFill>
                <a:ea typeface="Times New Roman"/>
                <a:cs typeface="Times New Roman"/>
              </a:rPr>
              <a:t>, посовещавшись в течение 30 секунд</a:t>
            </a:r>
            <a:r>
              <a:rPr lang="ru-RU" sz="1600" dirty="0" smtClean="0">
                <a:solidFill>
                  <a:srgbClr val="000099"/>
                </a:solidFill>
                <a:ea typeface="Times New Roman"/>
                <a:cs typeface="Times New Roman"/>
              </a:rPr>
              <a:t>, отвечают </a:t>
            </a:r>
            <a:r>
              <a:rPr lang="ru-RU" sz="1600" b="1" dirty="0">
                <a:solidFill>
                  <a:srgbClr val="000099"/>
                </a:solidFill>
                <a:ea typeface="Times New Roman"/>
                <a:cs typeface="Times New Roman"/>
              </a:rPr>
              <a:t>«Да» или «Нет».</a:t>
            </a:r>
            <a:endParaRPr lang="ru-RU" sz="1600" b="1" dirty="0">
              <a:solidFill>
                <a:srgbClr val="000099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2050" name="Picture 2" descr="http://dddeti.ru/sites/default/files/styles/content/public/pic1_big_0.png?itok=9O_GFQb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680" y="2276872"/>
            <a:ext cx="2581424" cy="245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39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5"/>
            <a:ext cx="8640960" cy="5317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Литература: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1. Азбука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пешехода методическое пособие для воспитателей дошкольных образовательных учреждений и педагогов начальной школы в рамках реализации федеральной целевой программы «Повышение безопасности дорожного движения в 2006-2012 годах» Москва </a:t>
            </a: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2007. Курган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, 2006г. Управление ГИБДД Курганской области.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2. Методические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рекомендации по организации работы детских садов по профилактике детского </a:t>
            </a:r>
            <a:r>
              <a:rPr lang="ru-RU" sz="1600" b="1" dirty="0" err="1">
                <a:solidFill>
                  <a:srgbClr val="000099"/>
                </a:solidFill>
                <a:ea typeface="Calibri"/>
                <a:cs typeface="Times New Roman"/>
              </a:rPr>
              <a:t>дорожно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 – транспортного травматизма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3. Методические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рекомендации: формирование у дошкольников навыков безлопастного поведения на улицах и дорогах для педагогов дошкольного образовательного учреждений в рамках реализации федеральной целевой программы «Повышение безопасности дорожного движения в 2006-2012 </a:t>
            </a: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годах» Москва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2007.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 smtClean="0">
                <a:solidFill>
                  <a:srgbClr val="000099"/>
                </a:solidFill>
                <a:ea typeface="Calibri"/>
                <a:cs typeface="Times New Roman"/>
              </a:rPr>
              <a:t>4. Рабочая </a:t>
            </a:r>
            <a:r>
              <a:rPr lang="ru-RU" sz="1600" b="1" dirty="0">
                <a:solidFill>
                  <a:srgbClr val="000099"/>
                </a:solidFill>
                <a:ea typeface="Calibri"/>
                <a:cs typeface="Times New Roman"/>
              </a:rPr>
              <a:t>программа дополнительного образования детей дошкольного и младшего школьного возраста «Школа юного пешехода» методическое пособие для работников дошкольного учреждения, педагогов общих  образовательных учреждений и систем дополнительного образования на основе серии книг «Путешествие на зеленый свет» Москва 2012г. </a:t>
            </a:r>
            <a:endParaRPr lang="ru-RU" sz="1600" b="1" dirty="0">
              <a:solidFill>
                <a:srgbClr val="000099"/>
              </a:solidFill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29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Велосипедистам запрещается ездить, не держась за руль хотя бы одной рукой?</a:t>
              </a:r>
              <a:endParaRPr lang="ru-RU" sz="32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877252" cy="2012234"/>
            <a:chOff x="3652835" y="3356992"/>
            <a:chExt cx="3151413" cy="2232248"/>
          </a:xfrm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solidFill>
              <a:srgbClr val="00B0F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520280" cy="648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8104" y="3636556"/>
            <a:ext cx="2957056" cy="2012234"/>
            <a:chOff x="3652836" y="3827418"/>
            <a:chExt cx="3151413" cy="2232248"/>
          </a:xfrm>
          <a:solidFill>
            <a:srgbClr val="FFC00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solidFill>
              <a:srgbClr val="00B0F0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00B0F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88840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772816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1026" name="Picture 2" descr="http://fotohood.ru/images/786016_signaly-velosipedistov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592461"/>
            <a:ext cx="4968552" cy="28083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99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99592" y="644691"/>
              <a:ext cx="7200800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Леонардо да Винчи был первым изобретателем велосипеда?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36096" y="3605778"/>
            <a:ext cx="2834648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16832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2050" name="Picture 2" descr="http://art-leonardo.ru/d/1252823/d/portreit-leonardo-da-vinchi-artist-unknown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133" y="3024909"/>
            <a:ext cx="3295711" cy="36401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56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9552" y="812709"/>
              <a:ext cx="7560840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Перевозка детей в кузове грузового автомобильного транспорта разрешается?</a:t>
              </a:r>
              <a:endParaRPr lang="ru-RU" sz="32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1970902"/>
            <a:ext cx="3636404" cy="1428214"/>
            <a:chOff x="899592" y="2106772"/>
            <a:chExt cx="3636404" cy="1456794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592" y="2106772"/>
              <a:ext cx="3636404" cy="1456794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b="1" dirty="0" smtClean="0">
                  <a:solidFill>
                    <a:srgbClr val="2D2D8A"/>
                  </a:solidFill>
                </a:rPr>
                <a:t>Нет только в исключительных случаях </a:t>
              </a:r>
              <a:endParaRPr lang="ru-RU" sz="20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644008" y="1970900"/>
            <a:ext cx="3821152" cy="1314084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08058" y="3605778"/>
            <a:ext cx="2762685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88840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204864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3074" name="Picture 2" descr="http://st03.kakprosto.ru/images/article/2012/3/31/1_5255086d74dca5255086d74e07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7125" y="4617386"/>
            <a:ext cx="4672947" cy="205197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cliparthut.com/clip-arts/1686/cartoon-kid-looking-up-1686470.jpg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4014" y="3605778"/>
            <a:ext cx="2431571" cy="15578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50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116632"/>
            <a:ext cx="8064896" cy="1920958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55576" y="786814"/>
              <a:ext cx="7344816" cy="1062424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Пассажирам всегда необходимо пристегиваться ремнями безопасности, если они установлены на автомобильном транспорте?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7"/>
            <a:ext cx="2637974" cy="2065679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24659" y="3445156"/>
            <a:ext cx="2801223" cy="2226300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844824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88840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4098" name="Picture 2" descr="https://arhivurokov.ru/kopilka/uploads/user_file_56ba2f7ec8ab1/pamiatka-dlia-roditieliei-pravila-biezopasnosti-dlia-dietiei-biezopasnost-na-dorogakh_3.jpe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823" y="3245507"/>
            <a:ext cx="3932177" cy="32125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6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79512" y="204658"/>
            <a:ext cx="8712968" cy="2090553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9508" y="517171"/>
              <a:ext cx="7798288" cy="1272065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Нарушителя – пешехода оштрафуют, и он должен будет возместить нанесенный ущерб, если по его вине  произошло ДТП, в результате которого были повреждены автомобиль или придорожное сооружение? 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95536" y="2276872"/>
            <a:ext cx="3888432" cy="1197402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683126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572000" y="2276872"/>
            <a:ext cx="3893160" cy="1152128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631085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771955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391830" y="3605778"/>
            <a:ext cx="2780569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2132856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2276872"/>
            <a:ext cx="3816424" cy="10801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1030" name="Picture 6" descr="http://900igr.net/datai/obg/Pravila-dorozhnogo-dvizhenija-dlja-detej/0011-023-Vospitanie-gramotnogo-peshekhoda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9512" y="3474274"/>
            <a:ext cx="4608512" cy="32366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16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39552" y="476672"/>
            <a:ext cx="8064896" cy="1296144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786814"/>
              <a:ext cx="7709584" cy="109742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На заднем сиденье мотоцикла можно перевозить пассажира только с 7 лет?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 с 12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835847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587908" y="3605778"/>
            <a:ext cx="2637974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988840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844824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6146" name="Picture 2" descr="https://fs00.infourok.ru/images/doc/131/153553/img8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39552" y="3361896"/>
            <a:ext cx="4181192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53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467544" y="0"/>
            <a:ext cx="8136904" cy="1930597"/>
            <a:chOff x="539552" y="476672"/>
            <a:chExt cx="8064896" cy="151216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9552" y="476672"/>
              <a:ext cx="8064896" cy="1512168"/>
            </a:xfrm>
            <a:prstGeom prst="horizontalScroll">
              <a:avLst/>
            </a:prstGeom>
            <a:solidFill>
              <a:srgbClr val="C3F1F3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>
                <a:solidFill>
                  <a:srgbClr val="FFFFFF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3968" y="476672"/>
              <a:ext cx="7416424" cy="1377459"/>
            </a:xfrm>
            <a:prstGeom prst="horizontalScroll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0000CC"/>
                  </a:solidFill>
                </a:rPr>
                <a:t>Группы детей разрешается водить только по тротуарам и пешеходным дорожкам, а при их отсутствии -  и по обочинам, но лишь в светлое время суток и только в сопровождении взрослых?</a:t>
              </a:r>
              <a:endParaRPr lang="ru-RU" sz="2000" b="1" dirty="0">
                <a:solidFill>
                  <a:srgbClr val="0000CC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83568" y="2060848"/>
            <a:ext cx="3600400" cy="900000"/>
            <a:chOff x="899592" y="2198520"/>
            <a:chExt cx="3600400" cy="1260000"/>
          </a:xfrm>
        </p:grpSpPr>
        <p:sp>
          <p:nvSpPr>
            <p:cNvPr id="8" name="Прямоугольник с одним вырезанным скругленным углом 7"/>
            <p:cNvSpPr/>
            <p:nvPr/>
          </p:nvSpPr>
          <p:spPr>
            <a:xfrm>
              <a:off x="899592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992" y="2437571"/>
              <a:ext cx="3600000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Да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65160" y="2089988"/>
            <a:ext cx="3600000" cy="900000"/>
            <a:chOff x="5076056" y="2198520"/>
            <a:chExt cx="3600000" cy="1260000"/>
          </a:xfrm>
        </p:grpSpPr>
        <p:sp>
          <p:nvSpPr>
            <p:cNvPr id="9" name="Прямоугольник с одним вырезанным скругленным углом 8"/>
            <p:cNvSpPr/>
            <p:nvPr/>
          </p:nvSpPr>
          <p:spPr>
            <a:xfrm flipH="1">
              <a:off x="5076056" y="2198520"/>
              <a:ext cx="3600000" cy="12600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6056" y="2403574"/>
              <a:ext cx="3528392" cy="908863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2D2D8A"/>
                  </a:solidFill>
                </a:rPr>
                <a:t>Нет</a:t>
              </a:r>
              <a:endParaRPr lang="ru-RU" sz="2400" b="1" dirty="0">
                <a:solidFill>
                  <a:srgbClr val="2D2D8A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587908" y="3605778"/>
            <a:ext cx="2637974" cy="2012234"/>
            <a:chOff x="3652835" y="3356992"/>
            <a:chExt cx="3151413" cy="2232248"/>
          </a:xfrm>
          <a:solidFill>
            <a:srgbClr val="00B0F0"/>
          </a:solidFill>
        </p:grpSpPr>
        <p:sp>
          <p:nvSpPr>
            <p:cNvPr id="17" name="Выноска-облако 16"/>
            <p:cNvSpPr/>
            <p:nvPr/>
          </p:nvSpPr>
          <p:spPr>
            <a:xfrm>
              <a:off x="3652835" y="3356992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68401" y="4082964"/>
              <a:ext cx="2680555" cy="64871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Молодец!</a:t>
              </a:r>
              <a:endParaRPr lang="ru-RU" sz="32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436096" y="3605778"/>
            <a:ext cx="2789786" cy="2012234"/>
            <a:chOff x="3652836" y="3827418"/>
            <a:chExt cx="3151413" cy="2232248"/>
          </a:xfrm>
          <a:solidFill>
            <a:srgbClr val="00B0F0"/>
          </a:solidFill>
        </p:grpSpPr>
        <p:sp>
          <p:nvSpPr>
            <p:cNvPr id="24" name="Выноска-облако 23"/>
            <p:cNvSpPr/>
            <p:nvPr/>
          </p:nvSpPr>
          <p:spPr>
            <a:xfrm>
              <a:off x="3652836" y="3827418"/>
              <a:ext cx="3151413" cy="2232248"/>
            </a:xfrm>
            <a:prstGeom prst="cloudCallout">
              <a:avLst>
                <a:gd name="adj1" fmla="val -59604"/>
                <a:gd name="adj2" fmla="val 13239"/>
              </a:avLst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61975" y="4619186"/>
              <a:ext cx="2838765" cy="71700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0000"/>
                  </a:solidFill>
                </a:rPr>
                <a:t>Ошибка!</a:t>
              </a:r>
              <a:endParaRPr lang="ru-RU" sz="36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539552" y="1772816"/>
            <a:ext cx="806489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988840"/>
            <a:ext cx="3888432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4" name="Рисунок 3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562161"/>
            <a:ext cx="916769" cy="895934"/>
          </a:xfrm>
          <a:prstGeom prst="rect">
            <a:avLst/>
          </a:prstGeom>
        </p:spPr>
      </p:pic>
      <p:pic>
        <p:nvPicPr>
          <p:cNvPr id="7172" name="Picture 4" descr="http://previews.123rf.com/images/iimages/iimages1302/iimages130201032/17896905-Illustration-of-the-children-laughing-along-the-road-Stock-Photo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774" y="3212975"/>
            <a:ext cx="4789282" cy="32451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68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1729</TotalTime>
  <Words>652</Words>
  <Application>Microsoft Office PowerPoint</Application>
  <PresentationFormat>Экран (4:3)</PresentationFormat>
  <Paragraphs>115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Владимир</cp:lastModifiedBy>
  <cp:revision>149</cp:revision>
  <dcterms:created xsi:type="dcterms:W3CDTF">2016-11-28T13:34:00Z</dcterms:created>
  <dcterms:modified xsi:type="dcterms:W3CDTF">2017-06-21T04:46:53Z</dcterms:modified>
</cp:coreProperties>
</file>