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36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19.11.2015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19.11.2015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19.11.2015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19.11.2015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19.11.2015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19.11.2015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14546" y="857232"/>
            <a:ext cx="6172200" cy="1894362"/>
          </a:xfrm>
        </p:spPr>
        <p:txBody>
          <a:bodyPr/>
          <a:lstStyle/>
          <a:p>
            <a:pPr algn="ctr"/>
            <a:r>
              <a:rPr lang="ru-RU" dirty="0" smtClean="0"/>
              <a:t>Особенности работы воспитателя с «трудными» детьми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dirty="0" smtClean="0"/>
              <a:t>Подготовила : педагог-психолог </a:t>
            </a:r>
          </a:p>
          <a:p>
            <a:pPr algn="r"/>
            <a:r>
              <a:rPr lang="ru-RU" dirty="0" smtClean="0"/>
              <a:t>МБДОУ № 2 «ТЕРЕМОК»</a:t>
            </a:r>
          </a:p>
          <a:p>
            <a:pPr algn="r"/>
            <a:r>
              <a:rPr lang="ru-RU" dirty="0" smtClean="0"/>
              <a:t>Мартынова М.А.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«Трудные» дети – какие они?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Трудные дети = трудновоспитуемые дети, проявляющие невосприимчивость к традиционным педагогическим воздействиям.</a:t>
            </a:r>
          </a:p>
          <a:p>
            <a:r>
              <a:rPr lang="ru-RU" dirty="0" smtClean="0"/>
              <a:t>Категории «трудных» детей:</a:t>
            </a:r>
          </a:p>
          <a:p>
            <a:pPr marL="457200" indent="-457200">
              <a:buNone/>
            </a:pPr>
            <a:r>
              <a:rPr lang="ru-RU" dirty="0" err="1" smtClean="0"/>
              <a:t>Гиперактивные</a:t>
            </a:r>
            <a:r>
              <a:rPr lang="ru-RU" dirty="0" smtClean="0"/>
              <a:t>;</a:t>
            </a:r>
          </a:p>
          <a:p>
            <a:pPr marL="457200" indent="-457200">
              <a:buNone/>
            </a:pPr>
            <a:r>
              <a:rPr lang="ru-RU" dirty="0" smtClean="0"/>
              <a:t>Агрессивные;</a:t>
            </a:r>
          </a:p>
          <a:p>
            <a:pPr marL="457200" indent="-457200">
              <a:buNone/>
            </a:pPr>
            <a:r>
              <a:rPr lang="ru-RU" dirty="0" smtClean="0"/>
              <a:t>Импульсивные;</a:t>
            </a:r>
          </a:p>
          <a:p>
            <a:pPr marL="457200" indent="-457200">
              <a:buNone/>
            </a:pPr>
            <a:r>
              <a:rPr lang="ru-RU" dirty="0" smtClean="0"/>
              <a:t>Замкнутые;</a:t>
            </a:r>
          </a:p>
          <a:p>
            <a:pPr marL="457200" indent="-457200">
              <a:buNone/>
            </a:pPr>
            <a:r>
              <a:rPr lang="ru-RU" dirty="0" smtClean="0"/>
              <a:t>Тревожные; </a:t>
            </a:r>
          </a:p>
          <a:p>
            <a:pPr marL="457200" indent="-457200">
              <a:buNone/>
            </a:pPr>
            <a:r>
              <a:rPr lang="ru-RU" dirty="0" smtClean="0"/>
              <a:t>Медлительные дети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Гиперактивные</a:t>
            </a:r>
            <a:r>
              <a:rPr lang="ru-RU" dirty="0" smtClean="0"/>
              <a:t> дети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err="1" smtClean="0"/>
              <a:t>Гиперактивность</a:t>
            </a:r>
            <a:r>
              <a:rPr lang="ru-RU" dirty="0" smtClean="0"/>
              <a:t> – повышенный уровень двигательной активности детей.</a:t>
            </a:r>
          </a:p>
          <a:p>
            <a:r>
              <a:rPr lang="ru-RU" dirty="0" smtClean="0"/>
              <a:t>Причины </a:t>
            </a:r>
            <a:r>
              <a:rPr lang="ru-RU" dirty="0" err="1" smtClean="0"/>
              <a:t>гиперактивности</a:t>
            </a:r>
            <a:r>
              <a:rPr lang="ru-RU" dirty="0" smtClean="0"/>
              <a:t>: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Генетические;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Биологические;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Социально-психологические.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Портрет </a:t>
            </a:r>
            <a:r>
              <a:rPr lang="ru-RU" dirty="0" err="1" smtClean="0"/>
              <a:t>гиперактивного</a:t>
            </a:r>
            <a:r>
              <a:rPr lang="ru-RU" dirty="0" smtClean="0"/>
              <a:t> ребенка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Ребенок- «живчик», «вечный двигатель».</a:t>
            </a:r>
          </a:p>
          <a:p>
            <a:r>
              <a:rPr lang="ru-RU" dirty="0" smtClean="0"/>
              <a:t>Постоянно в движении, при этом наблюдается нарушения координации.</a:t>
            </a:r>
          </a:p>
          <a:p>
            <a:r>
              <a:rPr lang="ru-RU" dirty="0" smtClean="0"/>
              <a:t>Для </a:t>
            </a:r>
            <a:r>
              <a:rPr lang="ru-RU" dirty="0" err="1" smtClean="0"/>
              <a:t>гиперактивного</a:t>
            </a:r>
            <a:r>
              <a:rPr lang="ru-RU" dirty="0" smtClean="0"/>
              <a:t> ребенка характерна резкая и частая смена настроения.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Как помочь </a:t>
            </a:r>
            <a:r>
              <a:rPr lang="ru-RU" dirty="0" err="1" smtClean="0"/>
              <a:t>гиперактивному</a:t>
            </a:r>
            <a:r>
              <a:rPr lang="ru-RU" dirty="0" smtClean="0"/>
              <a:t> ребенку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Образовательную деятельность целесообразно проводить в первой половине дня;</a:t>
            </a:r>
          </a:p>
          <a:p>
            <a:r>
              <a:rPr lang="ru-RU" dirty="0" smtClean="0"/>
              <a:t>Частое поощрение (каждые 15-20 минут);</a:t>
            </a:r>
          </a:p>
          <a:p>
            <a:pPr lvl="0"/>
            <a:r>
              <a:rPr lang="ru-RU" dirty="0" smtClean="0"/>
              <a:t>Снизить требования к аккуратности в начале работы, чтобы сформировать чувство успеха;</a:t>
            </a:r>
          </a:p>
          <a:p>
            <a:pPr lvl="0"/>
            <a:r>
              <a:rPr lang="ru-RU" dirty="0" smtClean="0"/>
              <a:t>Посадить ребенка во время занятий рядом со взрослым;</a:t>
            </a:r>
          </a:p>
          <a:p>
            <a:pPr lvl="0"/>
            <a:r>
              <a:rPr lang="ru-RU" dirty="0" smtClean="0"/>
              <a:t>Не приказывать, а просить;</a:t>
            </a:r>
          </a:p>
          <a:p>
            <a:pPr lvl="0"/>
            <a:r>
              <a:rPr lang="ru-RU" dirty="0" smtClean="0"/>
              <a:t>Выслушать то, что хочет сказать ребенок (в противном случае он не услышит вас);</a:t>
            </a:r>
          </a:p>
          <a:p>
            <a:pPr lvl="0"/>
            <a:r>
              <a:rPr lang="ru-RU" dirty="0" smtClean="0"/>
              <a:t>Не настаивать на том, чтобы ребенок во что бы то ни стало принес свои извинения;</a:t>
            </a:r>
          </a:p>
          <a:p>
            <a:pPr lvl="0"/>
            <a:r>
              <a:rPr lang="ru-RU" dirty="0" smtClean="0"/>
              <a:t>Не читать нотации (ребенок все равно их не слышит);</a:t>
            </a:r>
          </a:p>
          <a:p>
            <a:pPr lvl="0"/>
            <a:r>
              <a:rPr lang="ru-RU" dirty="0" smtClean="0"/>
              <a:t>Заранее договориться с ребенком о времени игры, о длительности прогулки и т.д.</a:t>
            </a:r>
          </a:p>
          <a:p>
            <a:pPr lvl="0"/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Как играть с </a:t>
            </a:r>
            <a:r>
              <a:rPr lang="ru-RU" dirty="0" err="1" smtClean="0"/>
              <a:t>гиперактивным</a:t>
            </a:r>
            <a:r>
              <a:rPr lang="ru-RU" dirty="0" smtClean="0"/>
              <a:t> ребенком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Учитывать неумение детей подчиняться групповым правилам;</a:t>
            </a:r>
          </a:p>
          <a:p>
            <a:r>
              <a:rPr lang="ru-RU" dirty="0" smtClean="0"/>
              <a:t>Начинать с индивидуальных игр;</a:t>
            </a:r>
          </a:p>
          <a:p>
            <a:r>
              <a:rPr lang="ru-RU" dirty="0" smtClean="0"/>
              <a:t>Тренировать слабые функции (внимание, мышечный контроль и импульсивность) в игровой форме;</a:t>
            </a:r>
          </a:p>
          <a:p>
            <a:r>
              <a:rPr lang="ru-RU" dirty="0" smtClean="0"/>
              <a:t>На начальном этапе работы подбирать игры на тренировку только одной функции.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3071810"/>
            <a:ext cx="7467600" cy="1143000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</TotalTime>
  <Words>263</Words>
  <PresentationFormat>Экран (4:3)</PresentationFormat>
  <Paragraphs>42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Эркер</vt:lpstr>
      <vt:lpstr>Особенности работы воспитателя с «трудными» детьми</vt:lpstr>
      <vt:lpstr>«Трудные» дети – какие они?</vt:lpstr>
      <vt:lpstr>Гиперактивные дети</vt:lpstr>
      <vt:lpstr>Портрет гиперактивного ребенка</vt:lpstr>
      <vt:lpstr>Как помочь гиперактивному ребенку</vt:lpstr>
      <vt:lpstr>Как играть с гиперактивным ребенком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Особенности работы воспитателя с «трудными» детьми</dc:title>
  <dc:creator>Мартыновы_МЫ</dc:creator>
  <cp:lastModifiedBy>ДОУ2 Теремок</cp:lastModifiedBy>
  <cp:revision>3</cp:revision>
  <dcterms:created xsi:type="dcterms:W3CDTF">2015-11-18T16:36:12Z</dcterms:created>
  <dcterms:modified xsi:type="dcterms:W3CDTF">2015-11-19T10:50:31Z</dcterms:modified>
</cp:coreProperties>
</file>