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59;&#1063;&#1048;&#1058;&#1045;&#1051;&#1068;%20&#1043;&#1054;&#1044;&#1040;%202018\&#1064;&#1050;&#1054;&#1051;&#1068;&#1053;&#1067;&#1049;%20&#1069;&#1058;&#1040;&#1055;\&#1054;&#1058;&#1050;&#1056;&#1067;&#1058;&#1067;&#1049;%20&#1059;&#1056;&#1054;&#1050;\Fonovaya_muzyka_-_Fonovaya_spokojnaya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5 КЛАСС КОНСПЕКТЫ+ПРЕЗЕНТАЦИИ\РУССКИЙ ЯЗЫК\Картинки для кроссенса\521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398017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700809"/>
          <a:ext cx="6432376" cy="1872208"/>
        </p:xfrm>
        <a:graphic>
          <a:graphicData uri="http://schemas.openxmlformats.org/drawingml/2006/table">
            <a:tbl>
              <a:tblPr/>
              <a:tblGrid>
                <a:gridCol w="6432376"/>
              </a:tblGrid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Обдумайте </a:t>
                      </a:r>
                      <a:r>
                        <a:rPr lang="ru-RU" sz="2800" dirty="0" err="1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dirty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 err="1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800" dirty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выберите задание сами. </a:t>
                      </a:r>
                      <a:r>
                        <a:rPr lang="ru-RU" sz="2800" b="1" dirty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упр.257или 258</a:t>
                      </a:r>
                      <a:endParaRPr lang="ru-RU" sz="28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3400256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Для дополнительной оценки  попробуйте нарисовать шутливые рисунки, обыгрывая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фразеологизмы.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785372">
            <a:off x="7308304" y="4985792"/>
            <a:ext cx="165618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Вы сегодня не переливали из пустого в порожнее, а работали не покладая рук.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    И хоть к концу урока вы немного устали, но не вышли из себя, а продолжали работу.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   Сегодня на уроке  не было ни одного ученика, который бы бил баклуши или тянул кота за хвост!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</a:t>
            </a:r>
            <a:r>
              <a:rPr lang="ru-RU" sz="3100" b="1" dirty="0" smtClean="0">
                <a:solidFill>
                  <a:srgbClr val="C00000"/>
                </a:solidFill>
              </a:rPr>
              <a:t>Молодцы, ребята!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  </a:t>
            </a:r>
            <a:r>
              <a:rPr lang="ru-RU" sz="3100" b="1" dirty="0" smtClean="0">
                <a:solidFill>
                  <a:srgbClr val="C00000"/>
                </a:solidFill>
              </a:rPr>
              <a:t>Спасибо за работу!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813794">
            <a:off x="7164288" y="4797152"/>
            <a:ext cx="165618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КРОССЕНС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5 КЛАСС КОНСПЕКТЫ+ПРЕЗЕНТАЦИИ\РУССКИЙ ЯЗЫК\Картинки для кроссенса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1806913" cy="13657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1727963" cy="1451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F:\5 КЛАСС КОНСПЕКТЫ+ПРЕЗЕНТАЦИИ\РУССКИЙ ЯЗЫК\Картинки для кроссенса\788a7065-f2b7-4e0d-9b1d-e41adaca5f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148974" cy="14604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356992"/>
            <a:ext cx="1761794" cy="159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333776"/>
            <a:ext cx="2016224" cy="14614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F:\5 КЛАСС КОНСПЕКТЫ+ПРЕЗЕНТАЦИИ\РУССКИЙ ЯЗЫК\Картинки для кроссенса\90324284552f1c3ab64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085184"/>
            <a:ext cx="2044568" cy="1556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923928" y="3356992"/>
            <a:ext cx="2016224" cy="1440160"/>
          </a:xfrm>
          <a:prstGeom prst="roundRect">
            <a:avLst>
              <a:gd name="adj" fmla="val 18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3995936" y="371703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ФРАЗЕОЛОГИЗМЫ</a:t>
            </a:r>
            <a:endParaRPr lang="ru-RU" sz="1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276872"/>
            <a:ext cx="8064896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Фразео</a:t>
            </a:r>
            <a:r>
              <a:rPr kumimoji="0" lang="ru-RU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логизмы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920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r>
              <a:rPr lang="ru-RU" dirty="0" smtClean="0"/>
              <a:t> 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lvl="0" algn="ctr"/>
            <a:endParaRPr lang="ru-RU" sz="8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7" name="Рисунок 6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90390">
            <a:off x="6694863" y="4432667"/>
            <a:ext cx="165618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3799" y="480186"/>
            <a:ext cx="8436673" cy="2672590"/>
          </a:xfrm>
          <a:noFill/>
          <a:ln/>
        </p:spPr>
      </p:pic>
      <p:pic>
        <p:nvPicPr>
          <p:cNvPr id="4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3799" y="480186"/>
            <a:ext cx="8436673" cy="2672590"/>
          </a:xfrm>
          <a:noFill/>
          <a:ln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2204864"/>
            <a:ext cx="2089224" cy="719311"/>
          </a:xfrm>
          <a:prstGeom prst="rect">
            <a:avLst/>
          </a:prstGeom>
          <a:solidFill>
            <a:schemeClr val="bg1"/>
          </a:solidFill>
          <a:ln w="38100">
            <a:solidFill>
              <a:srgbClr val="B6441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собака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43212" y="2204864"/>
            <a:ext cx="2088827" cy="719311"/>
          </a:xfrm>
          <a:prstGeom prst="rect">
            <a:avLst/>
          </a:prstGeom>
          <a:solidFill>
            <a:schemeClr val="bg1"/>
          </a:solidFill>
          <a:ln w="38100">
            <a:solidFill>
              <a:srgbClr val="B6441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съесть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04048" y="2204864"/>
            <a:ext cx="3312368" cy="719311"/>
          </a:xfrm>
          <a:prstGeom prst="rect">
            <a:avLst/>
          </a:prstGeom>
          <a:solidFill>
            <a:schemeClr val="bg1"/>
          </a:solidFill>
          <a:ln w="38100">
            <a:solidFill>
              <a:srgbClr val="B6441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Собаку съел(а)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58888" y="3213100"/>
            <a:ext cx="6913562" cy="2941638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Они  могут употребляться в составе  свободных сочетаний слов, например: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большая собака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съесть яблоко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Но только выражение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собаку съел(а)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является фразеологизмом со значением:   </a:t>
            </a: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стать мастером в каком – либо деле.</a:t>
            </a:r>
            <a:endParaRPr kumimoji="0" lang="ru-RU" sz="2000" b="1" i="0" u="sng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Мудрый Сова Мультяшный | Векторный клипарт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151470">
            <a:off x="7524328" y="5229200"/>
            <a:ext cx="1440160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ФИЗКУЛЬТМИНУТКА.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Голоден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Хитёр как …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Труслив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Здоров как … 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Надут как …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Упрям как …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5 КЛАСС КОНСПЕКТЫ+ПРЕЗЕНТАЦИИ\РУССКИЙ ЯЗЫК\Картинки для кроссенса\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2235796" cy="1676847"/>
          </a:xfrm>
          <a:prstGeom prst="rect">
            <a:avLst/>
          </a:prstGeom>
          <a:noFill/>
        </p:spPr>
      </p:pic>
      <p:pic>
        <p:nvPicPr>
          <p:cNvPr id="1028" name="Picture 4" descr="F:\5 КЛАСС КОНСПЕКТЫ+ПРЕЗЕНТАЦИИ\РУССКИЙ ЯЗЫК\Картинки для кроссенса\1651_495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1316534" cy="1524408"/>
          </a:xfrm>
          <a:prstGeom prst="rect">
            <a:avLst/>
          </a:prstGeom>
          <a:noFill/>
        </p:spPr>
      </p:pic>
      <p:pic>
        <p:nvPicPr>
          <p:cNvPr id="1029" name="Picture 5" descr="F:\5 КЛАСС КОНСПЕКТЫ+ПРЕЗЕНТАЦИИ\РУССКИЙ ЯЗЫК\Картинки для кроссенса\1273495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861048"/>
            <a:ext cx="1368152" cy="1368152"/>
          </a:xfrm>
          <a:prstGeom prst="rect">
            <a:avLst/>
          </a:prstGeom>
          <a:noFill/>
        </p:spPr>
      </p:pic>
      <p:pic>
        <p:nvPicPr>
          <p:cNvPr id="1030" name="Picture 6" descr="F:\5 КЛАСС КОНСПЕКТЫ+ПРЕЗЕНТАЦИИ\РУССКИЙ ЯЗЫК\Картинки для кроссенса\indeyka-i-indyushka-animatsionnaya-kartinka-00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923925" cy="1285875"/>
          </a:xfrm>
          <a:prstGeom prst="rect">
            <a:avLst/>
          </a:prstGeom>
          <a:noFill/>
        </p:spPr>
      </p:pic>
      <p:pic>
        <p:nvPicPr>
          <p:cNvPr id="1031" name="Picture 7" descr="F:\5 КЛАСС КОНСПЕКТЫ+ПРЕЗЕНТАЦИИ\РУССКИЙ ЯЗЫК\Картинки для кроссенса\1490602649_1422-multyashnyy-vol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274" y="1196752"/>
            <a:ext cx="1604750" cy="1080120"/>
          </a:xfrm>
          <a:prstGeom prst="rect">
            <a:avLst/>
          </a:prstGeom>
          <a:noFill/>
        </p:spPr>
      </p:pic>
      <p:pic>
        <p:nvPicPr>
          <p:cNvPr id="1032" name="Picture 8" descr="F:\5 КЛАСС КОНСПЕКТЫ+ПРЕЗЕНТАЦИИ\РУССКИЙ ЯЗЫК\Картинки для кроссенса\IdolizedDeliciousGoosefish-size_restricte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03329"/>
            <a:ext cx="1454671" cy="1454671"/>
          </a:xfrm>
          <a:prstGeom prst="rect">
            <a:avLst/>
          </a:prstGeom>
          <a:noFill/>
        </p:spPr>
      </p:pic>
      <p:pic>
        <p:nvPicPr>
          <p:cNvPr id="10" name="Fonovaya_muzyka_-_Fonovaya_spokoj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8802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18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687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Подберите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к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каждому слову фразеологизм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Group 31"/>
          <p:cNvGraphicFramePr>
            <a:graphicFrameLocks/>
          </p:cNvGraphicFramePr>
          <p:nvPr/>
        </p:nvGraphicFramePr>
        <p:xfrm>
          <a:off x="1115616" y="1412776"/>
          <a:ext cx="6912768" cy="4896544"/>
        </p:xfrm>
        <a:graphic>
          <a:graphicData uri="http://schemas.openxmlformats.org/drawingml/2006/table">
            <a:tbl>
              <a:tblPr/>
              <a:tblGrid>
                <a:gridCol w="2720975"/>
                <a:gridCol w="4191793"/>
              </a:tblGrid>
              <a:tr h="4896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Неожиданно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Молчать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Обманывать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Исчезать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Рассеиваться как дым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Держать язык за зубами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Намять бока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снег на голову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Хоть глаз выколи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 бровь, а в глаз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Яблоку негде упасть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Стреляный воробей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Обводить вокруг пальца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059832" y="213285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95736" y="1700808"/>
            <a:ext cx="180020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720" y="2564904"/>
            <a:ext cx="187220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23728" y="2996952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3429000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27784" y="2204864"/>
            <a:ext cx="129614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59832" y="436510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123728" y="2636912"/>
            <a:ext cx="1944216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27784" y="1700808"/>
            <a:ext cx="1296144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330453">
            <a:off x="7751216" y="4830101"/>
            <a:ext cx="1331640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400" b="1" i="1" u="sng" kern="0" dirty="0" smtClean="0">
                <a:solidFill>
                  <a:srgbClr val="DA3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i="1" u="sng" kern="0" dirty="0" smtClean="0">
                <a:solidFill>
                  <a:srgbClr val="DA3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</a:br>
            <a: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Укажите фразеологизмы со значением:</a:t>
            </a:r>
            <a:b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1 ряд - «бездельничать»;</a:t>
            </a:r>
            <a:b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2 ряд - «обманывать»;</a:t>
            </a:r>
            <a:b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3 ряд - «быстро». </a:t>
            </a:r>
            <a:br>
              <a:rPr lang="ru-RU" sz="3100" b="1" i="1" u="sng" kern="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6490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Сломя голову, сидеть сложа руки, втирать очки, во все лопатки, лодыря гонять, бить баклуши, водить за нос, во весь дух, собак гонять, вводить в заблуждение, высунув язык, со всех ног.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58112">
            <a:off x="7633859" y="5243094"/>
            <a:ext cx="1268476" cy="1456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Проверьте!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oup 22"/>
          <p:cNvGraphicFramePr>
            <a:graphicFrameLocks/>
          </p:cNvGraphicFramePr>
          <p:nvPr/>
        </p:nvGraphicFramePr>
        <p:xfrm>
          <a:off x="755577" y="1556792"/>
          <a:ext cx="7931224" cy="4721772"/>
        </p:xfrm>
        <a:graphic>
          <a:graphicData uri="http://schemas.openxmlformats.org/drawingml/2006/table">
            <a:tbl>
              <a:tblPr/>
              <a:tblGrid>
                <a:gridCol w="2742417"/>
                <a:gridCol w="2546175"/>
                <a:gridCol w="2642632"/>
              </a:tblGrid>
              <a:tr h="1039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бездельничать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обманывать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Сидеть сложа руки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Лодыря гонять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Бить баклуши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Собак гонять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Втирать очки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Водить за нос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Вводить в заблуждение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Сломя голову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все лопатки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весь дух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Высунув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всех 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104619">
            <a:off x="7740352" y="5301208"/>
            <a:ext cx="1403648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Лингвистическая лаборатория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584" y="1628800"/>
            <a:ext cx="7488832" cy="4525938"/>
          </a:xfrm>
          <a:prstGeom prst="rect">
            <a:avLst/>
          </a:prstGeom>
          <a:solidFill>
            <a:srgbClr val="BAE8B6"/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Работа  в группах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цвет - сложно, на 5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Синий цвет- средне, на 4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цвет – легко, на 3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Мудрый Сова Мультяшный | Векторный клипарт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57086">
            <a:off x="7164288" y="4725144"/>
            <a:ext cx="165618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245</Words>
  <Application>Microsoft Office PowerPoint</Application>
  <PresentationFormat>Экран (4:3)</PresentationFormat>
  <Paragraphs>67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КРОССЕНС</vt:lpstr>
      <vt:lpstr>Слайд 3</vt:lpstr>
      <vt:lpstr>Слайд 4</vt:lpstr>
      <vt:lpstr>ФИЗКУЛЬТМИНУТКА. </vt:lpstr>
      <vt:lpstr>Подберите к каждому слову фразеологизм</vt:lpstr>
      <vt:lpstr> Укажите фразеологизмы со значением:  1 ряд - «бездельничать»;  2 ряд - «обманывать»;  3 ряд - «быстро».  </vt:lpstr>
      <vt:lpstr>Проверьте!</vt:lpstr>
      <vt:lpstr>Лингвистическая лаборатория</vt:lpstr>
      <vt:lpstr>Домашнее задание</vt:lpstr>
      <vt:lpstr> Вы сегодня не переливали из пустого в порожнее, а работали не покладая рук.       И хоть к концу урока вы немного устали, но не вышли из себя, а продолжали работу.     Сегодня на уроке  не было ни одного ученика, который бы бил баклуши или тянул кота за хвост!     Молодцы, ребята!     Спасибо за работу!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54</cp:revision>
  <dcterms:created xsi:type="dcterms:W3CDTF">2013-08-17T08:34:50Z</dcterms:created>
  <dcterms:modified xsi:type="dcterms:W3CDTF">2018-12-17T21:02:38Z</dcterms:modified>
</cp:coreProperties>
</file>