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34"/>
  </p:notesMasterIdLst>
  <p:sldIdLst>
    <p:sldId id="256" r:id="rId2"/>
    <p:sldId id="257" r:id="rId3"/>
    <p:sldId id="287" r:id="rId4"/>
    <p:sldId id="288" r:id="rId5"/>
    <p:sldId id="269" r:id="rId6"/>
    <p:sldId id="270" r:id="rId7"/>
    <p:sldId id="292" r:id="rId8"/>
    <p:sldId id="294" r:id="rId9"/>
    <p:sldId id="272" r:id="rId10"/>
    <p:sldId id="273" r:id="rId11"/>
    <p:sldId id="295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98" r:id="rId20"/>
    <p:sldId id="299" r:id="rId21"/>
    <p:sldId id="300" r:id="rId22"/>
    <p:sldId id="281" r:id="rId23"/>
    <p:sldId id="301" r:id="rId24"/>
    <p:sldId id="303" r:id="rId25"/>
    <p:sldId id="304" r:id="rId26"/>
    <p:sldId id="305" r:id="rId27"/>
    <p:sldId id="306" r:id="rId28"/>
    <p:sldId id="308" r:id="rId29"/>
    <p:sldId id="283" r:id="rId30"/>
    <p:sldId id="284" r:id="rId31"/>
    <p:sldId id="290" r:id="rId32"/>
    <p:sldId id="289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F0000"/>
    <a:srgbClr val="CC0000"/>
    <a:srgbClr val="108680"/>
    <a:srgbClr val="FF33CC"/>
    <a:srgbClr val="CC00CC"/>
    <a:srgbClr val="CC3399"/>
    <a:srgbClr val="000099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83481" autoAdjust="0"/>
  </p:normalViewPr>
  <p:slideViewPr>
    <p:cSldViewPr>
      <p:cViewPr varScale="1">
        <p:scale>
          <a:sx n="74" d="100"/>
          <a:sy n="74" d="100"/>
        </p:scale>
        <p:origin x="-12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FF5B2-088E-4990-B6AC-14DF1167996F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AEC83C-DF5B-44E3-B86F-FFCEB0706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218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AEC83C-DF5B-44E3-B86F-FFCEB0706E43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269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B888C-9B8D-44DB-A859-E729E9DB4250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5B5F7-5EAC-452C-8DCD-1609DBDD9F9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B888C-9B8D-44DB-A859-E729E9DB4250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5B5F7-5EAC-452C-8DCD-1609DBDD9F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B888C-9B8D-44DB-A859-E729E9DB4250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5B5F7-5EAC-452C-8DCD-1609DBDD9F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B888C-9B8D-44DB-A859-E729E9DB4250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5B5F7-5EAC-452C-8DCD-1609DBDD9F9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B888C-9B8D-44DB-A859-E729E9DB4250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5B5F7-5EAC-452C-8DCD-1609DBDD9F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B888C-9B8D-44DB-A859-E729E9DB4250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5B5F7-5EAC-452C-8DCD-1609DBDD9F9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B888C-9B8D-44DB-A859-E729E9DB4250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5B5F7-5EAC-452C-8DCD-1609DBDD9F9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B888C-9B8D-44DB-A859-E729E9DB4250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5B5F7-5EAC-452C-8DCD-1609DBDD9F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B888C-9B8D-44DB-A859-E729E9DB4250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5B5F7-5EAC-452C-8DCD-1609DBDD9F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B888C-9B8D-44DB-A859-E729E9DB4250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5B5F7-5EAC-452C-8DCD-1609DBDD9F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B888C-9B8D-44DB-A859-E729E9DB4250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5B5F7-5EAC-452C-8DCD-1609DBDD9F9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79B888C-9B8D-44DB-A859-E729E9DB4250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035B5F7-5EAC-452C-8DCD-1609DBDD9F9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1916832"/>
            <a:ext cx="7416824" cy="2664296"/>
          </a:xfrm>
        </p:spPr>
        <p:txBody>
          <a:bodyPr>
            <a:normAutofit/>
            <a:scene3d>
              <a:camera prst="isometricOffAxis2Lef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</a:t>
            </a:r>
            <a:r>
              <a:rPr lang="ru-RU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Социализация</a:t>
            </a:r>
            <a:endParaRPr lang="ru-RU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23874" y="4227124"/>
            <a:ext cx="4367871" cy="151216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C00CC"/>
                </a:solidFill>
              </a:rPr>
              <a:t>МДОУ №22</a:t>
            </a:r>
          </a:p>
          <a:p>
            <a:pPr algn="ctr"/>
            <a:r>
              <a:rPr lang="ru-RU" sz="2400" dirty="0" smtClean="0">
                <a:solidFill>
                  <a:srgbClr val="CC00CC"/>
                </a:solidFill>
              </a:rPr>
              <a:t>Воспитатель: </a:t>
            </a:r>
            <a:r>
              <a:rPr lang="ru-RU" sz="2400" dirty="0" err="1" smtClean="0">
                <a:solidFill>
                  <a:srgbClr val="CC00CC"/>
                </a:solidFill>
              </a:rPr>
              <a:t>Вантеева</a:t>
            </a:r>
            <a:r>
              <a:rPr lang="ru-RU" sz="2400" dirty="0" smtClean="0">
                <a:solidFill>
                  <a:srgbClr val="CC00CC"/>
                </a:solidFill>
              </a:rPr>
              <a:t> Т.Н</a:t>
            </a:r>
            <a:r>
              <a:rPr lang="ru-RU" dirty="0" smtClean="0">
                <a:solidFill>
                  <a:srgbClr val="FF33CC"/>
                </a:solidFill>
              </a:rPr>
              <a:t>.</a:t>
            </a:r>
            <a:endParaRPr lang="ru-RU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4477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3"/>
            <a:ext cx="9145140" cy="6957392"/>
          </a:xfrm>
        </p:spPr>
      </p:pic>
      <p:sp>
        <p:nvSpPr>
          <p:cNvPr id="2" name="Прямоугольник 1"/>
          <p:cNvSpPr/>
          <p:nvPr/>
        </p:nvSpPr>
        <p:spPr>
          <a:xfrm>
            <a:off x="899592" y="706918"/>
            <a:ext cx="6696744" cy="4524315"/>
          </a:xfrm>
          <a:prstGeom prst="rect">
            <a:avLst/>
          </a:prstGeom>
        </p:spPr>
        <p:txBody>
          <a:bodyPr wrap="square">
            <a:spAutoFit/>
            <a:scene3d>
              <a:camera prst="perspectiveBelow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ru-RU" sz="2400" dirty="0" smtClean="0">
                <a:solidFill>
                  <a:srgbClr val="108680"/>
                </a:solidFill>
              </a:rPr>
              <a:t>Эффективное </a:t>
            </a:r>
            <a:r>
              <a:rPr lang="ru-RU" sz="2400" dirty="0">
                <a:solidFill>
                  <a:srgbClr val="108680"/>
                </a:solidFill>
              </a:rPr>
              <a:t>социальное развитие ребенка дошкольного возраста – </a:t>
            </a:r>
            <a:endParaRPr lang="ru-RU" sz="2400" dirty="0" smtClean="0">
              <a:solidFill>
                <a:srgbClr val="108680"/>
              </a:solidFill>
            </a:endParaRPr>
          </a:p>
          <a:p>
            <a:pPr algn="ctr"/>
            <a:r>
              <a:rPr lang="ru-RU" sz="2400" dirty="0" smtClean="0">
                <a:solidFill>
                  <a:srgbClr val="108680"/>
                </a:solidFill>
              </a:rPr>
              <a:t>это </a:t>
            </a:r>
            <a:r>
              <a:rPr lang="ru-RU" sz="2400" dirty="0">
                <a:solidFill>
                  <a:srgbClr val="108680"/>
                </a:solidFill>
              </a:rPr>
              <a:t>результат содружества детского сада с семьями воспитанников</a:t>
            </a:r>
            <a:r>
              <a:rPr lang="ru-RU" sz="2400" dirty="0" smtClean="0">
                <a:solidFill>
                  <a:srgbClr val="108680"/>
                </a:solidFill>
              </a:rPr>
              <a:t>. Ведь </a:t>
            </a:r>
            <a:r>
              <a:rPr lang="ru-RU" sz="2400" dirty="0">
                <a:solidFill>
                  <a:srgbClr val="108680"/>
                </a:solidFill>
              </a:rPr>
              <a:t>именно в семье ребенок приобретает первый социальный опыт</a:t>
            </a:r>
            <a:r>
              <a:rPr lang="ru-RU" sz="2400" dirty="0" smtClean="0">
                <a:solidFill>
                  <a:srgbClr val="108680"/>
                </a:solidFill>
              </a:rPr>
              <a:t>.</a:t>
            </a:r>
          </a:p>
          <a:p>
            <a:pPr algn="ctr"/>
            <a:r>
              <a:rPr lang="ru-RU" sz="2400" dirty="0" smtClean="0">
                <a:solidFill>
                  <a:srgbClr val="108680"/>
                </a:solidFill>
              </a:rPr>
              <a:t> Для </a:t>
            </a:r>
            <a:r>
              <a:rPr lang="ru-RU" sz="2400" dirty="0">
                <a:solidFill>
                  <a:srgbClr val="108680"/>
                </a:solidFill>
              </a:rPr>
              <a:t>развития личности ребенка </a:t>
            </a:r>
            <a:r>
              <a:rPr lang="ru-RU" sz="2400" dirty="0" smtClean="0">
                <a:solidFill>
                  <a:srgbClr val="108680"/>
                </a:solidFill>
              </a:rPr>
              <a:t>невозможно отказаться </a:t>
            </a:r>
            <a:r>
              <a:rPr lang="ru-RU" sz="2400" dirty="0">
                <a:solidFill>
                  <a:srgbClr val="108680"/>
                </a:solidFill>
              </a:rPr>
              <a:t>от семейного </a:t>
            </a:r>
            <a:r>
              <a:rPr lang="ru-RU" sz="2400" dirty="0" smtClean="0">
                <a:solidFill>
                  <a:srgbClr val="108680"/>
                </a:solidFill>
              </a:rPr>
              <a:t>воспитания, поскольку </a:t>
            </a:r>
            <a:r>
              <a:rPr lang="ru-RU" sz="2400" dirty="0">
                <a:solidFill>
                  <a:srgbClr val="108680"/>
                </a:solidFill>
              </a:rPr>
              <a:t>его сила и действенность несравнимы ни с каким, даже очень квалифицированным воспитанием в детском саду. </a:t>
            </a:r>
          </a:p>
        </p:txBody>
      </p:sp>
      <p:pic>
        <p:nvPicPr>
          <p:cNvPr id="1026" name="Picture 2" descr="C:\Users\таня\Desktop\DSC069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581128"/>
            <a:ext cx="3312368" cy="210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таня\Desktop\DSC069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69160"/>
            <a:ext cx="4157954" cy="198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12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038"/>
            <a:ext cx="91440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  <a:scene3d>
              <a:camera prst="isometricOffAxis1Right"/>
              <a:lightRig rig="threePt" dir="t"/>
            </a:scene3d>
          </a:bodyPr>
          <a:lstStyle/>
          <a:p>
            <a:pPr marL="45720" indent="0" algn="ctr">
              <a:buNone/>
            </a:pPr>
            <a:r>
              <a:rPr lang="ru-RU" sz="4000" dirty="0" smtClean="0">
                <a:solidFill>
                  <a:schemeClr val="accent5">
                    <a:lumMod val="75000"/>
                  </a:schemeClr>
                </a:solidFill>
              </a:rPr>
              <a:t>3. Активное взаимодействие </a:t>
            </a:r>
          </a:p>
          <a:p>
            <a:pPr marL="45720" indent="0" algn="ctr">
              <a:buNone/>
            </a:pPr>
            <a:r>
              <a:rPr lang="ru-RU" sz="4000" dirty="0" smtClean="0">
                <a:solidFill>
                  <a:schemeClr val="accent5">
                    <a:lumMod val="75000"/>
                  </a:schemeClr>
                </a:solidFill>
              </a:rPr>
              <a:t>детского сада с семьями воспитанников.</a:t>
            </a:r>
            <a:endParaRPr lang="ru-RU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13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0" y="0"/>
            <a:ext cx="9145140" cy="6957392"/>
          </a:xfrm>
        </p:spPr>
      </p:pic>
      <p:sp>
        <p:nvSpPr>
          <p:cNvPr id="2" name="Прямоугольник 1"/>
          <p:cNvSpPr/>
          <p:nvPr/>
        </p:nvSpPr>
        <p:spPr>
          <a:xfrm>
            <a:off x="539553" y="3244334"/>
            <a:ext cx="8208912" cy="707886"/>
          </a:xfrm>
          <a:prstGeom prst="rect">
            <a:avLst/>
          </a:prstGeom>
        </p:spPr>
        <p:txBody>
          <a:bodyPr wrap="square">
            <a:prstTxWarp prst="textChevronInverted">
              <a:avLst/>
            </a:prstTxWarp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</a:rPr>
              <a:t>Социальное</a:t>
            </a:r>
            <a:r>
              <a:rPr lang="ru-RU" sz="4000" dirty="0"/>
              <a:t> </a:t>
            </a:r>
            <a:r>
              <a:rPr lang="ru-RU" sz="4000" dirty="0">
                <a:solidFill>
                  <a:srgbClr val="FF0000"/>
                </a:solidFill>
              </a:rPr>
              <a:t>развитие состоит:</a:t>
            </a:r>
          </a:p>
        </p:txBody>
      </p:sp>
    </p:spTree>
    <p:extLst>
      <p:ext uri="{BB962C8B-B14F-4D97-AF65-F5344CB8AC3E}">
        <p14:creationId xmlns:p14="http://schemas.microsoft.com/office/powerpoint/2010/main" val="52886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140" cy="6957392"/>
          </a:xfrm>
        </p:spPr>
      </p:pic>
      <p:sp>
        <p:nvSpPr>
          <p:cNvPr id="2" name="Прямоугольник 1"/>
          <p:cNvSpPr/>
          <p:nvPr/>
        </p:nvSpPr>
        <p:spPr>
          <a:xfrm>
            <a:off x="2483768" y="3244334"/>
            <a:ext cx="53537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00CC"/>
                </a:solidFill>
              </a:rPr>
              <a:t>трудовых навыков;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11" y="620688"/>
            <a:ext cx="3600684" cy="270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20688"/>
            <a:ext cx="3600399" cy="2623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11" y="3890665"/>
            <a:ext cx="3702726" cy="259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03113" y="3405070"/>
            <a:ext cx="2599712" cy="3570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48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0" y="0"/>
            <a:ext cx="9145140" cy="6957392"/>
          </a:xfrm>
        </p:spPr>
      </p:pic>
      <p:sp>
        <p:nvSpPr>
          <p:cNvPr id="2" name="Прямоугольник 1"/>
          <p:cNvSpPr/>
          <p:nvPr/>
        </p:nvSpPr>
        <p:spPr>
          <a:xfrm>
            <a:off x="3635896" y="3244334"/>
            <a:ext cx="2088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CC0000"/>
                </a:solidFill>
              </a:rPr>
              <a:t>знаний;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6863"/>
            <a:ext cx="3600400" cy="2844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296863"/>
            <a:ext cx="3456384" cy="2844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21087"/>
            <a:ext cx="3610392" cy="230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399" y="3890665"/>
            <a:ext cx="3465050" cy="2634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507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8" y="0"/>
            <a:ext cx="9145140" cy="6957392"/>
          </a:xfrm>
        </p:spPr>
      </p:pic>
      <p:sp>
        <p:nvSpPr>
          <p:cNvPr id="2" name="Прямоугольник 1"/>
          <p:cNvSpPr/>
          <p:nvPr/>
        </p:nvSpPr>
        <p:spPr>
          <a:xfrm>
            <a:off x="1835696" y="3244334"/>
            <a:ext cx="5832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B050"/>
                </a:solidFill>
              </a:rPr>
              <a:t>норм, ценностей, традиций, правил;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5559">
            <a:off x="1244248" y="606506"/>
            <a:ext cx="2569421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83793">
            <a:off x="5367350" y="628010"/>
            <a:ext cx="2604581" cy="2399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C:\Users\таня\Desktop\МДОУ №22\20150507_0956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933056"/>
            <a:ext cx="425788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87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140" cy="6957392"/>
          </a:xfrm>
        </p:spPr>
      </p:pic>
      <p:sp>
        <p:nvSpPr>
          <p:cNvPr id="2" name="Прямоугольник 1"/>
          <p:cNvSpPr/>
          <p:nvPr/>
        </p:nvSpPr>
        <p:spPr>
          <a:xfrm>
            <a:off x="827584" y="620688"/>
            <a:ext cx="75366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C3399"/>
                </a:solidFill>
              </a:rPr>
              <a:t>социальных качеств личности, которые позволяют человеку комфортно и эффективно существовать в обществе других людей, развитие толерантности сознания родителей, педагогов и детей (терпимость к чужому образу жизни, мнению, поведению, ценностям, способность к принятию точки зрения собеседника, отличающейся от собственной).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845" y="3429000"/>
            <a:ext cx="3840425" cy="2880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таня\Desktop\фото04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48" y="3043055"/>
            <a:ext cx="4128308" cy="326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03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644" y="-23181"/>
            <a:ext cx="9252644" cy="6858000"/>
          </a:xfrm>
        </p:spPr>
      </p:pic>
      <p:sp>
        <p:nvSpPr>
          <p:cNvPr id="2" name="Прямоугольник 1"/>
          <p:cNvSpPr/>
          <p:nvPr/>
        </p:nvSpPr>
        <p:spPr>
          <a:xfrm>
            <a:off x="2076649" y="2059478"/>
            <a:ext cx="5568286" cy="2862322"/>
          </a:xfrm>
          <a:prstGeom prst="rect">
            <a:avLst/>
          </a:prstGeom>
        </p:spPr>
        <p:txBody>
          <a:bodyPr wrap="square">
            <a:spAutoFit/>
            <a:scene3d>
              <a:camera prst="perspectiveHeroicExtremeRightFacing"/>
              <a:lightRig rig="threePt" dir="t"/>
            </a:scene3d>
          </a:bodyPr>
          <a:lstStyle/>
          <a:p>
            <a:pPr algn="ctr"/>
            <a:r>
              <a:rPr lang="ru-RU" sz="3600" dirty="0">
                <a:solidFill>
                  <a:srgbClr val="FF0066"/>
                </a:solidFill>
              </a:rPr>
              <a:t>Для реализации задач социального развития </a:t>
            </a:r>
            <a:endParaRPr lang="ru-RU" sz="3600" dirty="0" smtClean="0">
              <a:solidFill>
                <a:srgbClr val="FF0066"/>
              </a:solidFill>
            </a:endParaRPr>
          </a:p>
          <a:p>
            <a:pPr algn="ctr"/>
            <a:r>
              <a:rPr lang="ru-RU" sz="3600" dirty="0" smtClean="0">
                <a:solidFill>
                  <a:srgbClr val="FF0066"/>
                </a:solidFill>
              </a:rPr>
              <a:t>в </a:t>
            </a:r>
            <a:r>
              <a:rPr lang="ru-RU" sz="3600" dirty="0">
                <a:solidFill>
                  <a:srgbClr val="FF0066"/>
                </a:solidFill>
              </a:rPr>
              <a:t>нашем детском саду созданы </a:t>
            </a:r>
            <a:r>
              <a:rPr lang="ru-RU" sz="3600" dirty="0" smtClean="0">
                <a:solidFill>
                  <a:srgbClr val="FF0066"/>
                </a:solidFill>
              </a:rPr>
              <a:t>следующие </a:t>
            </a:r>
            <a:r>
              <a:rPr lang="ru-RU" sz="3600" dirty="0">
                <a:solidFill>
                  <a:srgbClr val="FF0066"/>
                </a:solidFill>
              </a:rPr>
              <a:t>условия: </a:t>
            </a:r>
          </a:p>
        </p:txBody>
      </p:sp>
    </p:spTree>
    <p:extLst>
      <p:ext uri="{BB962C8B-B14F-4D97-AF65-F5344CB8AC3E}">
        <p14:creationId xmlns:p14="http://schemas.microsoft.com/office/powerpoint/2010/main" val="92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" y="-99392"/>
            <a:ext cx="9145140" cy="6957392"/>
          </a:xfrm>
        </p:spPr>
      </p:pic>
      <p:sp>
        <p:nvSpPr>
          <p:cNvPr id="2" name="Прямоугольник 1"/>
          <p:cNvSpPr/>
          <p:nvPr/>
        </p:nvSpPr>
        <p:spPr>
          <a:xfrm>
            <a:off x="1475656" y="1484785"/>
            <a:ext cx="6264696" cy="1938992"/>
          </a:xfrm>
          <a:prstGeom prst="rect">
            <a:avLst/>
          </a:prstGeom>
        </p:spPr>
        <p:txBody>
          <a:bodyPr wrap="square">
            <a:prstTxWarp prst="textChevronInverted">
              <a:avLst/>
            </a:prstTxWarp>
            <a:spAutoFit/>
          </a:bodyPr>
          <a:lstStyle/>
          <a:p>
            <a:pPr algn="ctr"/>
            <a:r>
              <a:rPr lang="ru-RU" sz="4000" dirty="0">
                <a:solidFill>
                  <a:srgbClr val="FF33CC"/>
                </a:solidFill>
              </a:rPr>
              <a:t>оформлены </a:t>
            </a:r>
            <a:endParaRPr lang="ru-RU" sz="4000" dirty="0" smtClean="0">
              <a:solidFill>
                <a:srgbClr val="FF33CC"/>
              </a:solidFill>
            </a:endParaRPr>
          </a:p>
          <a:p>
            <a:pPr algn="ctr"/>
            <a:r>
              <a:rPr lang="ru-RU" sz="4000" dirty="0" smtClean="0">
                <a:solidFill>
                  <a:srgbClr val="FF33CC"/>
                </a:solidFill>
              </a:rPr>
              <a:t>игровые </a:t>
            </a:r>
            <a:r>
              <a:rPr lang="ru-RU" sz="4000" dirty="0">
                <a:solidFill>
                  <a:srgbClr val="FF33CC"/>
                </a:solidFill>
              </a:rPr>
              <a:t>уголки </a:t>
            </a:r>
            <a:endParaRPr lang="ru-RU" sz="4000" dirty="0" smtClean="0">
              <a:solidFill>
                <a:srgbClr val="FF33CC"/>
              </a:solidFill>
            </a:endParaRPr>
          </a:p>
          <a:p>
            <a:pPr algn="ctr"/>
            <a:r>
              <a:rPr lang="ru-RU" sz="4000" dirty="0" smtClean="0">
                <a:solidFill>
                  <a:srgbClr val="FF33CC"/>
                </a:solidFill>
              </a:rPr>
              <a:t>по группам:</a:t>
            </a:r>
            <a:endParaRPr lang="ru-RU" sz="4000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38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7200929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779912" y="980728"/>
            <a:ext cx="3888432" cy="1224136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 smtClean="0">
                <a:solidFill>
                  <a:srgbClr val="FF0066"/>
                </a:solidFill>
              </a:rPr>
              <a:t>«Уголок творчества»</a:t>
            </a:r>
            <a:endParaRPr lang="ru-RU" sz="3200" dirty="0">
              <a:solidFill>
                <a:srgbClr val="FF0066"/>
              </a:solidFill>
            </a:endParaRPr>
          </a:p>
        </p:txBody>
      </p:sp>
      <p:pic>
        <p:nvPicPr>
          <p:cNvPr id="10242" name="Picture 2" descr="C:\Users\таня\Desktop\МДОУ №22\фото02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9324"/>
            <a:ext cx="4315301" cy="302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37377" y="4437112"/>
            <a:ext cx="3586551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«Уголок природы»</a:t>
            </a:r>
            <a:endParaRPr lang="ru-RU" sz="3200" dirty="0"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20073" y="2996953"/>
            <a:ext cx="3240358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860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27"/>
            <a:ext cx="9144000" cy="682228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404664"/>
            <a:ext cx="7992888" cy="5760640"/>
          </a:xfrm>
        </p:spPr>
        <p:txBody>
          <a:bodyPr>
            <a:normAutofit fontScale="47500" lnSpcReduction="20000"/>
            <a:scene3d>
              <a:camera prst="perspectiveRight"/>
              <a:lightRig rig="threePt" dir="t"/>
            </a:scene3d>
          </a:bodyPr>
          <a:lstStyle/>
          <a:p>
            <a:pPr marL="45720" indent="0">
              <a:buNone/>
            </a:pPr>
            <a:endParaRPr lang="ru-RU" dirty="0" smtClean="0">
              <a:solidFill>
                <a:srgbClr val="FF33CC"/>
              </a:solidFill>
            </a:endParaRPr>
          </a:p>
          <a:p>
            <a:pPr marL="45720" indent="0" algn="ctr">
              <a:buNone/>
            </a:pPr>
            <a:r>
              <a:rPr lang="ru-RU" sz="10100" dirty="0" smtClean="0">
                <a:solidFill>
                  <a:srgbClr val="FF33CC"/>
                </a:solidFill>
              </a:rPr>
              <a:t>В </a:t>
            </a:r>
            <a:r>
              <a:rPr lang="ru-RU" sz="10100" dirty="0">
                <a:solidFill>
                  <a:srgbClr val="FF33CC"/>
                </a:solidFill>
              </a:rPr>
              <a:t>современном мире проблема </a:t>
            </a:r>
            <a:r>
              <a:rPr lang="ru-RU" sz="10100" dirty="0" smtClean="0">
                <a:solidFill>
                  <a:srgbClr val="FF33CC"/>
                </a:solidFill>
              </a:rPr>
              <a:t>                          социального </a:t>
            </a:r>
            <a:r>
              <a:rPr lang="ru-RU" sz="10100" dirty="0">
                <a:solidFill>
                  <a:srgbClr val="FF33CC"/>
                </a:solidFill>
              </a:rPr>
              <a:t>развития подрастающего </a:t>
            </a:r>
            <a:r>
              <a:rPr lang="ru-RU" sz="10100" dirty="0" smtClean="0">
                <a:solidFill>
                  <a:srgbClr val="FF33CC"/>
                </a:solidFill>
              </a:rPr>
              <a:t>                  поколения </a:t>
            </a:r>
            <a:r>
              <a:rPr lang="ru-RU" sz="10100" dirty="0">
                <a:solidFill>
                  <a:srgbClr val="FF33CC"/>
                </a:solidFill>
              </a:rPr>
              <a:t>становится одной из актуальных</a:t>
            </a:r>
            <a:r>
              <a:rPr lang="ru-RU" sz="10100" dirty="0" smtClean="0">
                <a:solidFill>
                  <a:srgbClr val="FF33CC"/>
                </a:solidFill>
              </a:rPr>
              <a:t>.                                     </a:t>
            </a:r>
          </a:p>
          <a:p>
            <a:pPr marL="45720" indent="0" algn="ctr">
              <a:buNone/>
            </a:pPr>
            <a:endParaRPr lang="ru-RU" sz="8700" dirty="0">
              <a:solidFill>
                <a:srgbClr val="FF33CC"/>
              </a:solidFill>
            </a:endParaRPr>
          </a:p>
          <a:p>
            <a:pPr marL="45720" indent="0">
              <a:buNone/>
            </a:pPr>
            <a:endParaRPr lang="ru-RU" sz="5800" dirty="0" smtClean="0">
              <a:solidFill>
                <a:srgbClr val="FF33CC"/>
              </a:solidFill>
            </a:endParaRPr>
          </a:p>
          <a:p>
            <a:pPr marL="45720" indent="0">
              <a:buNone/>
            </a:pPr>
            <a:endParaRPr lang="ru-RU" sz="5800" dirty="0">
              <a:solidFill>
                <a:srgbClr val="FF33CC"/>
              </a:solidFill>
            </a:endParaRPr>
          </a:p>
          <a:p>
            <a:pPr marL="45720" indent="0">
              <a:buNone/>
            </a:pPr>
            <a:r>
              <a:rPr lang="ru-RU" dirty="0" smtClean="0">
                <a:solidFill>
                  <a:srgbClr val="FF33CC"/>
                </a:solidFill>
              </a:rPr>
              <a:t> </a:t>
            </a:r>
            <a:endParaRPr lang="ru-RU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27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82026"/>
            <a:ext cx="9149545" cy="709011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779912" y="980728"/>
            <a:ext cx="3888432" cy="1224136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 smtClean="0">
                <a:ln>
                  <a:solidFill>
                    <a:srgbClr val="0000CC"/>
                  </a:solidFill>
                </a:ln>
                <a:solidFill>
                  <a:srgbClr val="FF0066"/>
                </a:solidFill>
              </a:rPr>
              <a:t>«Спортивный уголок»</a:t>
            </a:r>
            <a:endParaRPr lang="ru-RU" sz="3200" dirty="0">
              <a:ln>
                <a:solidFill>
                  <a:srgbClr val="0000CC"/>
                </a:solidFill>
              </a:ln>
              <a:solidFill>
                <a:srgbClr val="FF0066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7377" y="4437112"/>
            <a:ext cx="3586551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«Уголок </a:t>
            </a:r>
            <a:r>
              <a:rPr lang="ru-RU" sz="320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народного искусства</a:t>
            </a:r>
            <a:r>
              <a:rPr lang="ru-RU" sz="320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»</a:t>
            </a:r>
            <a:endParaRPr lang="ru-RU" sz="3200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7562" y="-351420"/>
            <a:ext cx="3240363" cy="4176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73016"/>
            <a:ext cx="4660776" cy="315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246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9545" cy="7090115"/>
          </a:xfrm>
        </p:spPr>
      </p:pic>
      <p:sp>
        <p:nvSpPr>
          <p:cNvPr id="6" name="Прямоугольник 5"/>
          <p:cNvSpPr/>
          <p:nvPr/>
        </p:nvSpPr>
        <p:spPr>
          <a:xfrm>
            <a:off x="251520" y="116632"/>
            <a:ext cx="8496944" cy="21242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«Регулярно оформляются уголки по формированию социальной компетентности и ОБЖ.»</a:t>
            </a:r>
            <a:endParaRPr lang="ru-RU" sz="2400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026" name="Picture 2" descr="C:\Users\таня\Desktop\фото03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83968" y="2564904"/>
            <a:ext cx="3960440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3888432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251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12" y="0"/>
            <a:ext cx="9145140" cy="6957392"/>
          </a:xfrm>
        </p:spPr>
      </p:pic>
      <p:sp>
        <p:nvSpPr>
          <p:cNvPr id="2" name="Прямоугольник 1"/>
          <p:cNvSpPr/>
          <p:nvPr/>
        </p:nvSpPr>
        <p:spPr>
          <a:xfrm>
            <a:off x="2286000" y="1772816"/>
            <a:ext cx="51663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n>
                  <a:solidFill>
                    <a:srgbClr val="FF33CC"/>
                  </a:solidFill>
                </a:ln>
                <a:solidFill>
                  <a:srgbClr val="108680"/>
                </a:solidFill>
              </a:rPr>
              <a:t>В дошкольном образовательном учреждении проводятся разнообразные </a:t>
            </a:r>
            <a:r>
              <a:rPr lang="ru-RU" sz="3200" dirty="0" smtClean="0">
                <a:ln>
                  <a:solidFill>
                    <a:srgbClr val="FF33CC"/>
                  </a:solidFill>
                </a:ln>
                <a:solidFill>
                  <a:srgbClr val="108680"/>
                </a:solidFill>
              </a:rPr>
              <a:t>праздники:</a:t>
            </a:r>
          </a:p>
        </p:txBody>
      </p:sp>
    </p:spTree>
    <p:extLst>
      <p:ext uri="{BB962C8B-B14F-4D97-AF65-F5344CB8AC3E}">
        <p14:creationId xmlns:p14="http://schemas.microsoft.com/office/powerpoint/2010/main" val="210996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644" cy="6957392"/>
          </a:xfrm>
        </p:spPr>
      </p:pic>
      <p:sp>
        <p:nvSpPr>
          <p:cNvPr id="2" name="Прямоугольник 1"/>
          <p:cNvSpPr/>
          <p:nvPr/>
        </p:nvSpPr>
        <p:spPr>
          <a:xfrm>
            <a:off x="611560" y="476673"/>
            <a:ext cx="32403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« Путешествие в Простоквашино»</a:t>
            </a:r>
            <a:endParaRPr lang="ru-RU" sz="2800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64088" y="4581128"/>
            <a:ext cx="3312368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n>
                  <a:solidFill>
                    <a:schemeClr val="accent5"/>
                  </a:solidFill>
                </a:ln>
                <a:solidFill>
                  <a:srgbClr val="0000CC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Новогодний праздник «Письмо от Деда Мороза»</a:t>
            </a:r>
            <a:endParaRPr lang="ru-RU" sz="3600" dirty="0">
              <a:ln>
                <a:solidFill>
                  <a:schemeClr val="accent5"/>
                </a:solidFill>
              </a:ln>
              <a:solidFill>
                <a:srgbClr val="0000CC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074" name="Picture 2" descr="C:\Users\таня\Desktop\IMG_20140925_1013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0648"/>
            <a:ext cx="452782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таня\Desktop\Новый год 22\20150112_1225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8" y="2744080"/>
            <a:ext cx="4067944" cy="392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67011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60" y="0"/>
            <a:ext cx="9145140" cy="6957392"/>
          </a:xfrm>
        </p:spPr>
      </p:pic>
      <p:sp>
        <p:nvSpPr>
          <p:cNvPr id="2" name="Прямоугольник 1"/>
          <p:cNvSpPr/>
          <p:nvPr/>
        </p:nvSpPr>
        <p:spPr>
          <a:xfrm>
            <a:off x="611560" y="476673"/>
            <a:ext cx="32403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Конкурс посвящённый 23февраля</a:t>
            </a:r>
          </a:p>
          <a:p>
            <a:pPr algn="ctr"/>
            <a:r>
              <a:rPr lang="ru-RU" sz="2800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«А ну-ка, мальчики! »</a:t>
            </a:r>
            <a:endParaRPr lang="ru-RU" sz="2800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64088" y="4581128"/>
            <a:ext cx="3312368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n>
                  <a:solidFill>
                    <a:schemeClr val="accent5"/>
                  </a:solidFill>
                </a:ln>
                <a:solidFill>
                  <a:srgbClr val="FF0066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Конкурс для девочек</a:t>
            </a:r>
          </a:p>
          <a:p>
            <a:pPr algn="ctr"/>
            <a:r>
              <a:rPr lang="ru-RU" sz="3600" dirty="0" smtClean="0">
                <a:ln>
                  <a:solidFill>
                    <a:schemeClr val="accent5"/>
                  </a:solidFill>
                </a:ln>
                <a:solidFill>
                  <a:srgbClr val="FF0066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«Маленькая леди»</a:t>
            </a:r>
            <a:endParaRPr lang="ru-RU" sz="3600" dirty="0">
              <a:ln>
                <a:solidFill>
                  <a:schemeClr val="accent5"/>
                </a:solidFill>
              </a:ln>
              <a:solidFill>
                <a:srgbClr val="FF0066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074" name="Picture 2" descr="C:\Users\таня\Desktop\фото детский сад\DSC069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64962"/>
            <a:ext cx="4680520" cy="317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таня\Desktop\IMG_20141023_1004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5901"/>
            <a:ext cx="467269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858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3" y="-219206"/>
            <a:ext cx="9145140" cy="7074024"/>
          </a:xfrm>
        </p:spPr>
      </p:pic>
      <p:sp>
        <p:nvSpPr>
          <p:cNvPr id="2" name="Прямоугольник 1"/>
          <p:cNvSpPr/>
          <p:nvPr/>
        </p:nvSpPr>
        <p:spPr>
          <a:xfrm>
            <a:off x="611560" y="476673"/>
            <a:ext cx="32403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«Красавица весна» </a:t>
            </a:r>
            <a:endParaRPr lang="ru-RU" sz="2800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64088" y="4581128"/>
            <a:ext cx="3312368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>
                  <a:solidFill>
                    <a:schemeClr val="accent5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Праздник посвящённый Дню защиты детей</a:t>
            </a:r>
          </a:p>
          <a:p>
            <a:pPr algn="ctr"/>
            <a:r>
              <a:rPr lang="ru-RU" sz="3200" dirty="0" smtClean="0">
                <a:ln>
                  <a:solidFill>
                    <a:schemeClr val="accent5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«Счастливое детство»</a:t>
            </a:r>
            <a:endParaRPr lang="ru-RU" sz="3200" dirty="0">
              <a:ln>
                <a:solidFill>
                  <a:schemeClr val="accent5"/>
                </a:solidFill>
              </a:ln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099" name="Picture 3" descr="C:\Users\таня\Desktop\фото02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0"/>
            <a:ext cx="4968552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таня\Desktop\PHOT02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973616"/>
            <a:ext cx="5832648" cy="2192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таня\Desktop\PHOT026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84984"/>
            <a:ext cx="474540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1044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652" cy="6957392"/>
          </a:xfrm>
        </p:spPr>
      </p:pic>
      <p:sp>
        <p:nvSpPr>
          <p:cNvPr id="5" name="Прямоугольник 4"/>
          <p:cNvSpPr/>
          <p:nvPr/>
        </p:nvSpPr>
        <p:spPr>
          <a:xfrm>
            <a:off x="5348935" y="4581128"/>
            <a:ext cx="3312368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>
                  <a:solidFill>
                    <a:schemeClr val="accent5"/>
                  </a:solidFill>
                </a:ln>
                <a:solidFill>
                  <a:srgbClr val="CC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6350" stA="50000" endA="300" endPos="50000" dist="60007" dir="5400000" sy="-100000" algn="bl" rotWithShape="0"/>
                </a:effectLst>
              </a:rPr>
              <a:t>Выпускной</a:t>
            </a:r>
          </a:p>
          <a:p>
            <a:pPr algn="ctr"/>
            <a:r>
              <a:rPr lang="ru-RU" sz="4000" dirty="0" smtClean="0">
                <a:ln>
                  <a:solidFill>
                    <a:schemeClr val="accent5"/>
                  </a:solidFill>
                </a:ln>
                <a:solidFill>
                  <a:srgbClr val="CC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6350" stA="50000" endA="300" endPos="50000" dist="60007" dir="5400000" sy="-100000" algn="bl" rotWithShape="0"/>
                </a:effectLst>
              </a:rPr>
              <a:t>«Скоро в школу»</a:t>
            </a:r>
            <a:endParaRPr lang="ru-RU" sz="4000" dirty="0">
              <a:ln>
                <a:solidFill>
                  <a:schemeClr val="accent5"/>
                </a:solidFill>
              </a:ln>
              <a:solidFill>
                <a:srgbClr val="CC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reflection blurRad="6350" stA="50000" endA="300" endPos="50000" dist="60007" dir="5400000" sy="-100000" algn="bl" rotWithShape="0"/>
              </a:effectLst>
            </a:endParaRPr>
          </a:p>
        </p:txBody>
      </p:sp>
      <p:pic>
        <p:nvPicPr>
          <p:cNvPr id="5122" name="Picture 2" descr="C:\Users\таня\Desktop\20150507_0928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56670"/>
            <a:ext cx="4392488" cy="270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476673"/>
            <a:ext cx="34563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Утренник посвящённый к 70летию победы</a:t>
            </a:r>
          </a:p>
          <a:p>
            <a:r>
              <a:rPr lang="ru-RU" sz="2400" dirty="0" smtClean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«Этот день Победы»</a:t>
            </a:r>
            <a:endParaRPr lang="ru-RU" sz="2400" dirty="0"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586931"/>
            <a:ext cx="4697735" cy="315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33348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51" y="-49696"/>
            <a:ext cx="9145140" cy="6957392"/>
          </a:xfrm>
        </p:spPr>
      </p:pic>
      <p:sp>
        <p:nvSpPr>
          <p:cNvPr id="5" name="Прямоугольник 4"/>
          <p:cNvSpPr/>
          <p:nvPr/>
        </p:nvSpPr>
        <p:spPr>
          <a:xfrm>
            <a:off x="5364088" y="4581128"/>
            <a:ext cx="3312368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ln>
                  <a:solidFill>
                    <a:schemeClr val="accent5"/>
                  </a:solidFill>
                </a:ln>
                <a:solidFill>
                  <a:srgbClr val="FF0000"/>
                </a:solidFill>
              </a:rPr>
              <a:t>«Красная </a:t>
            </a:r>
            <a:r>
              <a:rPr lang="ru-RU" sz="4000" dirty="0" smtClean="0">
                <a:ln>
                  <a:solidFill>
                    <a:schemeClr val="accent5"/>
                  </a:solidFill>
                </a:ln>
                <a:solidFill>
                  <a:srgbClr val="FF0000"/>
                </a:solidFill>
              </a:rPr>
              <a:t>шапочка»</a:t>
            </a:r>
            <a:endParaRPr lang="ru-RU" sz="4000" dirty="0">
              <a:ln>
                <a:solidFill>
                  <a:schemeClr val="accent5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4098" name="Picture 2" descr="C:\Users\таня\Desktop\20150327_0940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89" y="3861049"/>
            <a:ext cx="4668926" cy="275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1560" y="1172359"/>
            <a:ext cx="28083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dirty="0" smtClean="0">
                <a:ln>
                  <a:solidFill>
                    <a:srgbClr val="073E87">
                      <a:lumMod val="60000"/>
                      <a:lumOff val="40000"/>
                    </a:srgbClr>
                  </a:solidFill>
                </a:ln>
                <a:solidFill>
                  <a:srgbClr val="05E0DB">
                    <a:lumMod val="60000"/>
                    <a:lumOff val="40000"/>
                  </a:srgbClr>
                </a:solidFill>
              </a:rPr>
              <a:t>«Сказка   </a:t>
            </a:r>
            <a:r>
              <a:rPr lang="ru-RU" sz="3600" dirty="0" smtClean="0">
                <a:ln>
                  <a:solidFill>
                    <a:srgbClr val="073E87">
                      <a:lumMod val="60000"/>
                      <a:lumOff val="40000"/>
                    </a:srgbClr>
                  </a:solidFill>
                </a:ln>
                <a:solidFill>
                  <a:srgbClr val="05E0DB">
                    <a:lumMod val="60000"/>
                    <a:lumOff val="40000"/>
                  </a:srgbClr>
                </a:solidFill>
              </a:rPr>
              <a:t>репка </a:t>
            </a:r>
            <a:r>
              <a:rPr lang="ru-RU" sz="3600" dirty="0">
                <a:ln>
                  <a:solidFill>
                    <a:srgbClr val="073E87">
                      <a:lumMod val="60000"/>
                      <a:lumOff val="40000"/>
                    </a:srgbClr>
                  </a:solidFill>
                </a:ln>
                <a:solidFill>
                  <a:srgbClr val="05E0DB">
                    <a:lumMod val="60000"/>
                    <a:lumOff val="40000"/>
                  </a:srgbClr>
                </a:solidFill>
              </a:rPr>
              <a:t>»</a:t>
            </a:r>
          </a:p>
        </p:txBody>
      </p:sp>
      <p:pic>
        <p:nvPicPr>
          <p:cNvPr id="5122" name="Picture 2" descr="C:\Users\таня\Desktop\фото детский сад\фото03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446" y="620688"/>
            <a:ext cx="3972033" cy="278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260648"/>
            <a:ext cx="6984776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1"/>
                </a:solidFill>
              </a:rPr>
              <a:t>Показ театральных постановок:</a:t>
            </a:r>
          </a:p>
        </p:txBody>
      </p:sp>
    </p:spTree>
    <p:extLst>
      <p:ext uri="{BB962C8B-B14F-4D97-AF65-F5344CB8AC3E}">
        <p14:creationId xmlns:p14="http://schemas.microsoft.com/office/powerpoint/2010/main" val="411286762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0" y="6062"/>
            <a:ext cx="9145140" cy="6957392"/>
          </a:xfrm>
        </p:spPr>
      </p:pic>
      <p:sp>
        <p:nvSpPr>
          <p:cNvPr id="5" name="Прямоугольник 4"/>
          <p:cNvSpPr/>
          <p:nvPr/>
        </p:nvSpPr>
        <p:spPr>
          <a:xfrm>
            <a:off x="827584" y="764704"/>
            <a:ext cx="6030416" cy="4893647"/>
          </a:xfrm>
          <a:prstGeom prst="rect">
            <a:avLst/>
          </a:prstGeom>
        </p:spPr>
        <p:txBody>
          <a:bodyPr wrap="square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ru-RU" sz="2400" dirty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</a:rPr>
              <a:t>В детском саду ведется большая работа по патриотическому воспитанию дошкольников. Знакомить с родной страной помогает </a:t>
            </a:r>
            <a:r>
              <a:rPr lang="ru-RU" sz="2400" dirty="0" smtClean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</a:rPr>
              <a:t>Патриотический уголок, </a:t>
            </a:r>
            <a:r>
              <a:rPr lang="ru-RU" sz="2400" dirty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</a:rPr>
              <a:t>в котором собран большой материал о нашей Родине. Формируя представления о России, городе </a:t>
            </a:r>
            <a:r>
              <a:rPr lang="ru-RU" sz="2400" dirty="0" smtClean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</a:rPr>
              <a:t>Свирске, мы используем</a:t>
            </a:r>
          </a:p>
          <a:p>
            <a:r>
              <a:rPr lang="ru-RU" sz="2400" dirty="0" smtClean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ru-RU" sz="2400" dirty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</a:rPr>
              <a:t>разные методы: познавательные беседы </a:t>
            </a:r>
            <a:r>
              <a:rPr lang="ru-RU" sz="2400" dirty="0" smtClean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</a:rPr>
              <a:t>, </a:t>
            </a:r>
            <a:r>
              <a:rPr lang="ru-RU" sz="2400" dirty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</a:rPr>
              <a:t>рассказы</a:t>
            </a:r>
            <a:r>
              <a:rPr lang="ru-RU" sz="2400" dirty="0" smtClean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</a:rPr>
              <a:t>, </a:t>
            </a:r>
            <a:r>
              <a:rPr lang="ru-RU" sz="2400" dirty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</a:rPr>
              <a:t>встречи с интересными людьми, </a:t>
            </a:r>
            <a:r>
              <a:rPr lang="ru-RU" sz="2400" dirty="0" smtClean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</a:rPr>
              <a:t>а также праздничную, игровую </a:t>
            </a:r>
            <a:r>
              <a:rPr lang="ru-RU" sz="2400" dirty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</a:rPr>
              <a:t>и трудовую </a:t>
            </a:r>
            <a:r>
              <a:rPr lang="ru-RU" sz="2400" dirty="0" smtClean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</a:rPr>
              <a:t>деятельность</a:t>
            </a:r>
            <a:r>
              <a:rPr lang="ru-RU" sz="2400" dirty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70282" y="3438829"/>
            <a:ext cx="3665516" cy="306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531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6957392"/>
          </a:xfrm>
        </p:spPr>
      </p:pic>
      <p:sp>
        <p:nvSpPr>
          <p:cNvPr id="2" name="Прямоугольник 1"/>
          <p:cNvSpPr/>
          <p:nvPr/>
        </p:nvSpPr>
        <p:spPr>
          <a:xfrm>
            <a:off x="899592" y="612845"/>
            <a:ext cx="7200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Формируя у детей социально-коммуникативные умения и навыки, дружеские чувства, коллективные взаимоотношения мы используем сюжетно-ролевую игру. Именно в игре происходит мощное развитие ребенка: всех психических процессов, эмоциональной сферы, социальных умений и </a:t>
            </a:r>
            <a:r>
              <a:rPr lang="ru-RU" dirty="0" smtClean="0">
                <a:solidFill>
                  <a:srgbClr val="7030A0"/>
                </a:solidFill>
              </a:rPr>
              <a:t>навыков</a:t>
            </a:r>
            <a:r>
              <a:rPr lang="ru-RU" dirty="0">
                <a:solidFill>
                  <a:srgbClr val="7030A0"/>
                </a:solidFill>
              </a:rPr>
              <a:t>.</a:t>
            </a:r>
            <a:r>
              <a:rPr lang="ru-RU" dirty="0" smtClean="0">
                <a:solidFill>
                  <a:srgbClr val="7030A0"/>
                </a:solidFill>
              </a:rPr>
              <a:t>  </a:t>
            </a:r>
            <a:r>
              <a:rPr lang="ru-RU" dirty="0">
                <a:solidFill>
                  <a:srgbClr val="7030A0"/>
                </a:solidFill>
              </a:rPr>
              <a:t>Создавая воображаемую ситуацию, используя игрушки, предметы – заместители, ребенок приобщается к социальной жизни, становится ее участником. Именно в игре дети отрабатывают позитивные способы разрешения конфликтов, находят свою позицию в общении со сверстниками.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3566" y="3217636"/>
            <a:ext cx="3316310" cy="3964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таня\Desktop\фото04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931" y="3541688"/>
            <a:ext cx="4748549" cy="319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19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038"/>
            <a:ext cx="91440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980729"/>
            <a:ext cx="7200800" cy="1846659"/>
          </a:xfrm>
          <a:prstGeom prst="rect">
            <a:avLst/>
          </a:prstGeom>
        </p:spPr>
        <p:txBody>
          <a:bodyPr wrap="square">
            <a:prstTxWarp prst="textWave1">
              <a:avLst/>
            </a:prstTxWarp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Родители и педагоги  обеспокоены тем, что нужно сделать, чтобы ребенок, входящий в этот мир, стал уверенным, счастливым, умным, добрым и успешным. </a:t>
            </a:r>
          </a:p>
          <a:p>
            <a:pPr algn="ctr"/>
            <a:endParaRPr lang="ru-RU" dirty="0"/>
          </a:p>
        </p:txBody>
      </p:sp>
      <p:pic>
        <p:nvPicPr>
          <p:cNvPr id="1027" name="Picture 3" descr="C:\Users\таня\Desktop\фото08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85003" y="2899773"/>
            <a:ext cx="3190018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таня\Desktop\фото08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65658">
            <a:off x="605322" y="3180998"/>
            <a:ext cx="2915595" cy="204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таня\Desktop\фото08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48015">
            <a:off x="6028639" y="3216790"/>
            <a:ext cx="2937325" cy="211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23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140" cy="6957392"/>
          </a:xfrm>
        </p:spPr>
      </p:pic>
      <p:sp>
        <p:nvSpPr>
          <p:cNvPr id="2" name="Прямоугольник 1"/>
          <p:cNvSpPr/>
          <p:nvPr/>
        </p:nvSpPr>
        <p:spPr>
          <a:xfrm>
            <a:off x="971600" y="980728"/>
            <a:ext cx="7416824" cy="5112568"/>
          </a:xfrm>
          <a:prstGeom prst="rect">
            <a:avLst/>
          </a:prstGeom>
        </p:spPr>
        <p:txBody>
          <a:bodyPr wrap="square">
            <a:prstTxWarp prst="textCanUp">
              <a:avLst/>
            </a:prstTxWarp>
            <a:spAutoFit/>
            <a:scene3d>
              <a:camera prst="isometricOffAxis1Righ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2400" dirty="0">
                <a:solidFill>
                  <a:srgbClr val="00B050"/>
                </a:solidFill>
              </a:rPr>
              <a:t>В результате проведенной работы у детей сформированы представления о правилах и нормах поведения в обществе, о многообразии человеческих отношений, что </a:t>
            </a:r>
            <a:r>
              <a:rPr lang="ru-RU" sz="2400" dirty="0" smtClean="0">
                <a:solidFill>
                  <a:srgbClr val="00B050"/>
                </a:solidFill>
              </a:rPr>
              <a:t>способствует  </a:t>
            </a:r>
            <a:r>
              <a:rPr lang="ru-RU" sz="2400" dirty="0">
                <a:solidFill>
                  <a:srgbClr val="00B050"/>
                </a:solidFill>
              </a:rPr>
              <a:t>развитию эмоционального отношения к сверстникам и окружающему </a:t>
            </a:r>
            <a:r>
              <a:rPr lang="ru-RU" sz="2400" dirty="0" smtClean="0">
                <a:solidFill>
                  <a:srgbClr val="00B050"/>
                </a:solidFill>
              </a:rPr>
              <a:t>миру.</a:t>
            </a:r>
            <a:endParaRPr lang="ru-RU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99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0" y="0"/>
            <a:ext cx="9145140" cy="6957392"/>
          </a:xfrm>
        </p:spPr>
      </p:pic>
      <p:sp>
        <p:nvSpPr>
          <p:cNvPr id="2" name="Прямоугольник 1"/>
          <p:cNvSpPr/>
          <p:nvPr/>
        </p:nvSpPr>
        <p:spPr>
          <a:xfrm>
            <a:off x="971600" y="908720"/>
            <a:ext cx="7200800" cy="5040560"/>
          </a:xfrm>
          <a:prstGeom prst="rect">
            <a:avLst/>
          </a:prstGeom>
        </p:spPr>
        <p:txBody>
          <a:bodyPr wrap="square">
            <a:prstTxWarp prst="textDeflate">
              <a:avLst/>
            </a:prstTxWarp>
            <a:spAutoFit/>
          </a:bodyPr>
          <a:lstStyle/>
          <a:p>
            <a:r>
              <a:rPr lang="ru-RU" sz="4000" dirty="0" smtClean="0">
                <a:solidFill>
                  <a:srgbClr val="FF0066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        Лучший </a:t>
            </a:r>
            <a:r>
              <a:rPr lang="ru-RU" sz="4000" dirty="0">
                <a:solidFill>
                  <a:srgbClr val="FF0066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способ </a:t>
            </a:r>
            <a:endParaRPr lang="ru-RU" sz="4000" dirty="0" smtClean="0">
              <a:solidFill>
                <a:srgbClr val="FF0066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ru-RU" sz="4000" dirty="0" smtClean="0">
                <a:solidFill>
                  <a:srgbClr val="FF0066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сделать </a:t>
            </a:r>
            <a:r>
              <a:rPr lang="ru-RU" sz="4000" dirty="0">
                <a:solidFill>
                  <a:srgbClr val="FF0066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детей хорошими - </a:t>
            </a:r>
            <a:r>
              <a:rPr lang="ru-RU" sz="4000" dirty="0" smtClean="0">
                <a:solidFill>
                  <a:srgbClr val="FF0066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  это </a:t>
            </a:r>
            <a:r>
              <a:rPr lang="ru-RU" sz="4000" dirty="0">
                <a:solidFill>
                  <a:srgbClr val="FF0066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сделать их </a:t>
            </a:r>
            <a:r>
              <a:rPr lang="ru-RU" sz="4000" dirty="0" smtClean="0">
                <a:solidFill>
                  <a:srgbClr val="FF0066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счастливыми.</a:t>
            </a:r>
          </a:p>
          <a:p>
            <a:endParaRPr lang="ru-RU" sz="4000" dirty="0">
              <a:solidFill>
                <a:srgbClr val="FF0066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ru-RU" sz="4000" dirty="0" smtClean="0">
              <a:solidFill>
                <a:srgbClr val="FF0066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ru-RU" sz="4000" dirty="0">
                <a:solidFill>
                  <a:srgbClr val="FF0066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4000" dirty="0" smtClean="0">
                <a:solidFill>
                  <a:srgbClr val="FF0066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                 (Оскар </a:t>
            </a:r>
            <a:r>
              <a:rPr lang="ru-RU" sz="4000" dirty="0">
                <a:solidFill>
                  <a:srgbClr val="FF0066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Уайльд)</a:t>
            </a:r>
          </a:p>
        </p:txBody>
      </p:sp>
    </p:spTree>
    <p:extLst>
      <p:ext uri="{BB962C8B-B14F-4D97-AF65-F5344CB8AC3E}">
        <p14:creationId xmlns:p14="http://schemas.microsoft.com/office/powerpoint/2010/main" val="288429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Ссспасподщшнжпддьоипсвачачмиитьб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588" cy="6958013"/>
          </a:xfrm>
        </p:spPr>
      </p:pic>
      <p:sp>
        <p:nvSpPr>
          <p:cNvPr id="5" name="Прямоугольник 4"/>
          <p:cNvSpPr/>
          <p:nvPr/>
        </p:nvSpPr>
        <p:spPr>
          <a:xfrm>
            <a:off x="501014" y="2967335"/>
            <a:ext cx="8141972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00CC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Спасибо за внимание!!!</a:t>
            </a:r>
            <a:endParaRPr lang="ru-RU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00CC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627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038"/>
            <a:ext cx="91440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1279727"/>
            <a:ext cx="7416824" cy="1569660"/>
          </a:xfrm>
          <a:prstGeom prst="rect">
            <a:avLst/>
          </a:prstGeom>
        </p:spPr>
        <p:txBody>
          <a:bodyPr wrap="square">
            <a:prstTxWarp prst="textCanUp">
              <a:avLst/>
            </a:prstTxWarp>
            <a:spAutoFit/>
            <a:scene3d>
              <a:camera prst="obliqueBottomLeft"/>
              <a:lightRig rig="threePt" dir="t"/>
            </a:scene3d>
          </a:bodyPr>
          <a:lstStyle/>
          <a:p>
            <a:pPr algn="ctr"/>
            <a:r>
              <a:rPr lang="ru-RU" sz="2400" dirty="0">
                <a:solidFill>
                  <a:srgbClr val="CC3399"/>
                </a:solidFill>
              </a:rPr>
              <a:t>В этом  процессе становления человека                                зависит от того, как ребенок адаптируется в мире людей, сможет ли он найти свое место в жизни и реализовать собственный потенциал.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849387"/>
            <a:ext cx="6048672" cy="3315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5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732"/>
            <a:ext cx="9144000" cy="6951732"/>
          </a:xfrm>
        </p:spPr>
      </p:pic>
      <p:sp>
        <p:nvSpPr>
          <p:cNvPr id="6" name="Прямоугольник 5"/>
          <p:cNvSpPr/>
          <p:nvPr/>
        </p:nvSpPr>
        <p:spPr>
          <a:xfrm>
            <a:off x="611560" y="188640"/>
            <a:ext cx="7992888" cy="5832648"/>
          </a:xfrm>
          <a:prstGeom prst="rect">
            <a:avLst/>
          </a:prstGeom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</a:rPr>
              <a:t>Социальное развитие          (социализация)</a:t>
            </a:r>
            <a:r>
              <a:rPr lang="ru-RU" sz="3600" dirty="0" smtClean="0"/>
              <a:t> </a:t>
            </a:r>
          </a:p>
          <a:p>
            <a:pPr algn="ctr"/>
            <a:endParaRPr lang="ru-RU" sz="3600" dirty="0" smtClean="0">
              <a:solidFill>
                <a:srgbClr val="0000CC"/>
              </a:solidFill>
            </a:endParaRPr>
          </a:p>
          <a:p>
            <a:pPr algn="ctr"/>
            <a:r>
              <a:rPr lang="ru-RU" sz="3600" dirty="0" smtClean="0">
                <a:solidFill>
                  <a:srgbClr val="0000CC"/>
                </a:solidFill>
              </a:rPr>
              <a:t>процесс </a:t>
            </a:r>
            <a:r>
              <a:rPr lang="ru-RU" sz="3600" dirty="0">
                <a:solidFill>
                  <a:srgbClr val="0000CC"/>
                </a:solidFill>
              </a:rPr>
              <a:t>усвоения и дальнейшего развития социально-культурного опыта, необходимого для его включения в систему  общественных отношений.</a:t>
            </a:r>
          </a:p>
        </p:txBody>
      </p:sp>
    </p:spTree>
    <p:extLst>
      <p:ext uri="{BB962C8B-B14F-4D97-AF65-F5344CB8AC3E}">
        <p14:creationId xmlns:p14="http://schemas.microsoft.com/office/powerpoint/2010/main" val="103392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323528" y="3244334"/>
            <a:ext cx="8280920" cy="646331"/>
          </a:xfrm>
          <a:prstGeom prst="rect">
            <a:avLst/>
          </a:prstGeom>
        </p:spPr>
        <p:txBody>
          <a:bodyPr wrap="square">
            <a:prstTxWarp prst="textDeflateBottom">
              <a:avLst/>
            </a:prstTxWarp>
            <a:spAutoFit/>
            <a:scene3d>
              <a:camera prst="obliqueTopRight"/>
              <a:lightRig rig="threePt" dir="t"/>
            </a:scene3d>
            <a:sp3d extrusionH="57150">
              <a:bevelT w="69850" h="69850" prst="divot"/>
            </a:sp3d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Задачи </a:t>
            </a:r>
            <a:r>
              <a:rPr lang="ru-RU" sz="3600" dirty="0">
                <a:solidFill>
                  <a:srgbClr val="FF0000"/>
                </a:solidFill>
              </a:rPr>
              <a:t>нашего детского сада:</a:t>
            </a:r>
          </a:p>
        </p:txBody>
      </p:sp>
    </p:spTree>
    <p:extLst>
      <p:ext uri="{BB962C8B-B14F-4D97-AF65-F5344CB8AC3E}">
        <p14:creationId xmlns:p14="http://schemas.microsoft.com/office/powerpoint/2010/main" val="123414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16" y="-243408"/>
            <a:ext cx="9164716" cy="7430693"/>
          </a:xfrm>
        </p:spPr>
      </p:pic>
      <p:sp>
        <p:nvSpPr>
          <p:cNvPr id="6" name="Прямоугольник 5"/>
          <p:cNvSpPr/>
          <p:nvPr/>
        </p:nvSpPr>
        <p:spPr>
          <a:xfrm>
            <a:off x="899592" y="1582341"/>
            <a:ext cx="6768752" cy="4955203"/>
          </a:xfrm>
          <a:prstGeom prst="rect">
            <a:avLst/>
          </a:prstGeom>
        </p:spPr>
        <p:txBody>
          <a:bodyPr wrap="square">
            <a:spAutoFit/>
            <a:scene3d>
              <a:camera prst="isometricOffAxis1Righ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>
                <a:ln w="11430"/>
                <a:solidFill>
                  <a:srgbClr val="A5002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1.  Основная </a:t>
            </a:r>
            <a:r>
              <a:rPr lang="ru-RU" sz="4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наша задача </a:t>
            </a:r>
          </a:p>
          <a:p>
            <a:pPr algn="ctr"/>
            <a:r>
              <a:rPr lang="ru-RU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состоит </a:t>
            </a:r>
            <a:r>
              <a:rPr lang="ru-RU" sz="2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том, чтобы </a:t>
            </a:r>
            <a:r>
              <a:rPr lang="ru-RU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из стен детского сада  </a:t>
            </a:r>
            <a:r>
              <a:rPr lang="ru-RU" sz="2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вышли воспитанники не только с определенным запасом знаний, умений и навыков, но и люди самостоятельные, обладающие определенным  набором  нравственных качеств, необходимых для дальнейшей жизни. </a:t>
            </a:r>
            <a:endParaRPr lang="ru-RU" sz="2800" b="1" spc="50" dirty="0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sz="2400" b="1" spc="50" dirty="0">
              <a:ln w="11430"/>
              <a:solidFill>
                <a:srgbClr val="CC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224141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038"/>
            <a:ext cx="91440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908720"/>
            <a:ext cx="6552728" cy="4031873"/>
          </a:xfrm>
          <a:prstGeom prst="rect">
            <a:avLst/>
          </a:prstGeom>
        </p:spPr>
        <p:txBody>
          <a:bodyPr wrap="square">
            <a:spAutoFit/>
            <a:scene3d>
              <a:camera prst="isometricOffAxis2Left"/>
              <a:lightRig rig="threePt" dir="t"/>
            </a:scene3d>
          </a:bodyPr>
          <a:lstStyle/>
          <a:p>
            <a:pPr algn="ctr"/>
            <a:r>
              <a:rPr lang="ru-RU" sz="3200" dirty="0">
                <a:solidFill>
                  <a:srgbClr val="CC00CC"/>
                </a:solidFill>
              </a:rPr>
              <a:t>Важно формировать у дошкольников умение строить взаимоотношения с окружающими на основе сотрудничества и взаимопонимания, </a:t>
            </a:r>
            <a:endParaRPr lang="ru-RU" sz="3200" dirty="0" smtClean="0">
              <a:solidFill>
                <a:srgbClr val="CC00CC"/>
              </a:solidFill>
            </a:endParaRPr>
          </a:p>
          <a:p>
            <a:pPr algn="ctr"/>
            <a:r>
              <a:rPr lang="ru-RU" sz="3200" dirty="0" smtClean="0">
                <a:solidFill>
                  <a:srgbClr val="CC00CC"/>
                </a:solidFill>
              </a:rPr>
              <a:t>готовность </a:t>
            </a:r>
            <a:r>
              <a:rPr lang="ru-RU" sz="3200" dirty="0">
                <a:solidFill>
                  <a:srgbClr val="CC00CC"/>
                </a:solidFill>
              </a:rPr>
              <a:t>принять их привычки, обычаи, взгляды.</a:t>
            </a:r>
          </a:p>
        </p:txBody>
      </p:sp>
    </p:spTree>
    <p:extLst>
      <p:ext uri="{BB962C8B-B14F-4D97-AF65-F5344CB8AC3E}">
        <p14:creationId xmlns:p14="http://schemas.microsoft.com/office/powerpoint/2010/main" val="387782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59" y="0"/>
            <a:ext cx="9178359" cy="7033317"/>
          </a:xfrm>
        </p:spPr>
      </p:pic>
      <p:sp>
        <p:nvSpPr>
          <p:cNvPr id="2" name="Прямоугольник 1"/>
          <p:cNvSpPr/>
          <p:nvPr/>
        </p:nvSpPr>
        <p:spPr>
          <a:xfrm>
            <a:off x="971600" y="908720"/>
            <a:ext cx="7416824" cy="2862322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isometricOffAxis1Righ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ru-RU" sz="3600" dirty="0">
                <a:ln>
                  <a:solidFill>
                    <a:srgbClr val="000099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2.Сформировать у ребенка представление о себе</a:t>
            </a:r>
            <a:r>
              <a:rPr lang="ru-RU" sz="3600" dirty="0" smtClean="0">
                <a:ln>
                  <a:solidFill>
                    <a:srgbClr val="000099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,</a:t>
            </a:r>
          </a:p>
          <a:p>
            <a:pPr algn="ctr"/>
            <a:r>
              <a:rPr lang="ru-RU" sz="3600" dirty="0" smtClean="0">
                <a:ln>
                  <a:solidFill>
                    <a:srgbClr val="000099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dirty="0">
                <a:ln>
                  <a:solidFill>
                    <a:srgbClr val="000099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воспитать в ребенке чувства собственного достоинства и уважения к </a:t>
            </a:r>
            <a:r>
              <a:rPr lang="ru-RU" sz="3600" dirty="0" smtClean="0">
                <a:ln>
                  <a:solidFill>
                    <a:srgbClr val="000099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людям, </a:t>
            </a:r>
          </a:p>
          <a:p>
            <a:pPr algn="ctr"/>
            <a:r>
              <a:rPr lang="ru-RU" sz="3600" dirty="0" smtClean="0">
                <a:ln>
                  <a:solidFill>
                    <a:srgbClr val="000099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и </a:t>
            </a:r>
            <a:r>
              <a:rPr lang="ru-RU" sz="3600" dirty="0">
                <a:ln>
                  <a:solidFill>
                    <a:srgbClr val="000099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ввести его в социальный мир.</a:t>
            </a:r>
          </a:p>
        </p:txBody>
      </p:sp>
    </p:spTree>
    <p:extLst>
      <p:ext uri="{BB962C8B-B14F-4D97-AF65-F5344CB8AC3E}">
        <p14:creationId xmlns:p14="http://schemas.microsoft.com/office/powerpoint/2010/main" val="328037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1339</TotalTime>
  <Words>657</Words>
  <Application>Microsoft Office PowerPoint</Application>
  <PresentationFormat>Экран (4:3)</PresentationFormat>
  <Paragraphs>76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«Уголок творчества»</vt:lpstr>
      <vt:lpstr>«Спортивный уголок»</vt:lpstr>
      <vt:lpstr>Презентация PowerPoint</vt:lpstr>
      <vt:lpstr>Презентация PowerPoint</vt:lpstr>
      <vt:lpstr>Н</vt:lpstr>
      <vt:lpstr>Н</vt:lpstr>
      <vt:lpstr>Н</vt:lpstr>
      <vt:lpstr>Н</vt:lpstr>
      <vt:lpstr>Н</vt:lpstr>
      <vt:lpstr>Презентация PowerPoint</vt:lpstr>
      <vt:lpstr>Презентация PowerPoint</vt:lpstr>
      <vt:lpstr>Презентация PowerPoint</vt:lpstr>
      <vt:lpstr>Презентация PowerPoint</vt:lpstr>
      <vt:lpstr>Ссспасподщшнжпддьоипсвачачмиитьб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таня</dc:creator>
  <cp:lastModifiedBy>таня</cp:lastModifiedBy>
  <cp:revision>84</cp:revision>
  <dcterms:created xsi:type="dcterms:W3CDTF">2015-08-18T13:03:46Z</dcterms:created>
  <dcterms:modified xsi:type="dcterms:W3CDTF">2015-08-27T00:15:30Z</dcterms:modified>
</cp:coreProperties>
</file>