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8" r:id="rId3"/>
    <p:sldId id="302" r:id="rId4"/>
    <p:sldId id="336" r:id="rId5"/>
    <p:sldId id="305" r:id="rId6"/>
    <p:sldId id="306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20" r:id="rId18"/>
    <p:sldId id="335" r:id="rId19"/>
    <p:sldId id="321" r:id="rId20"/>
    <p:sldId id="32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3"/>
    <p:penClr>
      <a:srgbClr val="FF0000"/>
    </p:penClr>
  </p:showPr>
  <p:clrMru>
    <a:srgbClr val="0000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46A82-C44A-4EC9-8C31-BAD061F6F608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0F161-DE1A-4C48-BDCC-94513B3F4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74F8D-42CD-495C-8E5B-E573D1CD338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1C8464-3824-4034-91C8-BF66B02C4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74F8D-42CD-495C-8E5B-E573D1CD338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1C8464-3824-4034-91C8-BF66B02C4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74F8D-42CD-495C-8E5B-E573D1CD338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1C8464-3824-4034-91C8-BF66B02C4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74F8D-42CD-495C-8E5B-E573D1CD338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1C8464-3824-4034-91C8-BF66B02C4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74F8D-42CD-495C-8E5B-E573D1CD338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1C8464-3824-4034-91C8-BF66B02C4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74F8D-42CD-495C-8E5B-E573D1CD338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1C8464-3824-4034-91C8-BF66B02C4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74F8D-42CD-495C-8E5B-E573D1CD338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1C8464-3824-4034-91C8-BF66B02C4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74F8D-42CD-495C-8E5B-E573D1CD338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1C8464-3824-4034-91C8-BF66B02C4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74F8D-42CD-495C-8E5B-E573D1CD338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1C8464-3824-4034-91C8-BF66B02C4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74F8D-42CD-495C-8E5B-E573D1CD338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1C8464-3824-4034-91C8-BF66B02C4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74F8D-42CD-495C-8E5B-E573D1CD338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1C8464-3824-4034-91C8-BF66B02C4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6774F8D-42CD-495C-8E5B-E573D1CD338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1C8464-3824-4034-91C8-BF66B02C4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19293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  <a:effectLst/>
                <a:latin typeface="Constantia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  <a:effectLst/>
                <a:latin typeface="Constantia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tantia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Constantia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517232"/>
            <a:ext cx="100811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97152"/>
            <a:ext cx="240755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1932151"/>
            <a:ext cx="82809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Отчет результатов профессиональной деятельности воспитателя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МБДОУ д/с №27 г. Зеленогорска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Н.Г. </a:t>
            </a:r>
            <a:r>
              <a:rPr lang="ru-RU" sz="3200" b="1" dirty="0" err="1" smtClean="0">
                <a:solidFill>
                  <a:schemeClr val="tx1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Петрусевой</a:t>
            </a: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ипломы\выпуск\DSC01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11329"/>
            <a:ext cx="7632848" cy="5697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фоны\54087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188641"/>
            <a:ext cx="8280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Формы работы с родителями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55576" y="864265"/>
            <a:ext cx="77048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родительские собрания;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онсультации;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индивидуальные беседы;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проведение совместных праздников;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привлечение к участию в жизни группы;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анкетирование.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F:\дипломы\выпуск\DSC01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3870149" cy="274491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6" descr="F:\Для Маши (5)\P107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84984"/>
            <a:ext cx="3643338" cy="273250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7" descr="F:\Для Маши (5)\P10700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196752"/>
            <a:ext cx="2592288" cy="194421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фоны\54087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Проект «Играем вместе»</a:t>
            </a:r>
            <a:endParaRPr lang="ru-RU" sz="36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95536" y="1012605"/>
            <a:ext cx="76328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создать в детском саду необходимые условия для развития ответственных взаимоотношений с семьями воспитанников, обеспечивающих целостное развитие личности дошкольника, повысить компетентность родителей в области воспитания.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95536" y="2676079"/>
            <a:ext cx="77768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Темы совместной</a:t>
            </a: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деятельности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Эмоциональный мир ребёнка (рисовали).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Сенсорное развитие ребёнка (мозаика).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музыки на ребёнка (подвижные игры, музыкальные инструменты).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Пальчиковая гимнастика (показ знакомых, разучивание новых) 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Книжки для малышек (беседа).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Итоговое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чаепитие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F:\Для Маши (5)\P1070104.JPG"/>
          <p:cNvPicPr>
            <a:picLocks noChangeAspect="1" noChangeArrowheads="1"/>
          </p:cNvPicPr>
          <p:nvPr/>
        </p:nvPicPr>
        <p:blipFill>
          <a:blip r:embed="rId3" cstate="print"/>
          <a:srcRect r="5340" b="15858"/>
          <a:stretch>
            <a:fillRect/>
          </a:stretch>
        </p:blipFill>
        <p:spPr bwMode="auto">
          <a:xfrm>
            <a:off x="5940152" y="4653136"/>
            <a:ext cx="2052228" cy="136815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фоны\54087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196752"/>
            <a:ext cx="7992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marL="717550" indent="-717550" algn="just"/>
            <a:r>
              <a:rPr lang="ru-RU" sz="2000" b="1" i="1" u="sng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создать условия для обогащения и накопления сенсорного опыта детей в ходе предметно-игровой деятельности через игры с дидактическим материалом. 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6064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Сенсорное развитие </a:t>
            </a:r>
          </a:p>
          <a:p>
            <a:pPr algn="ctr"/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детей раннего возраста </a:t>
            </a:r>
          </a:p>
        </p:txBody>
      </p:sp>
      <p:pic>
        <p:nvPicPr>
          <p:cNvPr id="5" name="Picture 2" descr="F:\сад 15-16 год\P1050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3238491" cy="242886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3" descr="F:\Для Маши (5)\P1060710.JPG"/>
          <p:cNvPicPr>
            <a:picLocks noChangeAspect="1" noChangeArrowheads="1"/>
          </p:cNvPicPr>
          <p:nvPr/>
        </p:nvPicPr>
        <p:blipFill>
          <a:blip r:embed="rId4" cstate="print"/>
          <a:srcRect l="13771" r="16333" b="14911"/>
          <a:stretch>
            <a:fillRect/>
          </a:stretch>
        </p:blipFill>
        <p:spPr bwMode="auto">
          <a:xfrm>
            <a:off x="6300192" y="2204864"/>
            <a:ext cx="1800200" cy="164364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3" descr="D:\Загрузки\image (3).jpg"/>
          <p:cNvPicPr>
            <a:picLocks noChangeAspect="1" noChangeArrowheads="1"/>
          </p:cNvPicPr>
          <p:nvPr/>
        </p:nvPicPr>
        <p:blipFill>
          <a:blip r:embed="rId5" cstate="print"/>
          <a:srcRect t="16635" r="16232" b="12074"/>
          <a:stretch>
            <a:fillRect/>
          </a:stretch>
        </p:blipFill>
        <p:spPr bwMode="auto">
          <a:xfrm>
            <a:off x="3707904" y="3933056"/>
            <a:ext cx="3384376" cy="216024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42088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«Не рядом с ребенком, не над ним,</a:t>
            </a:r>
          </a:p>
          <a:p>
            <a:pPr algn="ctr"/>
            <a:r>
              <a:rPr lang="ru-RU" sz="3600" b="1" i="1" u="sng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а вместе!»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Picture 2" descr="D:\Загрузки\image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2592288" cy="194421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Picture 4" descr="D:\Загрузки\image.jpg"/>
          <p:cNvPicPr>
            <a:picLocks noChangeAspect="1" noChangeArrowheads="1"/>
          </p:cNvPicPr>
          <p:nvPr/>
        </p:nvPicPr>
        <p:blipFill>
          <a:blip r:embed="rId3" cstate="print"/>
          <a:srcRect r="7955" b="13783"/>
          <a:stretch>
            <a:fillRect/>
          </a:stretch>
        </p:blipFill>
        <p:spPr bwMode="auto">
          <a:xfrm>
            <a:off x="4716016" y="3645024"/>
            <a:ext cx="3816424" cy="280831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3" descr="F:\Для Маши (5)\P1070115.JPG"/>
          <p:cNvPicPr>
            <a:picLocks noChangeAspect="1" noChangeArrowheads="1"/>
          </p:cNvPicPr>
          <p:nvPr/>
        </p:nvPicPr>
        <p:blipFill>
          <a:blip r:embed="rId4" cstate="print"/>
          <a:srcRect l="16800" r="9702" b="21602"/>
          <a:stretch>
            <a:fillRect/>
          </a:stretch>
        </p:blipFill>
        <p:spPr bwMode="auto">
          <a:xfrm>
            <a:off x="827584" y="3645024"/>
            <a:ext cx="3600400" cy="280831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39552" y="487016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2018г.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открытый показ игровой деятельности детей раннего возраста "Поможем Зайке" в рамках городского методического объединения;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2017г.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стендовый доклад "Играем вместе" в рамках городского методического объединения;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2016г.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сообщение из опыта работы "Адаптация детей раннего возраста" в рамках ДОУ. </a:t>
            </a:r>
          </a:p>
        </p:txBody>
      </p:sp>
      <p:pic>
        <p:nvPicPr>
          <p:cNvPr id="3" name="Picture 3" descr="F:\дипломы\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2808312" cy="3865557"/>
          </a:xfrm>
          <a:prstGeom prst="rect">
            <a:avLst/>
          </a:prstGeom>
          <a:noFill/>
        </p:spPr>
      </p:pic>
      <p:pic>
        <p:nvPicPr>
          <p:cNvPr id="4" name="Picture 2" descr="F:\дипломы\6.jpeg"/>
          <p:cNvPicPr>
            <a:picLocks noChangeAspect="1" noChangeArrowheads="1"/>
          </p:cNvPicPr>
          <p:nvPr/>
        </p:nvPicPr>
        <p:blipFill>
          <a:blip r:embed="rId3" cstate="print"/>
          <a:srcRect r="3241"/>
          <a:stretch>
            <a:fillRect/>
          </a:stretch>
        </p:blipFill>
        <p:spPr bwMode="auto">
          <a:xfrm>
            <a:off x="5076056" y="2204864"/>
            <a:ext cx="2963932" cy="4216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фоны\54087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264"/>
            <a:ext cx="8928991" cy="6624736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79512" y="291982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ородской конкурс профессионального мастерства молодых педагогов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«Профессия педагог 2017» 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51520" y="1507939"/>
            <a:ext cx="78488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идея:</a:t>
            </a: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видеоклип показать значимость работы воспитателя в жизни детей. Отметить тонкости работы, передать эмоциональное состояние детей в течение дня.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«Один день из жизни воспитателя».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F:\НАТАША (2)\P1060336.JPG"/>
          <p:cNvPicPr>
            <a:picLocks noChangeAspect="1" noChangeArrowheads="1"/>
          </p:cNvPicPr>
          <p:nvPr/>
        </p:nvPicPr>
        <p:blipFill>
          <a:blip r:embed="rId3" cstate="print"/>
          <a:srcRect l="23214" t="6747" r="11374" b="7399"/>
          <a:stretch>
            <a:fillRect/>
          </a:stretch>
        </p:blipFill>
        <p:spPr bwMode="auto">
          <a:xfrm>
            <a:off x="5796136" y="2636912"/>
            <a:ext cx="1975077" cy="345638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3" descr="D:\Загрузки\Новая папка\IR3sYqexBuE.jpg"/>
          <p:cNvPicPr>
            <a:picLocks noChangeAspect="1" noChangeArrowheads="1"/>
          </p:cNvPicPr>
          <p:nvPr/>
        </p:nvPicPr>
        <p:blipFill>
          <a:blip r:embed="rId4" cstate="print"/>
          <a:srcRect b="10870"/>
          <a:stretch>
            <a:fillRect/>
          </a:stretch>
        </p:blipFill>
        <p:spPr bwMode="auto">
          <a:xfrm>
            <a:off x="755576" y="3212976"/>
            <a:ext cx="4416491" cy="295232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79512" y="295211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Курсы повышения квалификации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088785"/>
            <a:ext cx="8352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2017г.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ООО "ЗАПАДНО-СИБИРСКИЙ МЕЖРЕГИОНАЛЬНЫЙ ОБРАЗОВАТЕЛЬНЫЙ ЦЕНТР" в объёме 72 часа по теме: "Организация предметно - развивающей среды дошкольника в условиях реализации ФГОС ДО".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536" y="2478897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Являюсь участником базовых площадок, слушателем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интернет-семинаров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вебинаров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536" y="3140968"/>
            <a:ext cx="8352928" cy="312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2016г.-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свидетельство об обучении по  программе базовой образовательной площадки «Школа начинающего педагога в ДОУ как способ оптимизации вхождения в профессию»;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свидетельство об обучении на семинаре - тренинге  «Школа проектирования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генерации идей к проекту».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сертификат участника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семинара «ИКТ-компетентность педагога и практические вопросы внедрения и эксплуатации информационной системы образовательного учреждения в соответствии с требованиями ФГОС».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сертификат участника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курсов «Дизайн-мышление в практике педагога», «Коммуникация, как средство работы педагога», «Эффективная работа в команде».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404664"/>
            <a:ext cx="8280920" cy="57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грамота за педагогическое мастерство за многолетний добросовестный труд от администрации МБДОУ д/с 27;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диплом за II место во Всероссийском конкурсе "Воспитатель -профессионал";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диплом за I место во Всероссийском конкурсе "Игровая деятельность в ДОУ по ФГОС";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грамота за  III место в интеллектуальной игре для молодых педагогов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"Логика. Интуиция. Знания";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диплом II степени Международная профессиональная олимпиада для работников образовательных организаций "Воспитатель - это звучит гордо";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диплом II степени Международная профессиональная олимпиада для работников образовательных организаций "Безопасное поведение детей и подростков на дорогах";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диплом II степени Международная профессиональная олимпиада для работников образовательных организаций "Образование детей с особыми образовательными потребностями";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диплом  III место в лиге " Дизайн-мышление "первого этапа городских Молодёжных профессиональных педагогических игр;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дипломом за I место в лиге "Дизайн-мышление" второго этапа городских Молодёжных профессиональных педагогических игр.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Татьяна\Desktop\фоны\54087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51520" y="245452"/>
            <a:ext cx="79208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Перспективу дальнейшей деятельности вижу в повышении профессиональной компетентности: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1979240"/>
            <a:ext cx="79928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непрерывное пополнение педагогических знаний;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профессиональных компетенций в соответствии с требованиями ФГОС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профстандарта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внедрение информационных технологий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образовательный процесс;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по теме самообразования.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085184"/>
            <a:ext cx="1224136" cy="9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фоны\54087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Цели и задачи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tabLst>
                <a:tab pos="7269163" algn="l"/>
              </a:tabLst>
            </a:pPr>
            <a:endParaRPr lang="ru-RU" sz="2000" b="1" u="sng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5875">
              <a:tabLst>
                <a:tab pos="7269163" algn="l"/>
              </a:tabLst>
            </a:pPr>
            <a:endParaRPr lang="ru-RU" sz="2000" b="1" u="sng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3338048"/>
            <a:ext cx="7920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9552" y="840752"/>
            <a:ext cx="7632848" cy="2123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91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моей педагогической деятельности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9100" algn="l"/>
              </a:tabLst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образовательной  программы  детского сада.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9100" algn="l"/>
              </a:tabLst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91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91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91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Татьяна\AppData\Local\Microsoft\Windows\Temporary Internet Files\Content.IE5\U5ADLCQP\MC90043258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021288"/>
            <a:ext cx="576064" cy="55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552" y="1978896"/>
            <a:ext cx="7704856" cy="40934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1938" marR="0" lvl="0" indent="-2619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Обеспечить полноценное развитие детей во всех образовательных областях, учитывая в образовательном процессе возрастные особенности и индивидуальные возможности детей.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1938" marR="0" lvl="0" indent="-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элементарные нормы и правила взаимоотношений со сверстниками и взрослыми.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1938" marR="0" lvl="0" indent="-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Обеспечить охрану жизни и укрепление психического и физического здоровья детей, в том числе их эмоционального благополучия.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1938" marR="0" lvl="0" indent="-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и обогащать предметно-развивающую среду.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1938" marR="0" lvl="0" indent="-2619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Обеспечить психолого-педагогическую поддержку семьи и повысить компетентность родителей (законных представителей) в вопросах развития и образования, охраны и укрепления здоровья детей.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Татьяна\Desktop\фоны\54087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6678" y="6165304"/>
            <a:ext cx="6330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СПАСИБО ЗА ВНИМАНИЕ!</a:t>
            </a:r>
            <a:endParaRPr lang="ru-RU" sz="28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0" t="11538" r="1370" b="14103"/>
          <a:stretch>
            <a:fillRect/>
          </a:stretch>
        </p:blipFill>
        <p:spPr bwMode="auto">
          <a:xfrm>
            <a:off x="1547664" y="620688"/>
            <a:ext cx="576064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фоны\54087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504056"/>
          </a:xfrm>
        </p:spPr>
        <p:txBody>
          <a:bodyPr>
            <a:noAutofit/>
          </a:bodyPr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Методы работы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548680"/>
            <a:ext cx="7992888" cy="5628112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(дидактические игры, подвижные игры, игры-забавы, инсценировки);</a:t>
            </a:r>
          </a:p>
          <a:p>
            <a:pPr lvl="0" algn="just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словесные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(чтение и рассказывание стихов,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сказок, разговор, беседа, рассматривание картинок);</a:t>
            </a:r>
          </a:p>
          <a:p>
            <a:pPr lvl="0" algn="just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наглядные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(показ предметов, игрушек, показ образца, наблюдения, рассматривание живых объектов);      </a:t>
            </a:r>
          </a:p>
          <a:p>
            <a:pPr lvl="0" algn="just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практические методы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(совместная деятельность взрослого и ребенка, выполнение поручений, экспериментирование).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F:\сад 15-16 год\P1040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645024"/>
            <a:ext cx="3168352" cy="2376263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Picture 3" descr="D:\Загрузки\image (5).jpg"/>
          <p:cNvPicPr>
            <a:picLocks noChangeAspect="1" noChangeArrowheads="1"/>
          </p:cNvPicPr>
          <p:nvPr/>
        </p:nvPicPr>
        <p:blipFill>
          <a:blip r:embed="rId4" cstate="print"/>
          <a:srcRect t="12544"/>
          <a:stretch>
            <a:fillRect/>
          </a:stretch>
        </p:blipFill>
        <p:spPr bwMode="auto">
          <a:xfrm>
            <a:off x="4986311" y="3645025"/>
            <a:ext cx="2323590" cy="237626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сад 15-16 год\P10404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3744416" cy="273630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F:\сад 15-16 год\P1040417.JPG"/>
          <p:cNvPicPr/>
          <p:nvPr/>
        </p:nvPicPr>
        <p:blipFill>
          <a:blip r:embed="rId3" cstate="print"/>
          <a:srcRect t="8889" r="19897" b="13333"/>
          <a:stretch>
            <a:fillRect/>
          </a:stretch>
        </p:blipFill>
        <p:spPr bwMode="auto">
          <a:xfrm>
            <a:off x="4644008" y="548680"/>
            <a:ext cx="3672408" cy="273630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 descr="D:\Загрузки\imag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429000"/>
            <a:ext cx="2977877" cy="280831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Рисунок 5" descr="F:\Новая папка\P10501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0"/>
            <a:ext cx="2952328" cy="280831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фоны\54087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980728"/>
            <a:ext cx="8064896" cy="360040"/>
          </a:xfrm>
        </p:spPr>
        <p:txBody>
          <a:bodyPr>
            <a:noAutofit/>
          </a:bodyPr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Предметно-развивающая среда</a:t>
            </a:r>
            <a:br>
              <a:rPr lang="ru-RU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32856"/>
            <a:ext cx="77048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 развитие личности ребенка влияет не только наследственность и воспитание, но и немаловажное значение играет среда, в которой пребывает ребенок».</a:t>
            </a:r>
          </a:p>
          <a:p>
            <a:pPr algn="r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Шаттлеворт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764704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(насыщенная, трансформируемая, полифункциональная, вариативная, доступная и безопасная)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\Desktop\107_PANA\P1070569.JPG"/>
          <p:cNvPicPr>
            <a:picLocks noChangeAspect="1" noChangeArrowheads="1"/>
          </p:cNvPicPr>
          <p:nvPr/>
        </p:nvPicPr>
        <p:blipFill>
          <a:blip r:embed="rId2" cstate="print"/>
          <a:srcRect b="9552"/>
          <a:stretch>
            <a:fillRect/>
          </a:stretch>
        </p:blipFill>
        <p:spPr bwMode="auto">
          <a:xfrm>
            <a:off x="539552" y="3573016"/>
            <a:ext cx="2072029" cy="273630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Picture 3" descr="C:\Users\Admin\Desktop\107_PANA\P1070570.JPG"/>
          <p:cNvPicPr>
            <a:picLocks noChangeAspect="1" noChangeArrowheads="1"/>
          </p:cNvPicPr>
          <p:nvPr/>
        </p:nvPicPr>
        <p:blipFill>
          <a:blip r:embed="rId3" cstate="print"/>
          <a:srcRect b="13376"/>
          <a:stretch>
            <a:fillRect/>
          </a:stretch>
        </p:blipFill>
        <p:spPr bwMode="auto">
          <a:xfrm>
            <a:off x="2771800" y="3573016"/>
            <a:ext cx="3657600" cy="273630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Picture 2" descr="C:\Users\Admin\Desktop\107_PANA\P1070557.JPG"/>
          <p:cNvPicPr>
            <a:picLocks noChangeAspect="1" noChangeArrowheads="1"/>
          </p:cNvPicPr>
          <p:nvPr/>
        </p:nvPicPr>
        <p:blipFill>
          <a:blip r:embed="rId4" cstate="print"/>
          <a:srcRect r="25306"/>
          <a:stretch>
            <a:fillRect/>
          </a:stretch>
        </p:blipFill>
        <p:spPr bwMode="auto">
          <a:xfrm>
            <a:off x="3995936" y="1124744"/>
            <a:ext cx="2448272" cy="238601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4" name="Picture 2" descr="C:\Users\Admin\Desktop\107_PANA\P1070539.JPG"/>
          <p:cNvPicPr>
            <a:picLocks noChangeAspect="1" noChangeArrowheads="1"/>
          </p:cNvPicPr>
          <p:nvPr/>
        </p:nvPicPr>
        <p:blipFill>
          <a:blip r:embed="rId5" cstate="print"/>
          <a:srcRect t="16075" b="14265"/>
          <a:stretch>
            <a:fillRect/>
          </a:stretch>
        </p:blipFill>
        <p:spPr bwMode="auto">
          <a:xfrm>
            <a:off x="539552" y="1124744"/>
            <a:ext cx="3367490" cy="237626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5" name="Picture 2" descr="C:\Users\Admin\Desktop\107_PANA\P1070561.JPG"/>
          <p:cNvPicPr>
            <a:picLocks noChangeAspect="1" noChangeArrowheads="1"/>
          </p:cNvPicPr>
          <p:nvPr/>
        </p:nvPicPr>
        <p:blipFill>
          <a:blip r:embed="rId6" cstate="print"/>
          <a:srcRect l="15507" r="9540" b="10923"/>
          <a:stretch>
            <a:fillRect/>
          </a:stretch>
        </p:blipFill>
        <p:spPr bwMode="auto">
          <a:xfrm>
            <a:off x="6516216" y="3573016"/>
            <a:ext cx="2232248" cy="273630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6" name="Picture 2" descr="C:\Users\Admin\Desktop\107_PANA\P1070536.JPG"/>
          <p:cNvPicPr>
            <a:picLocks noChangeAspect="1" noChangeArrowheads="1"/>
          </p:cNvPicPr>
          <p:nvPr/>
        </p:nvPicPr>
        <p:blipFill>
          <a:blip r:embed="rId7" cstate="print"/>
          <a:srcRect b="7295"/>
          <a:stretch>
            <a:fillRect/>
          </a:stretch>
        </p:blipFill>
        <p:spPr bwMode="auto">
          <a:xfrm>
            <a:off x="6516216" y="1124744"/>
            <a:ext cx="2232248" cy="236327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03648" y="312624"/>
            <a:ext cx="6912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Центры активности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фоны\54087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619672" y="165965"/>
            <a:ext cx="57606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иды деятельности 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908720"/>
            <a:ext cx="8316416" cy="516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0850" marR="0" lvl="0" indent="-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предметная деятельность и игры с составными и динамическими  игрушками;</a:t>
            </a:r>
          </a:p>
          <a:p>
            <a:pPr marL="450850" marR="0" lvl="0" indent="-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0850" marR="0" lvl="0" indent="-277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экспериментирование с материалами и веществами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(песок, вода, тесто и пр.);</a:t>
            </a:r>
          </a:p>
          <a:p>
            <a:pPr marL="450850" marR="0" lvl="0" indent="-277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0850" marR="0" lvl="0" indent="-277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общение с взрослым и совместные игры со сверстниками под руководством взрослого;</a:t>
            </a:r>
          </a:p>
          <a:p>
            <a:pPr marL="450850" marR="0" lvl="0" indent="-277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0850" marR="0" lvl="0" indent="-277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самообслуживание и действия с бытовыми предметами-орудиями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(ложка, совок, лопатка и пр.);</a:t>
            </a:r>
          </a:p>
          <a:p>
            <a:pPr marL="450850" marR="0" lvl="0" indent="-277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0850" marR="0" lvl="0" indent="-277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восприятие смысла музыки, сказок, стихов, рассматривание картинок; </a:t>
            </a:r>
          </a:p>
          <a:p>
            <a:pPr marL="450850" marR="0" lvl="0" indent="-277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0850" marR="0" lvl="0" indent="-277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двигательная активность.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сад 15-16 год\P1040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4984"/>
            <a:ext cx="4032448" cy="302433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Picture 6" descr="F:\Для Маши (5)\P1070129.JPG"/>
          <p:cNvPicPr>
            <a:picLocks noChangeAspect="1" noChangeArrowheads="1"/>
          </p:cNvPicPr>
          <p:nvPr/>
        </p:nvPicPr>
        <p:blipFill>
          <a:blip r:embed="rId3" cstate="print"/>
          <a:srcRect l="5202"/>
          <a:stretch>
            <a:fillRect/>
          </a:stretch>
        </p:blipFill>
        <p:spPr bwMode="auto">
          <a:xfrm>
            <a:off x="5076056" y="3717032"/>
            <a:ext cx="3240360" cy="25922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0466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Традиции группы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124744"/>
            <a:ext cx="6174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утро радостных встреч;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приятная неожиданность;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доброе слово;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сладкие вечера;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улыбнись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соседу;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добрые подарки.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:\сад 15-16 год\P1040643.JPG"/>
          <p:cNvPicPr/>
          <p:nvPr/>
        </p:nvPicPr>
        <p:blipFill>
          <a:blip r:embed="rId4" cstate="print"/>
          <a:srcRect l="17778" r="8889"/>
          <a:stretch>
            <a:fillRect/>
          </a:stretch>
        </p:blipFill>
        <p:spPr bwMode="auto">
          <a:xfrm>
            <a:off x="5508104" y="1268760"/>
            <a:ext cx="2376264" cy="230425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ад 15-16 год\P1050174.JPG"/>
          <p:cNvPicPr>
            <a:picLocks noChangeAspect="1" noChangeArrowheads="1"/>
          </p:cNvPicPr>
          <p:nvPr/>
        </p:nvPicPr>
        <p:blipFill>
          <a:blip r:embed="rId2" cstate="print"/>
          <a:srcRect r="8511"/>
          <a:stretch>
            <a:fillRect/>
          </a:stretch>
        </p:blipFill>
        <p:spPr bwMode="auto">
          <a:xfrm>
            <a:off x="1043608" y="1484784"/>
            <a:ext cx="3384376" cy="239426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Picture 5" descr="F:\новый год (2016)\106_PANA\P1060393.JPG"/>
          <p:cNvPicPr>
            <a:picLocks noChangeAspect="1" noChangeArrowheads="1"/>
          </p:cNvPicPr>
          <p:nvPr/>
        </p:nvPicPr>
        <p:blipFill>
          <a:blip r:embed="rId3" cstate="print"/>
          <a:srcRect b="23398"/>
          <a:stretch>
            <a:fillRect/>
          </a:stretch>
        </p:blipFill>
        <p:spPr bwMode="auto">
          <a:xfrm>
            <a:off x="4788024" y="1484784"/>
            <a:ext cx="3384376" cy="237626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3" descr="D:\Загрузки\image (15).jpg"/>
          <p:cNvPicPr>
            <a:picLocks noChangeAspect="1" noChangeArrowheads="1"/>
          </p:cNvPicPr>
          <p:nvPr/>
        </p:nvPicPr>
        <p:blipFill>
          <a:blip r:embed="rId4" cstate="print"/>
          <a:srcRect t="7831"/>
          <a:stretch>
            <a:fillRect/>
          </a:stretch>
        </p:blipFill>
        <p:spPr bwMode="auto">
          <a:xfrm>
            <a:off x="2987824" y="4005064"/>
            <a:ext cx="3168352" cy="235934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404665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«Здоровый ребенок – успешная и гармоничная личность»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56">
      <a:dk1>
        <a:srgbClr val="008000"/>
      </a:dk1>
      <a:lt1>
        <a:srgbClr val="66FF99"/>
      </a:lt1>
      <a:dk2>
        <a:srgbClr val="006000"/>
      </a:dk2>
      <a:lt2>
        <a:srgbClr val="009900"/>
      </a:lt2>
      <a:accent1>
        <a:srgbClr val="009900"/>
      </a:accent1>
      <a:accent2>
        <a:srgbClr val="00FF00"/>
      </a:accent2>
      <a:accent3>
        <a:srgbClr val="006000"/>
      </a:accent3>
      <a:accent4>
        <a:srgbClr val="00FFFF"/>
      </a:accent4>
      <a:accent5>
        <a:srgbClr val="00CC66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2217</TotalTime>
  <Words>923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         </vt:lpstr>
      <vt:lpstr>Слайд 2</vt:lpstr>
      <vt:lpstr>Методы работы</vt:lpstr>
      <vt:lpstr>Слайд 4</vt:lpstr>
      <vt:lpstr>     Предметно-развивающая среда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241</cp:revision>
  <dcterms:created xsi:type="dcterms:W3CDTF">2013-05-21T12:37:18Z</dcterms:created>
  <dcterms:modified xsi:type="dcterms:W3CDTF">2018-05-17T13:53:36Z</dcterms:modified>
</cp:coreProperties>
</file>