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5" r:id="rId8"/>
    <p:sldId id="264" r:id="rId9"/>
    <p:sldId id="263" r:id="rId10"/>
    <p:sldId id="262" r:id="rId11"/>
    <p:sldId id="269" r:id="rId12"/>
    <p:sldId id="268" r:id="rId13"/>
    <p:sldId id="267" r:id="rId14"/>
    <p:sldId id="276" r:id="rId15"/>
    <p:sldId id="275" r:id="rId16"/>
    <p:sldId id="274" r:id="rId17"/>
    <p:sldId id="273" r:id="rId18"/>
    <p:sldId id="272" r:id="rId19"/>
    <p:sldId id="271" r:id="rId20"/>
    <p:sldId id="282" r:id="rId21"/>
    <p:sldId id="280" r:id="rId22"/>
    <p:sldId id="281" r:id="rId23"/>
    <p:sldId id="279" r:id="rId24"/>
    <p:sldId id="278" r:id="rId25"/>
    <p:sldId id="277" r:id="rId26"/>
    <p:sldId id="260" r:id="rId27"/>
    <p:sldId id="285" r:id="rId28"/>
    <p:sldId id="270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E41D4-E433-4202-88E6-A742DF3D26BA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8990-8CA4-4C0C-8EEA-D3B2BFBF2DE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vk.com/club10252285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equipe.ru/shtori/2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000" i="1" dirty="0"/>
              <a:t>МБОУ «</a:t>
            </a:r>
            <a:r>
              <a:rPr lang="ru-RU" sz="4000" i="1" dirty="0" err="1"/>
              <a:t>Большекибячинская</a:t>
            </a:r>
            <a:r>
              <a:rPr lang="ru-RU" sz="4000" i="1" dirty="0"/>
              <a:t> </a:t>
            </a:r>
            <a:r>
              <a:rPr lang="ru-RU" sz="4000" i="1" dirty="0" smtClean="0"/>
              <a:t>средняя</a:t>
            </a:r>
            <a:r>
              <a:rPr lang="ru-RU" dirty="0" smtClean="0"/>
              <a:t> </a:t>
            </a:r>
            <a:r>
              <a:rPr lang="ru-RU" sz="4000" i="1" dirty="0" smtClean="0"/>
              <a:t>общеобразовательная </a:t>
            </a:r>
            <a:r>
              <a:rPr lang="ru-RU" sz="4000" i="1" dirty="0"/>
              <a:t>школа </a:t>
            </a:r>
            <a:r>
              <a:rPr lang="ru-RU" sz="4000" i="1" dirty="0" smtClean="0"/>
              <a:t>Сабинского</a:t>
            </a:r>
            <a:r>
              <a:rPr lang="ru-RU" dirty="0" smtClean="0"/>
              <a:t> </a:t>
            </a:r>
            <a:r>
              <a:rPr lang="ru-RU" sz="4000" i="1" dirty="0" smtClean="0"/>
              <a:t>муниципального </a:t>
            </a:r>
            <a:r>
              <a:rPr lang="ru-RU" sz="4000" i="1" dirty="0"/>
              <a:t>района РТ»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33" y="2644169"/>
            <a:ext cx="47323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Проектная работа: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3265253"/>
            <a:ext cx="47179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«Вдохновенье»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5617" y="4034694"/>
            <a:ext cx="67687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ru-RU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Ламбрекен своими руками)</a:t>
            </a:r>
            <a:endParaRPr lang="ru-RU" sz="3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4941168"/>
            <a:ext cx="63786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Юзеевой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Сирины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" y="2169"/>
            <a:ext cx="8102600" cy="549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37"/>
            <a:ext cx="8162769" cy="5736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0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125113" cy="924475"/>
          </a:xfrm>
        </p:spPr>
        <p:txBody>
          <a:bodyPr/>
          <a:lstStyle/>
          <a:p>
            <a:r>
              <a:rPr lang="ru-RU" dirty="0" smtClean="0"/>
              <a:t>Вариант 2</a:t>
            </a:r>
            <a:endParaRPr lang="ru-RU" dirty="0"/>
          </a:p>
        </p:txBody>
      </p:sp>
      <p:pic>
        <p:nvPicPr>
          <p:cNvPr id="6" name="Рисунок 5" descr="C:\Users\user\Desktop\661457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7200800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5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125113" cy="924475"/>
          </a:xfrm>
        </p:spPr>
        <p:txBody>
          <a:bodyPr/>
          <a:lstStyle/>
          <a:p>
            <a:r>
              <a:rPr lang="ru-RU" dirty="0" smtClean="0"/>
              <a:t>Вариант 3</a:t>
            </a:r>
            <a:endParaRPr lang="ru-RU" dirty="0"/>
          </a:p>
        </p:txBody>
      </p:sp>
      <p:pic>
        <p:nvPicPr>
          <p:cNvPr id="4" name="Рисунок 3" descr="C:\Users\user\Desktop\image1210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9" y="1373382"/>
            <a:ext cx="8366324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2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04864"/>
            <a:ext cx="7125113" cy="92447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Calibri"/>
                <a:ea typeface="Calibri"/>
                <a:cs typeface="Times New Roman"/>
              </a:rPr>
              <a:t>Принятие решения о выборе проектируемого ламбрекена я представляю в таблице. Образец, набравший наиболее количество баллов, и будет считаться оптимальным вариантом.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Проанализировав выше рассмотренные идеи, я выбрала вариант №2, т.к. она в наибольшей степени соответствует требованиям дизайн-спецификации</a:t>
            </a:r>
            <a:r>
              <a:rPr lang="ru-RU" sz="2400" dirty="0" smtClean="0">
                <a:latin typeface="Calibri"/>
                <a:ea typeface="Calibri"/>
                <a:cs typeface="Times New Roman"/>
              </a:rPr>
              <a:t>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В композиции преобладают зеленый и белые цвета. Но я решила рассчитаться на белом и алом цветах. Ламбрекен будет состоять из двух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свага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и галстука. В дополнение можно добавить полу-галстуки на края. </a:t>
            </a:r>
            <a:r>
              <a:rPr lang="ru-RU" sz="24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Рисунок 3" descr="C:\Users\user\Desktop\661457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416824" cy="5661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47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883038" cy="881068"/>
          </a:xfrm>
        </p:spPr>
        <p:txBody>
          <a:bodyPr/>
          <a:lstStyle/>
          <a:p>
            <a:r>
              <a:rPr lang="ru-RU" sz="2800" dirty="0" smtClean="0"/>
              <a:t>Последовательность этапов изготовления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751" y="0"/>
            <a:ext cx="7125112" cy="405143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libri"/>
                <a:ea typeface="Calibri"/>
                <a:cs typeface="Times New Roman"/>
              </a:rPr>
              <a:t>Чертим схему, для того, чтобы определиться с размерами самого ламбрекена и его деталей.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C:\Users\user\Desktop\shema-lambreken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1" y="2420888"/>
            <a:ext cx="6048672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5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anypics.ru-20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1373" y="10911"/>
            <a:ext cx="4246611" cy="3686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Данные детали мы будем изготавливать по представленным схемам. Нам понадобятся два квадрата ткани размером  80 см х 80 см. </a:t>
            </a:r>
            <a:endParaRPr lang="ru-RU" sz="2000" dirty="0" smtClean="0">
              <a:effectLst/>
              <a:latin typeface="Calibri"/>
              <a:ea typeface="Calibri"/>
              <a:cs typeface="Times New Roman"/>
            </a:endParaRPr>
          </a:p>
          <a:p>
            <a:pPr algn="ctr"/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967335"/>
            <a:ext cx="525987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Сложить квадрат ткани со сторонами 80 см ПО ДИАГОНАЛИ и отметить сгиб середины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свага</a:t>
            </a: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.</a:t>
            </a:r>
            <a:br>
              <a:rPr lang="ru-RU" sz="2800" dirty="0" smtClean="0">
                <a:effectLst/>
                <a:latin typeface="Calibri"/>
                <a:ea typeface="Calibri"/>
                <a:cs typeface="Times New Roman"/>
              </a:rPr>
            </a:b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Рисунок 8" descr="F:\Фото03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4" y="2780928"/>
            <a:ext cx="3672408" cy="386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Фото03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75380"/>
            <a:ext cx="4263574" cy="3574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F:\DCIM\101MSDCF\DSC03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1" y="374841"/>
            <a:ext cx="7920831" cy="59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9891"/>
            <a:ext cx="7125112" cy="405143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libri"/>
                <a:ea typeface="Calibri"/>
                <a:cs typeface="Times New Roman"/>
              </a:rPr>
              <a:t>На ткани наметить планируемую ширину сгиба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свага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( в нашем случае отмечаем каждые 5, 10, 15см, и т.д.)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Наша ширина сгиба 5 см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libri"/>
                <a:ea typeface="Calibri"/>
                <a:cs typeface="Times New Roman"/>
              </a:rPr>
              <a:t>Заложить и закрепить булавками ПЕРВУЮ складку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свага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F:\Фото02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464496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ото03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71800"/>
            <a:ext cx="3771735" cy="3209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3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675456"/>
            <a:ext cx="7125112" cy="405143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libri"/>
                <a:ea typeface="Calibri"/>
                <a:cs typeface="Times New Roman"/>
              </a:rPr>
              <a:t>Закладывать подобным образом все складки, соблюдая симметрию. Все складки должны иметь равную глубину. Не забудьте проверить высоту и ширину по центру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свага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!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F:\Фото03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896544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ото03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5730577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Фото03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1" y="476672"/>
            <a:ext cx="8208912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Фото03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5" y="476672"/>
            <a:ext cx="8338704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Фото03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7" y="476672"/>
            <a:ext cx="834673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125112" cy="316835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Срезать излишки ткани, при необходимости зашить прямыми  сметочными стежками - теперь можно распустить ткань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свага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. Низ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свага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обработать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лентой,верх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 тоже оформить шторной лентой.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F:\Фото03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6624736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ото03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90" y="1488798"/>
            <a:ext cx="7313510" cy="5180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1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0119"/>
            <a:ext cx="7125113" cy="924475"/>
          </a:xfrm>
        </p:spPr>
        <p:txBody>
          <a:bodyPr/>
          <a:lstStyle/>
          <a:p>
            <a:r>
              <a:rPr lang="ru-RU" sz="20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Для того, чтобы красиво закрыть промежутки между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свагами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, украшаем ламбрекен такими декоративными элементами как галстуки и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кокилье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.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564904"/>
            <a:ext cx="5650789" cy="185373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/>
                <a:ea typeface="Calibri"/>
              </a:rPr>
              <a:t>Галстук выкроить еще проще. Для этого построить трапецию, где параллельные стороны равны длине галстука, а не параллельные - его ширине. Например, длина галстука = 30 см с одной стороны и 45 см с другой, ширину выбираете по модели. </a:t>
            </a:r>
            <a:endParaRPr lang="ru-RU" sz="2400" dirty="0"/>
          </a:p>
        </p:txBody>
      </p:sp>
      <p:pic>
        <p:nvPicPr>
          <p:cNvPr id="4" name="Рисунок 3" descr="C:\Users\user\Desktop\kak_sshit_lambreken_samostoyateln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0"/>
            <a:ext cx="2914650" cy="2042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4" name="Picture 14" descr="C:\Users\user\Desktop\z\DSC03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56997"/>
            <a:ext cx="1873374" cy="45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891480"/>
            <a:ext cx="7125112" cy="4051437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/>
                <a:ea typeface="Calibri"/>
              </a:rPr>
              <a:t>Кокилье</a:t>
            </a:r>
            <a:r>
              <a:rPr lang="ru-RU" sz="2400" dirty="0">
                <a:latin typeface="Times New Roman"/>
                <a:ea typeface="Calibri"/>
              </a:rPr>
              <a:t> выкраивается таким же способом, как галстук. Но вместо трапеции нам нужно будет вырезать фигуру, которая совмещает в себе 2 фигуры трапеции.</a:t>
            </a:r>
            <a:endParaRPr lang="ru-RU" sz="2400" dirty="0"/>
          </a:p>
        </p:txBody>
      </p:sp>
      <p:pic>
        <p:nvPicPr>
          <p:cNvPr id="4" name="Рисунок 3" descr="C:\Users\user\Desktop\105472257_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5041513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76" name="Picture 12" descr="C:\Users\user\Desktop\z\DSC03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3166"/>
            <a:ext cx="3168352" cy="41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134558" cy="924475"/>
          </a:xfrm>
        </p:spPr>
        <p:txBody>
          <a:bodyPr/>
          <a:lstStyle/>
          <a:p>
            <a:r>
              <a:rPr lang="ru-RU" i="1" dirty="0">
                <a:latin typeface="Segoe Script"/>
                <a:ea typeface="Calibri"/>
                <a:cs typeface="Times New Roman"/>
              </a:rPr>
              <a:t>Обоснование возникшей проблемы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6804248" cy="544522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sz="2400" dirty="0"/>
              <a:t>Красивые шторы на окнах во многом определяют внешний вид комнаты. Безусловно, у всех разное понятие красоты. Но все же вариант классических штор с ламбрекенами нравится многим. Ламбрекен создали с той целью, чтобы можно было скрыть некрасивый карниз. Но современные ламбрекены настолько красивы и изящны, что они выполняют и декоративную роль, украшая наши окна. Готовые шторы с ламбрекенами иногда нам бывают не по карману. Но задрапировать окно изысканными шторами можно и самой.</a:t>
            </a:r>
          </a:p>
        </p:txBody>
      </p:sp>
      <p:pic>
        <p:nvPicPr>
          <p:cNvPr id="2052" name="Picture 4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80" y="-7105"/>
            <a:ext cx="306373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28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125113" cy="924475"/>
          </a:xfrm>
        </p:spPr>
        <p:txBody>
          <a:bodyPr/>
          <a:lstStyle/>
          <a:p>
            <a:r>
              <a:rPr lang="ru-RU" dirty="0">
                <a:latin typeface="Segoe Script"/>
                <a:ea typeface="Calibri"/>
                <a:cs typeface="Times New Roman"/>
              </a:rPr>
              <a:t>Контроль качества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132856"/>
            <a:ext cx="7125112" cy="405143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Calibri"/>
                <a:ea typeface="Calibri"/>
                <a:cs typeface="Times New Roman"/>
              </a:rPr>
              <a:t>Готовое 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изделие отвечает следующим требованиям.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Calibri"/>
                <a:ea typeface="Calibri"/>
                <a:cs typeface="Times New Roman"/>
              </a:rPr>
              <a:t>Все элементы, швы выполнено аккуратно в соответствии со схемой шитья.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Calibri"/>
                <a:ea typeface="Calibri"/>
                <a:cs typeface="Times New Roman"/>
              </a:rPr>
              <a:t>Цветовые решения гармоничны  с оформлением комнаты пользователя.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400" dirty="0">
                <a:latin typeface="Calibri"/>
                <a:ea typeface="Calibri"/>
                <a:cs typeface="Times New Roman"/>
              </a:rPr>
              <a:t>Изделие является экологически безопасным для здоровья.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3314" name="Picture 2" descr="C:\Users\user\Desktop\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3901"/>
            <a:ext cx="2627784" cy="2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3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25113" cy="924475"/>
          </a:xfrm>
        </p:spPr>
        <p:txBody>
          <a:bodyPr/>
          <a:lstStyle/>
          <a:p>
            <a:r>
              <a:rPr lang="ru-RU" dirty="0">
                <a:latin typeface="Segoe Script"/>
                <a:ea typeface="Calibri"/>
                <a:cs typeface="Times New Roman"/>
              </a:rPr>
              <a:t>Эргономичность.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808"/>
            <a:ext cx="6372200" cy="405143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Эргономичность изделия заключается в научной организации труда,  с сохранением здоровья человека. Это человеческий фактор, при котором  обдумывается путь действий, т.е.  Экономится электроэнергия, выполняются физкультминутки при  утомлении,  определяется определённое количество времени в сутки и разумно используются необходимые материалы.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r>
              <a:rPr lang="ru-RU" sz="2400" dirty="0">
                <a:latin typeface="Calibri"/>
                <a:ea typeface="Calibri"/>
                <a:cs typeface="Times New Roman"/>
              </a:rPr>
              <a:t>   Я думаю, при выполнении своей работы я учла все эти обстоятельства: работала в спокойной  обстановке при  хорошем  освещении (в большинстве 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днё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) и самое главное занималась любимым делом. </a:t>
            </a:r>
            <a:endParaRPr lang="ru-RU" sz="2400" dirty="0"/>
          </a:p>
        </p:txBody>
      </p:sp>
      <p:pic>
        <p:nvPicPr>
          <p:cNvPr id="14338" name="Picture 2" descr="C:\Users\user\Desktop\org_e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4864"/>
            <a:ext cx="28956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1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125113" cy="924475"/>
          </a:xfrm>
        </p:spPr>
        <p:txBody>
          <a:bodyPr/>
          <a:lstStyle/>
          <a:p>
            <a:r>
              <a:rPr lang="ru-RU" dirty="0" smtClean="0"/>
              <a:t>Экологический аспект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808"/>
            <a:ext cx="6156176" cy="405143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</a:tabLst>
            </a:pPr>
            <a:r>
              <a:rPr lang="ru-RU" sz="2000" dirty="0">
                <a:latin typeface="Calibri"/>
                <a:ea typeface="Calibri"/>
                <a:cs typeface="Times New Roman"/>
              </a:rPr>
              <a:t>Провозглашение экологической проблемы как глобальной проблемы  человечества позволяет нам в декоративно-прикладном направлении использовать экологически чистое сырьё.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</a:tabLst>
            </a:pPr>
            <a:r>
              <a:rPr lang="ru-RU" sz="2000" dirty="0">
                <a:latin typeface="Calibri"/>
                <a:ea typeface="Calibri"/>
                <a:cs typeface="Times New Roman"/>
              </a:rPr>
              <a:t>    Изготовление изделий из ткани – экологически чистое производство: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2969895" algn="ctr"/>
              </a:tabLst>
            </a:pPr>
            <a:r>
              <a:rPr lang="ru-RU" sz="2000" dirty="0">
                <a:latin typeface="Calibri"/>
                <a:ea typeface="Calibri"/>
                <a:cs typeface="Times New Roman"/>
              </a:rPr>
              <a:t>нет выбросов, загрязняющих веществ в атмосферу;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2969895" algn="ctr"/>
              </a:tabLst>
            </a:pPr>
            <a:r>
              <a:rPr lang="ru-RU" sz="2000" dirty="0">
                <a:latin typeface="Calibri"/>
                <a:ea typeface="Calibri"/>
                <a:cs typeface="Times New Roman"/>
              </a:rPr>
              <a:t>проектируемое вещество является экологически безопасным, поскольку  выполнено из натуральных  материалов;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sz="2000" dirty="0">
                <a:latin typeface="Calibri"/>
                <a:ea typeface="Calibri"/>
                <a:cs typeface="Times New Roman"/>
              </a:rPr>
              <a:t>в случае утраты своих функциональных  способностей  может быть легко разобрано.</a:t>
            </a:r>
            <a:r>
              <a:rPr lang="ru-RU" sz="2000" dirty="0">
                <a:latin typeface="Times New Roman"/>
                <a:ea typeface="Calibri"/>
              </a:rPr>
              <a:t> </a:t>
            </a:r>
            <a:endParaRPr lang="ru-RU" sz="2000" dirty="0"/>
          </a:p>
        </p:txBody>
      </p:sp>
      <p:pic>
        <p:nvPicPr>
          <p:cNvPr id="12290" name="Picture 2" descr="C:\Users\user\Desktop\ekologiy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355848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125113" cy="924475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sz="2800" dirty="0">
                <a:solidFill>
                  <a:prstClr val="white"/>
                </a:solidFill>
                <a:latin typeface="Segoe Script"/>
                <a:ea typeface="Calibri"/>
                <a:cs typeface="Times New Roman"/>
              </a:rPr>
              <a:t>Экономическое обоснование</a:t>
            </a:r>
            <a:r>
              <a:rPr lang="ru-RU" sz="14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7125112" cy="405143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dirty="0" smtClean="0">
                <a:latin typeface="Calibri"/>
                <a:ea typeface="Calibri"/>
                <a:cs typeface="Times New Roman"/>
              </a:rPr>
              <a:t>Себестоимость </a:t>
            </a:r>
            <a:r>
              <a:rPr lang="ru-RU" dirty="0">
                <a:latin typeface="Calibri"/>
                <a:ea typeface="Calibri"/>
                <a:cs typeface="Times New Roman"/>
              </a:rPr>
              <a:t>изделия складывается из стоимости различных затрат и рассчитывается по формуле: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                       С = С1 + С2 + С3, где: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90650" algn="l"/>
                <a:tab pos="2969895" algn="ctr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С – себестоимость изделий;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90650" algn="l"/>
                <a:tab pos="2969895" algn="ctr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С1 – стоимость материалов;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90650" algn="l"/>
                <a:tab pos="2969895" algn="ctr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С2 – стоимость коммунальных услуг;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90650" algn="l"/>
                <a:tab pos="2969895" algn="ctr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С3 – стоимость собственного труда.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581128"/>
            <a:ext cx="55333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</a:t>
            </a: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аким образом, себестоимость изделия составила 1140 руб.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 descr="C:\Users\user\Desktop\1298873139_aleksandr-birman-uvlekatelnaya-ekonom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936151" cy="287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0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125113" cy="924475"/>
          </a:xfrm>
        </p:spPr>
        <p:txBody>
          <a:bodyPr/>
          <a:lstStyle/>
          <a:p>
            <a:r>
              <a:rPr lang="ru-RU" sz="2400" dirty="0">
                <a:latin typeface="Segoe Script"/>
                <a:ea typeface="Calibri"/>
                <a:cs typeface="Times New Roman"/>
              </a:rPr>
              <a:t> </a:t>
            </a:r>
            <a:r>
              <a:rPr lang="ru-RU" dirty="0">
                <a:latin typeface="Segoe Script"/>
                <a:ea typeface="Calibri"/>
                <a:cs typeface="Times New Roman"/>
              </a:rPr>
              <a:t>Реклама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6264696" cy="405143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sz="2000" dirty="0">
                <a:latin typeface="Calibri"/>
                <a:ea typeface="Calibri"/>
                <a:cs typeface="Times New Roman"/>
              </a:rPr>
              <a:t>Если бы мне пришлось продавать своё и подобное изделие, реклама товаров была бы размещена в сетях Интернет. Можно предложить свою работу в Интернет-магазинах, даже в сообществах группы сайта </a:t>
            </a:r>
            <a:r>
              <a:rPr lang="ru-RU" sz="2000" dirty="0" err="1">
                <a:latin typeface="Calibri"/>
                <a:ea typeface="Calibri"/>
                <a:cs typeface="Times New Roman"/>
              </a:rPr>
              <a:t>ВКонтакте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sz="2000" dirty="0">
                <a:latin typeface="Calibri"/>
                <a:ea typeface="Calibri"/>
                <a:cs typeface="Times New Roman"/>
              </a:rPr>
              <a:t>   Оформление рекламного листа представлено на рисунке (см. презентацию).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sz="2000" dirty="0">
                <a:latin typeface="Calibri"/>
                <a:ea typeface="Calibri"/>
                <a:cs typeface="Times New Roman"/>
              </a:rPr>
              <a:t>   Приглашаю покупателей за эксклюзивными ламбрекенами, способными украсить ваш интерьер.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633" y="5706291"/>
            <a:ext cx="900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hlinkClick r:id="rId2"/>
              </a:rPr>
              <a:t>vk.com/club10252285</a:t>
            </a:r>
            <a:endParaRPr lang="ru-RU" sz="5400" b="0" cap="none" spc="0" dirty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 descr="C:\Users\user\Desktop\558_za_internet-reklamoy_budusch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64" y="24022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27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125113" cy="924475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sz="2800" dirty="0">
                <a:solidFill>
                  <a:prstClr val="white"/>
                </a:solidFill>
                <a:latin typeface="Segoe Script"/>
                <a:ea typeface="Calibri"/>
                <a:cs typeface="Times New Roman"/>
              </a:rPr>
              <a:t> Самооценка</a:t>
            </a:r>
            <a:r>
              <a:rPr lang="ru-RU" sz="14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88" y="188640"/>
            <a:ext cx="7125112" cy="4051437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sz="2000" dirty="0" smtClean="0">
                <a:latin typeface="Calibri"/>
                <a:ea typeface="Calibri"/>
                <a:cs typeface="Times New Roman"/>
              </a:rPr>
              <a:t>По-моему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, проектное изделие выполнено аккуратно и строго по схеме. Себестоимость изделия оптимального сочетается с его качеством, что говорит о конкурентоспособности изделия на рынке товаров. В ходе выполнения проекта все разделы были выполнены в полном объёме. Себестоимость готового изделия ниже рыночной на </a:t>
            </a:r>
            <a:r>
              <a:rPr lang="ru-RU" sz="2400" b="1" dirty="0">
                <a:latin typeface="Calibri"/>
                <a:ea typeface="Calibri"/>
                <a:cs typeface="Times New Roman"/>
              </a:rPr>
              <a:t>50 % 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3130" y="3645024"/>
            <a:ext cx="9073008" cy="305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825">
              <a:lnSpc>
                <a:spcPct val="115000"/>
              </a:lnSpc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sz="2000" dirty="0" smtClean="0">
                <a:effectLst/>
                <a:latin typeface="Calibri"/>
                <a:ea typeface="Calibri"/>
                <a:cs typeface="Times New Roman"/>
              </a:rPr>
              <a:t>В ходе работы, была создана презентация о ламбрекенах, которая может быть использована в дальнейшем на уроках технологии и изобразительного искусства.</a:t>
            </a:r>
            <a:endParaRPr lang="ru-RU" sz="1600" dirty="0" smtClean="0">
              <a:effectLst/>
              <a:latin typeface="Calibri"/>
              <a:ea typeface="Calibri"/>
              <a:cs typeface="Times New Roman"/>
            </a:endParaRPr>
          </a:p>
          <a:p>
            <a:pPr marL="123825">
              <a:lnSpc>
                <a:spcPct val="115000"/>
              </a:lnSpc>
              <a:spcAft>
                <a:spcPts val="1000"/>
              </a:spcAft>
              <a:tabLst>
                <a:tab pos="1390650" algn="l"/>
                <a:tab pos="2969895" algn="ctr"/>
              </a:tabLst>
            </a:pPr>
            <a:r>
              <a:rPr lang="ru-RU" sz="2000" dirty="0" smtClean="0">
                <a:effectLst/>
                <a:latin typeface="Calibri"/>
                <a:ea typeface="Calibri"/>
                <a:cs typeface="Times New Roman"/>
              </a:rPr>
              <a:t>   Целью моей работы было создание творческой работы из капроновых материалов, которые дают не только пользу, но и удовольствие. Занятие ламбрекеном очень популярно и завоевывает в свои ряды многих поклонников. Заниматься шитьём ламбрекенов может любой, который влюблён в творчество. 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7411" name="Picture 3" descr="C:\Users\user\Desktop\Сертификаты_и_свидетельства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85" y="188640"/>
            <a:ext cx="2086874" cy="250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60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836712"/>
            <a:ext cx="7125112" cy="4608512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390650" algn="l"/>
                <a:tab pos="2969895" algn="ctr"/>
              </a:tabLst>
            </a:pPr>
            <a:r>
              <a:rPr lang="ru-RU" dirty="0" smtClean="0">
                <a:latin typeface="Calibri"/>
                <a:ea typeface="Calibri"/>
                <a:cs typeface="Times New Roman"/>
              </a:rPr>
              <a:t>            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Фантазии полёт и рук творенье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            С восторгом я держу в своих руках…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390650" algn="l"/>
                <a:tab pos="2969895" algn="ctr"/>
              </a:tabLst>
            </a:pPr>
            <a:r>
              <a:rPr lang="ru-RU" sz="2400" dirty="0" smtClean="0">
                <a:latin typeface="Calibri"/>
                <a:ea typeface="Calibri"/>
                <a:cs typeface="Times New Roman"/>
              </a:rPr>
              <a:t>            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Не знает, к счастью, красота старенья,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       </a:t>
            </a:r>
            <a:r>
              <a:rPr lang="ru-RU" sz="2400" dirty="0" smtClean="0">
                <a:latin typeface="Calibri"/>
                <a:ea typeface="Calibri"/>
                <a:cs typeface="Times New Roman"/>
              </a:rPr>
              <a:t>     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Любовь к прекрасному живёт в веках.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Я касаюсь их осторожно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Они чаруют и ласкают взор,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Представить трудно, как это возможно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Создать невиданной красы узор…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25072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z\DSC03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95"/>
            <a:ext cx="9124539" cy="68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z\DSC03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z\DSC031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3" y="188640"/>
            <a:ext cx="9033706" cy="6186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z\DSC031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1" y="13327"/>
            <a:ext cx="852975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7047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125113" cy="924475"/>
          </a:xfrm>
        </p:spPr>
        <p:txBody>
          <a:bodyPr/>
          <a:lstStyle/>
          <a:p>
            <a:r>
              <a:rPr lang="ru-RU" dirty="0" smtClean="0"/>
              <a:t>Использованная 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7125112" cy="4051437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390650" algn="l"/>
                <a:tab pos="2969895" algn="ctr"/>
              </a:tabLst>
            </a:pPr>
            <a:r>
              <a:rPr lang="ru-RU" sz="2400" dirty="0" smtClean="0">
                <a:latin typeface="Calibri"/>
                <a:ea typeface="Calibri"/>
                <a:cs typeface="Times New Roman"/>
              </a:rPr>
              <a:t>Журнал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, «Школа и производство», 2003.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390650" algn="l"/>
                <a:tab pos="2969895" algn="ctr"/>
              </a:tabLst>
            </a:pPr>
            <a:r>
              <a:rPr lang="ru-RU" sz="2400" dirty="0" smtClean="0">
                <a:latin typeface="Calibri"/>
                <a:ea typeface="Calibri"/>
                <a:cs typeface="Times New Roman"/>
              </a:rPr>
              <a:t>Сайт   </a:t>
            </a:r>
            <a:r>
              <a:rPr lang="ru-RU" sz="24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http://www.equipe.ru/shtori/2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Секреты мастерства, Котова И.Н., Издательский дом «</a:t>
            </a:r>
            <a:r>
              <a:rPr lang="ru-RU" sz="2400" dirty="0" err="1">
                <a:latin typeface="Calibri"/>
                <a:ea typeface="Calibri"/>
                <a:cs typeface="Times New Roman"/>
              </a:rPr>
              <a:t>МиМ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», 2007.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Волшебная игла, Котова А.С., Издательский дом «Мим», 2008.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1390650" algn="l"/>
                <a:tab pos="2969895" algn="ctr"/>
              </a:tabLst>
            </a:pPr>
            <a:r>
              <a:rPr lang="ru-RU" sz="2400" dirty="0">
                <a:latin typeface="Calibri"/>
                <a:ea typeface="Calibri"/>
                <a:cs typeface="Times New Roman"/>
              </a:rPr>
              <a:t>Сказочный мир дизайна – Ростов-на-Дону, 2004.</a:t>
            </a:r>
            <a:endParaRPr lang="ru-RU" sz="2400" dirty="0"/>
          </a:p>
        </p:txBody>
      </p:sp>
      <p:pic>
        <p:nvPicPr>
          <p:cNvPr id="18434" name="Picture 2" descr="C:\Users\user\Desktop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514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132856"/>
            <a:ext cx="69289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33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CB172312079_e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748" cy="68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145224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Вот поэтому на юбилей моей любимой мамочки я решила позволить ей не расходоваться много, и в то же время поменять интерьер к приходу гостей. В общем, решила попробовать сшить ламбрекены своими руками. 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Их в</a:t>
            </a:r>
            <a:r>
              <a:rPr lang="ru-RU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ыкройки можно найти и в сети, и в журналах. Можно быстро решить задачу по воплощению желаемого дизайна в жизнь. Чтобы этот элемент интерьера выглядел изящно и красиво, необходимо приложить немало усилий: выбрать подходящую модель, сделать выкройки штор своими руками, подобрать красивую ткань. А все, кто увидит мою работу, тоже пусть загорятся желанием  сделать что-нибудь красивое. А моя работа  будет радовать моих родных и близких.</a:t>
            </a:r>
            <a:endParaRPr lang="ru-RU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9" name="Picture 5" descr="F:\DCIM\101MSDCF\DSC03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8" y="224300"/>
            <a:ext cx="8560327" cy="6420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9" name="Picture 3" descr="C:\Users\user\Desktop\Новая папка\Фото0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5616624" cy="681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605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5162" y="2967335"/>
            <a:ext cx="2936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7856"/>
            <a:ext cx="64091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solidFill>
                  <a:srgbClr val="333333"/>
                </a:solidFill>
                <a:effectLst/>
                <a:latin typeface="Segoe Script"/>
                <a:ea typeface="Times New Roman"/>
                <a:cs typeface="Times New Roman"/>
              </a:rPr>
              <a:t> </a:t>
            </a:r>
            <a:r>
              <a:rPr lang="ru-RU" sz="4000" dirty="0" smtClean="0">
                <a:effectLst/>
                <a:latin typeface="Segoe Script"/>
                <a:ea typeface="Times New Roman"/>
                <a:cs typeface="Times New Roman"/>
              </a:rPr>
              <a:t>Схема</a:t>
            </a:r>
            <a:r>
              <a:rPr lang="ru-RU" sz="4000" dirty="0" smtClean="0">
                <a:solidFill>
                  <a:srgbClr val="333333"/>
                </a:solidFill>
                <a:effectLst/>
                <a:latin typeface="Segoe Script"/>
                <a:ea typeface="Times New Roman"/>
                <a:cs typeface="Times New Roman"/>
              </a:rPr>
              <a:t> </a:t>
            </a:r>
            <a:r>
              <a:rPr lang="ru-RU" sz="4000" dirty="0" smtClean="0">
                <a:effectLst/>
                <a:latin typeface="Segoe Script"/>
                <a:ea typeface="Times New Roman"/>
                <a:cs typeface="Times New Roman"/>
              </a:rPr>
              <a:t>обдумывания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2771800" y="2576513"/>
            <a:ext cx="3324200" cy="1932607"/>
          </a:xfrm>
          <a:prstGeom prst="cloud">
            <a:avLst/>
          </a:prstGeom>
          <a:solidFill>
            <a:sysClr val="window" lastClr="FFFFFF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635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cript"/>
                <a:ea typeface="Calibri"/>
                <a:cs typeface="Times New Roman"/>
              </a:rPr>
              <a:t>Композиция «Вдохновенье»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730682" y="2352675"/>
            <a:ext cx="542925" cy="44767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Овал 8"/>
          <p:cNvSpPr/>
          <p:nvPr/>
        </p:nvSpPr>
        <p:spPr>
          <a:xfrm>
            <a:off x="1043608" y="1241026"/>
            <a:ext cx="2229999" cy="121416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Обоснование возникшей проблемы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525241" y="2352675"/>
            <a:ext cx="19050" cy="228600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Овал 10"/>
          <p:cNvSpPr/>
          <p:nvPr/>
        </p:nvSpPr>
        <p:spPr>
          <a:xfrm>
            <a:off x="3319475" y="1241026"/>
            <a:ext cx="2380802" cy="1104900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История и современность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5700277" y="2397397"/>
            <a:ext cx="409575" cy="323850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Овал 12"/>
          <p:cNvSpPr/>
          <p:nvPr/>
        </p:nvSpPr>
        <p:spPr>
          <a:xfrm>
            <a:off x="5700277" y="1403112"/>
            <a:ext cx="2330468" cy="1178163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Выбор подходящей модели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6032350" y="3174672"/>
            <a:ext cx="371475" cy="46990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Овал 14"/>
          <p:cNvSpPr/>
          <p:nvPr/>
        </p:nvSpPr>
        <p:spPr>
          <a:xfrm>
            <a:off x="6372748" y="2559322"/>
            <a:ext cx="2087683" cy="1301726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Выбор материалов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5689450" y="3986503"/>
            <a:ext cx="228600" cy="2762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Овал 16"/>
          <p:cNvSpPr/>
          <p:nvPr/>
        </p:nvSpPr>
        <p:spPr>
          <a:xfrm>
            <a:off x="5769333" y="3980029"/>
            <a:ext cx="2360775" cy="1270248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Выбор оборудования и приспособлений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4718833" y="4522068"/>
            <a:ext cx="0" cy="381000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Овал 18"/>
          <p:cNvSpPr/>
          <p:nvPr/>
        </p:nvSpPr>
        <p:spPr>
          <a:xfrm>
            <a:off x="3492345" y="4903068"/>
            <a:ext cx="2484723" cy="1262236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Технология изготовления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2993497" y="4262728"/>
            <a:ext cx="371475" cy="3524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Овал 21"/>
          <p:cNvSpPr/>
          <p:nvPr/>
        </p:nvSpPr>
        <p:spPr>
          <a:xfrm>
            <a:off x="1057620" y="4438941"/>
            <a:ext cx="2401724" cy="1304003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Экономическое обоснование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2505100" y="3435928"/>
            <a:ext cx="266700" cy="95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Овал 23"/>
          <p:cNvSpPr/>
          <p:nvPr/>
        </p:nvSpPr>
        <p:spPr>
          <a:xfrm>
            <a:off x="426656" y="2774518"/>
            <a:ext cx="2096459" cy="1289535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Реклама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78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125113" cy="924475"/>
          </a:xfrm>
        </p:spPr>
        <p:txBody>
          <a:bodyPr/>
          <a:lstStyle/>
          <a:p>
            <a:r>
              <a:rPr lang="ru-RU" dirty="0" smtClean="0"/>
              <a:t>* История и современность.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9097" y="2967335"/>
            <a:ext cx="3658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0" y="404664"/>
            <a:ext cx="7125112" cy="405143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alibri"/>
                <a:ea typeface="Calibri"/>
                <a:cs typeface="Times New Roman"/>
              </a:rPr>
              <a:t>Текстильные изделия, созданные рукой человека – являются одним из самых недолговечных. Текстиль редко находится во время раскопок. Ткани относятся к предметам потребления, которые со временем изнашиваются, приобретают невзрачный вид и приходят в негодность . Однако представляется  возможным проследить историю развития текстильных изделий с момента их возникновения и до наших дней.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5270" y="3675220"/>
            <a:ext cx="67990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/>
                <a:latin typeface="Calibri"/>
                <a:ea typeface="Calibri"/>
                <a:cs typeface="Times New Roman"/>
              </a:rPr>
              <a:t>История возникновения ламбрекенов начинается с периода « ренессанс» , это </a:t>
            </a:r>
            <a:r>
              <a:rPr lang="en-US" sz="2000" dirty="0" smtClean="0">
                <a:effectLst/>
                <a:latin typeface="Calibri"/>
                <a:ea typeface="Calibri"/>
                <a:cs typeface="Times New Roman"/>
              </a:rPr>
              <a:t>XV</a:t>
            </a:r>
            <a:r>
              <a:rPr lang="ru-RU" sz="2000" dirty="0" smtClean="0">
                <a:effectLst/>
                <a:latin typeface="Calibri"/>
                <a:ea typeface="Calibri"/>
                <a:cs typeface="Times New Roman"/>
              </a:rPr>
              <a:t> век пышных убранств , с применением бахромы, шнуров и кистей штор. Поначалу ламбрекены размещали лишь в пространстве  спален над кроватями, а гораздо позже их применили и для окон. </a:t>
            </a:r>
            <a:endParaRPr lang="ru-RU" sz="2000" dirty="0"/>
          </a:p>
        </p:txBody>
      </p:sp>
      <p:pic>
        <p:nvPicPr>
          <p:cNvPr id="6146" name="Picture 2" descr="C:\Users\user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" y="476672"/>
            <a:ext cx="9121033" cy="59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125113" cy="924475"/>
          </a:xfrm>
        </p:spPr>
        <p:txBody>
          <a:bodyPr/>
          <a:lstStyle/>
          <a:p>
            <a:r>
              <a:rPr lang="ru-RU" dirty="0">
                <a:latin typeface="Segoe Script"/>
                <a:ea typeface="Calibri"/>
                <a:cs typeface="Times New Roman"/>
              </a:rPr>
              <a:t>Теоретические сведения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7125112" cy="4051437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b="1" dirty="0"/>
              <a:t>Шторы и ламбрекены»</a:t>
            </a:r>
            <a:endParaRPr lang="ru-RU" dirty="0"/>
          </a:p>
          <a:p>
            <a:r>
              <a:rPr lang="ru-RU" dirty="0"/>
              <a:t>    Ламбрекен (в переводе с французского означает «украшение») – это декоративный элемент, призванный закрывать верхнюю часть окна и маскировать карниз. Как правило, существует несколько видов ламбрекена. К самым известным можно отнести такие, как: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6607" y="3321278"/>
            <a:ext cx="4987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i="1" dirty="0" smtClean="0">
                <a:effectLst/>
                <a:latin typeface="Calibri"/>
                <a:ea typeface="Calibri"/>
                <a:cs typeface="Times New Roman"/>
              </a:rPr>
              <a:t> Жесткий ламбрекен;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485" y="4365104"/>
            <a:ext cx="46141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i="1" dirty="0" smtClean="0">
                <a:effectLst/>
                <a:latin typeface="Calibri"/>
                <a:ea typeface="Calibri"/>
                <a:cs typeface="Times New Roman"/>
              </a:rPr>
              <a:t>Мягкий ламбрекен; 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1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125113" cy="924475"/>
          </a:xfrm>
        </p:spPr>
        <p:txBody>
          <a:bodyPr/>
          <a:lstStyle/>
          <a:p>
            <a:r>
              <a:rPr lang="ru-RU" dirty="0" smtClean="0"/>
              <a:t>Жесткий ламбрекен</a:t>
            </a:r>
            <a:endParaRPr lang="ru-RU" dirty="0"/>
          </a:p>
        </p:txBody>
      </p:sp>
      <p:pic>
        <p:nvPicPr>
          <p:cNvPr id="5" name="Рисунок 4" descr="C:\Users\user\Desktop\5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824536" cy="373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Desktop\720578725 (1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67" y="2522576"/>
            <a:ext cx="5280794" cy="412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6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125113" cy="924475"/>
          </a:xfrm>
        </p:spPr>
        <p:txBody>
          <a:bodyPr/>
          <a:lstStyle/>
          <a:p>
            <a:r>
              <a:rPr lang="ru-RU" dirty="0" smtClean="0"/>
              <a:t>Мягкий ламбрекен</a:t>
            </a:r>
            <a:endParaRPr lang="ru-RU" dirty="0"/>
          </a:p>
        </p:txBody>
      </p:sp>
      <p:pic>
        <p:nvPicPr>
          <p:cNvPr id="4" name="Рисунок 3" descr="C:\Users\user\Desktop\2638835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320480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860032" y="1821594"/>
            <a:ext cx="2869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жабо;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C:\Users\user\Desktop\922430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21594"/>
            <a:ext cx="4464496" cy="35516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105714" y="3369766"/>
            <a:ext cx="4038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перекид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C:\Users\user\Desktop\image_ge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12" y="3032571"/>
            <a:ext cx="5112568" cy="36475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294880" y="4221088"/>
            <a:ext cx="2581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сваг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99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7125113" cy="92447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libri"/>
                <a:ea typeface="Calibri"/>
                <a:cs typeface="Times New Roman"/>
              </a:rPr>
              <a:t>В поиске идей я обратилась к Интернету, где нашла немало интересной информации о ламбрекенах, а именно видов разных ламбрекенов. У меня было несколько первоначальных идей, насчет ламбрекенов и их галстуков. Они представлены на рисунках.</a:t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Рисунок 4" descr="C:\Users\user\Desktop\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6408712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458741" y="1927106"/>
            <a:ext cx="28873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Вариант 1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7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Зима</Template>
  <TotalTime>186</TotalTime>
  <Words>1295</Words>
  <Application>Microsoft Office PowerPoint</Application>
  <PresentationFormat>Экран (4:3)</PresentationFormat>
  <Paragraphs>95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Winter</vt:lpstr>
      <vt:lpstr>МБОУ «Большекибячинская средняя общеобразовательная школа Сабинского муниципального района РТ» </vt:lpstr>
      <vt:lpstr>Обоснование возникшей проблемы </vt:lpstr>
      <vt:lpstr>Презентация PowerPoint</vt:lpstr>
      <vt:lpstr>Презентация PowerPoint</vt:lpstr>
      <vt:lpstr>* История и современность.</vt:lpstr>
      <vt:lpstr>Теоретические сведения </vt:lpstr>
      <vt:lpstr>Жесткий ламбрекен</vt:lpstr>
      <vt:lpstr>Мягкий ламбрекен</vt:lpstr>
      <vt:lpstr>В поиске идей я обратилась к Интернету, где нашла немало интересной информации о ламбрекенах, а именно видов разных ламбрекенов. У меня было несколько первоначальных идей, насчет ламбрекенов и их галстуков. Они представлены на рисунках. </vt:lpstr>
      <vt:lpstr>Вариант 2</vt:lpstr>
      <vt:lpstr>Вариант 3</vt:lpstr>
      <vt:lpstr>Принятие решения о выборе проектируемого ламбрекена я представляю в таблице. Образец, набравший наиболее количество баллов, и будет считаться оптимальным вариантом. Проанализировав выше рассмотренные идеи, я выбрала вариант №2, т.к. она в наибольшей степени соответствует требованиям дизайн-спецификации. В композиции преобладают зеленый и белые цвета. Но я решила рассчитаться на белом и алом цветах. Ламбрекен будет состоять из двух свага и галстука. В дополнение можно добавить полу-галстуки на края.   </vt:lpstr>
      <vt:lpstr>Последовательность этапов изготовления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 Для того, чтобы красиво закрыть промежутки между свагами, украшаем ламбрекен такими декоративными элементами как галстуки и кокилье. </vt:lpstr>
      <vt:lpstr>Презентация PowerPoint</vt:lpstr>
      <vt:lpstr>Контроль качества</vt:lpstr>
      <vt:lpstr>Эргономичность.</vt:lpstr>
      <vt:lpstr>Экологический аспект</vt:lpstr>
      <vt:lpstr>Экономическое обоснование </vt:lpstr>
      <vt:lpstr> Реклама</vt:lpstr>
      <vt:lpstr> Самооценка </vt:lpstr>
      <vt:lpstr>Презентация PowerPoint</vt:lpstr>
      <vt:lpstr>Презентация PowerPoint</vt:lpstr>
      <vt:lpstr>Использованная литература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«Большекибячинская средняя общеобразовательная школа Сабинского муниципального района РТ»</dc:title>
  <dc:creator>user_96</dc:creator>
  <cp:lastModifiedBy>user_96</cp:lastModifiedBy>
  <cp:revision>33</cp:revision>
  <dcterms:created xsi:type="dcterms:W3CDTF">2013-12-11T13:43:31Z</dcterms:created>
  <dcterms:modified xsi:type="dcterms:W3CDTF">2013-12-11T19:34:38Z</dcterms:modified>
</cp:coreProperties>
</file>