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72" r:id="rId7"/>
    <p:sldId id="261" r:id="rId8"/>
    <p:sldId id="308" r:id="rId9"/>
    <p:sldId id="260" r:id="rId10"/>
    <p:sldId id="307" r:id="rId11"/>
  </p:sldIdLst>
  <p:sldSz cx="7021513" cy="10261600"/>
  <p:notesSz cx="6858000" cy="9947275"/>
  <p:defaultTextStyle>
    <a:defPPr>
      <a:defRPr lang="ru-RU"/>
    </a:defPPr>
    <a:lvl1pPr marL="0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3723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87446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81169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74892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68615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62338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56061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49783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2222" y="-72"/>
      </p:cViewPr>
      <p:guideLst>
        <p:guide orient="horz" pos="3232"/>
        <p:guide pos="22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6614" y="3187750"/>
            <a:ext cx="5968286" cy="2199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53227" y="5814907"/>
            <a:ext cx="4915059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0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0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0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1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1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1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9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62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5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93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90597" y="410942"/>
            <a:ext cx="1579840" cy="875561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51075" y="410942"/>
            <a:ext cx="4622496" cy="875561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45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3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652" y="6594028"/>
            <a:ext cx="5968286" cy="2038068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4652" y="4349306"/>
            <a:ext cx="5968286" cy="2244724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0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40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108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4811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851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217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5920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9623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07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1076" y="2394376"/>
            <a:ext cx="3101169" cy="677218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9268" y="2394376"/>
            <a:ext cx="3101169" cy="677218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90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076" y="2296985"/>
            <a:ext cx="3102388" cy="95727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0292" indent="0">
              <a:buNone/>
              <a:defRPr sz="1600" b="1"/>
            </a:lvl2pPr>
            <a:lvl3pPr marL="740584" indent="0">
              <a:buNone/>
              <a:defRPr sz="1400" b="1"/>
            </a:lvl3pPr>
            <a:lvl4pPr marL="1110876" indent="0">
              <a:buNone/>
              <a:defRPr sz="1400" b="1"/>
            </a:lvl4pPr>
            <a:lvl5pPr marL="1481169" indent="0">
              <a:buNone/>
              <a:defRPr sz="1400" b="1"/>
            </a:lvl5pPr>
            <a:lvl6pPr marL="1851461" indent="0">
              <a:buNone/>
              <a:defRPr sz="1400" b="1"/>
            </a:lvl6pPr>
            <a:lvl7pPr marL="2221753" indent="0">
              <a:buNone/>
              <a:defRPr sz="1400" b="1"/>
            </a:lvl7pPr>
            <a:lvl8pPr marL="2592045" indent="0">
              <a:buNone/>
              <a:defRPr sz="1400" b="1"/>
            </a:lvl8pPr>
            <a:lvl9pPr marL="296233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1076" y="3254258"/>
            <a:ext cx="3102388" cy="591229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566832" y="2296985"/>
            <a:ext cx="3103606" cy="95727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0292" indent="0">
              <a:buNone/>
              <a:defRPr sz="1600" b="1"/>
            </a:lvl2pPr>
            <a:lvl3pPr marL="740584" indent="0">
              <a:buNone/>
              <a:defRPr sz="1400" b="1"/>
            </a:lvl3pPr>
            <a:lvl4pPr marL="1110876" indent="0">
              <a:buNone/>
              <a:defRPr sz="1400" b="1"/>
            </a:lvl4pPr>
            <a:lvl5pPr marL="1481169" indent="0">
              <a:buNone/>
              <a:defRPr sz="1400" b="1"/>
            </a:lvl5pPr>
            <a:lvl6pPr marL="1851461" indent="0">
              <a:buNone/>
              <a:defRPr sz="1400" b="1"/>
            </a:lvl6pPr>
            <a:lvl7pPr marL="2221753" indent="0">
              <a:buNone/>
              <a:defRPr sz="1400" b="1"/>
            </a:lvl7pPr>
            <a:lvl8pPr marL="2592045" indent="0">
              <a:buNone/>
              <a:defRPr sz="1400" b="1"/>
            </a:lvl8pPr>
            <a:lvl9pPr marL="296233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566832" y="3254258"/>
            <a:ext cx="3103606" cy="591229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5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08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48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077" y="408565"/>
            <a:ext cx="2310030" cy="1738771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5217" y="408566"/>
            <a:ext cx="3925222" cy="8757991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1077" y="2147337"/>
            <a:ext cx="2310030" cy="7019221"/>
          </a:xfrm>
        </p:spPr>
        <p:txBody>
          <a:bodyPr/>
          <a:lstStyle>
            <a:lvl1pPr marL="0" indent="0">
              <a:buNone/>
              <a:defRPr sz="1200"/>
            </a:lvl1pPr>
            <a:lvl2pPr marL="370292" indent="0">
              <a:buNone/>
              <a:defRPr sz="1000"/>
            </a:lvl2pPr>
            <a:lvl3pPr marL="740584" indent="0">
              <a:buNone/>
              <a:defRPr sz="900"/>
            </a:lvl3pPr>
            <a:lvl4pPr marL="1110876" indent="0">
              <a:buNone/>
              <a:defRPr sz="800"/>
            </a:lvl4pPr>
            <a:lvl5pPr marL="1481169" indent="0">
              <a:buNone/>
              <a:defRPr sz="800"/>
            </a:lvl5pPr>
            <a:lvl6pPr marL="1851461" indent="0">
              <a:buNone/>
              <a:defRPr sz="800"/>
            </a:lvl6pPr>
            <a:lvl7pPr marL="2221753" indent="0">
              <a:buNone/>
              <a:defRPr sz="800"/>
            </a:lvl7pPr>
            <a:lvl8pPr marL="2592045" indent="0">
              <a:buNone/>
              <a:defRPr sz="800"/>
            </a:lvl8pPr>
            <a:lvl9pPr marL="296233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43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6265" y="7183122"/>
            <a:ext cx="4212908" cy="84800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6265" y="916893"/>
            <a:ext cx="4212908" cy="6156960"/>
          </a:xfrm>
        </p:spPr>
        <p:txBody>
          <a:bodyPr/>
          <a:lstStyle>
            <a:lvl1pPr marL="0" indent="0">
              <a:buNone/>
              <a:defRPr sz="2500"/>
            </a:lvl1pPr>
            <a:lvl2pPr marL="370292" indent="0">
              <a:buNone/>
              <a:defRPr sz="2300"/>
            </a:lvl2pPr>
            <a:lvl3pPr marL="740584" indent="0">
              <a:buNone/>
              <a:defRPr sz="2000"/>
            </a:lvl3pPr>
            <a:lvl4pPr marL="1110876" indent="0">
              <a:buNone/>
              <a:defRPr sz="1600"/>
            </a:lvl4pPr>
            <a:lvl5pPr marL="1481169" indent="0">
              <a:buNone/>
              <a:defRPr sz="1600"/>
            </a:lvl5pPr>
            <a:lvl6pPr marL="1851461" indent="0">
              <a:buNone/>
              <a:defRPr sz="1600"/>
            </a:lvl6pPr>
            <a:lvl7pPr marL="2221753" indent="0">
              <a:buNone/>
              <a:defRPr sz="1600"/>
            </a:lvl7pPr>
            <a:lvl8pPr marL="2592045" indent="0">
              <a:buNone/>
              <a:defRPr sz="1600"/>
            </a:lvl8pPr>
            <a:lvl9pPr marL="2962338" indent="0">
              <a:buNone/>
              <a:defRPr sz="1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6265" y="8031129"/>
            <a:ext cx="4212908" cy="1204312"/>
          </a:xfrm>
        </p:spPr>
        <p:txBody>
          <a:bodyPr/>
          <a:lstStyle>
            <a:lvl1pPr marL="0" indent="0">
              <a:buNone/>
              <a:defRPr sz="1200"/>
            </a:lvl1pPr>
            <a:lvl2pPr marL="370292" indent="0">
              <a:buNone/>
              <a:defRPr sz="1000"/>
            </a:lvl2pPr>
            <a:lvl3pPr marL="740584" indent="0">
              <a:buNone/>
              <a:defRPr sz="900"/>
            </a:lvl3pPr>
            <a:lvl4pPr marL="1110876" indent="0">
              <a:buNone/>
              <a:defRPr sz="800"/>
            </a:lvl4pPr>
            <a:lvl5pPr marL="1481169" indent="0">
              <a:buNone/>
              <a:defRPr sz="800"/>
            </a:lvl5pPr>
            <a:lvl6pPr marL="1851461" indent="0">
              <a:buNone/>
              <a:defRPr sz="800"/>
            </a:lvl6pPr>
            <a:lvl7pPr marL="2221753" indent="0">
              <a:buNone/>
              <a:defRPr sz="800"/>
            </a:lvl7pPr>
            <a:lvl8pPr marL="2592045" indent="0">
              <a:buNone/>
              <a:defRPr sz="800"/>
            </a:lvl8pPr>
            <a:lvl9pPr marL="296233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37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076" y="410940"/>
            <a:ext cx="6319362" cy="1710266"/>
          </a:xfrm>
          <a:prstGeom prst="rect">
            <a:avLst/>
          </a:prstGeom>
        </p:spPr>
        <p:txBody>
          <a:bodyPr vert="horz" lIns="98745" tIns="49373" rIns="98745" bIns="4937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076" y="2394376"/>
            <a:ext cx="6319362" cy="6772181"/>
          </a:xfrm>
          <a:prstGeom prst="rect">
            <a:avLst/>
          </a:prstGeom>
        </p:spPr>
        <p:txBody>
          <a:bodyPr vert="horz" lIns="98745" tIns="49373" rIns="98745" bIns="4937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51076" y="9510985"/>
            <a:ext cx="1638353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BBFD-79FF-49AF-A3B4-FE50DCA021E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99018" y="9510985"/>
            <a:ext cx="2223479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032084" y="9510985"/>
            <a:ext cx="1638353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5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40584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7720" indent="-277720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01725" indent="-231433" algn="l" defTabSz="7405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5731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3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6315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6607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6900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77191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47484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70292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40584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10876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69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51461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1753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92045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62338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6319068" cy="10261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745" tIns="49373" rIns="98745" bIns="49373" rtlCol="0" anchor="ctr"/>
          <a:lstStyle/>
          <a:p>
            <a:pPr algn="ctr"/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" y="3615632"/>
            <a:ext cx="6319068" cy="2489697"/>
          </a:xfrm>
          <a:prstGeom prst="rect">
            <a:avLst/>
          </a:prstGeom>
        </p:spPr>
        <p:txBody>
          <a:bodyPr wrap="square" lIns="98745" tIns="49373" rIns="98745" bIns="49373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700" b="1" dirty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Типы уроков</a:t>
            </a:r>
          </a:p>
          <a:p>
            <a:pPr algn="ctr"/>
            <a:r>
              <a:rPr lang="ru-RU" sz="7700" b="1" dirty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по </a:t>
            </a:r>
            <a:r>
              <a:rPr lang="ru-RU" sz="7700" b="1" dirty="0" err="1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ФГОСам</a:t>
            </a:r>
            <a:endParaRPr lang="ru-RU" sz="7700" b="1" dirty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074" name="Picture 2" descr="D:\Изображения\набор рисунков\Рисунок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251" y="7556455"/>
            <a:ext cx="1796655" cy="270425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1" y="347179"/>
            <a:ext cx="6319069" cy="884541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17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Государственное общеобразовательное учреждение средняя общеобразовательная школа №453</a:t>
            </a:r>
          </a:p>
          <a:p>
            <a:pPr algn="ctr"/>
            <a:r>
              <a:rPr lang="ru-RU" sz="17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Выборгский район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" y="9251818"/>
            <a:ext cx="6319067" cy="653708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высшей категории </a:t>
            </a:r>
          </a:p>
          <a:p>
            <a:pPr algn="ctr"/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Овсянникова Т.А.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73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974"/>
            <a:ext cx="7021513" cy="15924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endParaRPr lang="ru-RU" sz="2500" b="1" i="1" dirty="0">
              <a:ln>
                <a:solidFill>
                  <a:srgbClr val="C00000"/>
                </a:solidFill>
              </a:ln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i="1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общеметодологической направленности</a:t>
            </a:r>
          </a:p>
          <a:p>
            <a:pPr algn="ctr"/>
            <a:r>
              <a:rPr lang="ru-RU" sz="2400" b="1" i="1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8123" y="8282350"/>
            <a:ext cx="6295462" cy="1207706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marL="277720" indent="-27772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данных уроках организуется понимание и построение учащимися норм и методов учебной деятельности, самоконтроля и самооценки, рефлексивной самоорганизации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7581" y="2566532"/>
            <a:ext cx="6306004" cy="6537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Формируют у учащихся представления о методах, связывающих изучаемые понятия в единую систему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6862" y="4232833"/>
            <a:ext cx="6288836" cy="9307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Формируют у учащихся представления о методах организации самой учебной деятельности, направленной на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самоизменение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саморазвитие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6861" y="6161065"/>
            <a:ext cx="7021513" cy="930707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marL="277720" indent="-27772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 уроки являются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надпредметными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проводятся вне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рамок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какого-либо предмета на классных часах, внеклассных мероприятиях</a:t>
            </a:r>
          </a:p>
        </p:txBody>
      </p:sp>
    </p:spTree>
    <p:extLst>
      <p:ext uri="{BB962C8B-B14F-4D97-AF65-F5344CB8AC3E}">
        <p14:creationId xmlns:p14="http://schemas.microsoft.com/office/powerpoint/2010/main" val="194342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15005"/>
            <a:ext cx="7021513" cy="12797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endParaRPr lang="ru-RU" sz="2500" b="1" dirty="0">
              <a:ln>
                <a:solidFill>
                  <a:srgbClr val="C00000"/>
                </a:solidFill>
              </a:ln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500" b="1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</a:t>
            </a:r>
            <a:r>
              <a:rPr lang="ru-RU" sz="2500" b="1" dirty="0" err="1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деятельностной</a:t>
            </a:r>
            <a:r>
              <a:rPr lang="ru-RU" sz="2500" b="1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направленности</a:t>
            </a:r>
          </a:p>
          <a:p>
            <a:pPr algn="ctr"/>
            <a:r>
              <a:rPr lang="ru-RU" sz="2500" b="1" dirty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2511" y="5994896"/>
            <a:ext cx="4019903" cy="1023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1400" dirty="0"/>
              <a:t>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общеметодологической направленности;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3511" y="7651080"/>
            <a:ext cx="6574491" cy="2315702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marL="277720" indent="-27772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Разбиение учебного процесса на уроки разных типов не должно разрушать его непрерывности, </a:t>
            </a:r>
            <a:endParaRPr lang="ru-RU" sz="18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7720" indent="-277720">
              <a:buFont typeface="Arial" panose="020B0604020202020204" pitchFamily="34" charset="0"/>
              <a:buChar char="•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7720" indent="-27772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организации уроков разных типов должен сохраняться </a:t>
            </a:r>
            <a:r>
              <a:rPr lang="ru-RU" sz="1800" b="1" i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деятелъностный</a:t>
            </a:r>
            <a:r>
              <a:rPr lang="ru-RU" sz="1800" b="1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 </a:t>
            </a:r>
            <a: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</a:p>
          <a:p>
            <a:pPr marL="277720" indent="-277720">
              <a:buFont typeface="Arial" panose="020B0604020202020204" pitchFamily="34" charset="0"/>
              <a:buChar char="•"/>
            </a:pPr>
            <a:endParaRPr lang="ru-RU" sz="1800" b="1" i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7720" indent="-27772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обеспечиваться соответствующая система дидактических принципов.</a:t>
            </a:r>
          </a:p>
        </p:txBody>
      </p:sp>
      <p:cxnSp>
        <p:nvCxnSpPr>
          <p:cNvPr id="12" name="Прямая со стрелкой 11"/>
          <p:cNvCxnSpPr>
            <a:stCxn id="2" idx="2"/>
            <a:endCxn id="5" idx="0"/>
          </p:cNvCxnSpPr>
          <p:nvPr/>
        </p:nvCxnSpPr>
        <p:spPr>
          <a:xfrm>
            <a:off x="3050165" y="2533115"/>
            <a:ext cx="2317257" cy="357208"/>
          </a:xfrm>
          <a:prstGeom prst="straightConnector1">
            <a:avLst/>
          </a:prstGeom>
          <a:ln w="38100">
            <a:solidFill>
              <a:schemeClr val="accent4">
                <a:lumMod val="20000"/>
                <a:lumOff val="8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" idx="2"/>
            <a:endCxn id="6" idx="0"/>
          </p:cNvCxnSpPr>
          <p:nvPr/>
        </p:nvCxnSpPr>
        <p:spPr>
          <a:xfrm flipH="1">
            <a:off x="2402463" y="2533115"/>
            <a:ext cx="647702" cy="3461781"/>
          </a:xfrm>
          <a:prstGeom prst="straightConnector1">
            <a:avLst/>
          </a:prstGeom>
          <a:ln w="38100">
            <a:solidFill>
              <a:schemeClr val="accent4">
                <a:lumMod val="40000"/>
                <a:lumOff val="6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" idx="2"/>
            <a:endCxn id="7" idx="0"/>
          </p:cNvCxnSpPr>
          <p:nvPr/>
        </p:nvCxnSpPr>
        <p:spPr>
          <a:xfrm>
            <a:off x="3050165" y="2533115"/>
            <a:ext cx="1472208" cy="2367321"/>
          </a:xfrm>
          <a:prstGeom prst="straightConnector1">
            <a:avLst/>
          </a:prstGeom>
          <a:ln w="38100">
            <a:solidFill>
              <a:schemeClr val="accent4">
                <a:lumMod val="20000"/>
                <a:lumOff val="8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2"/>
            <a:endCxn id="4" idx="0"/>
          </p:cNvCxnSpPr>
          <p:nvPr/>
        </p:nvCxnSpPr>
        <p:spPr>
          <a:xfrm flipH="1">
            <a:off x="2385503" y="2533115"/>
            <a:ext cx="664662" cy="1121904"/>
          </a:xfrm>
          <a:prstGeom prst="straightConnector1">
            <a:avLst/>
          </a:prstGeom>
          <a:ln w="38100">
            <a:solidFill>
              <a:schemeClr val="accent4">
                <a:lumMod val="20000"/>
                <a:lumOff val="8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48633" y="3655019"/>
            <a:ext cx="4273740" cy="4074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«открытия» нового знания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32241" y="2890323"/>
            <a:ext cx="2470361" cy="4074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рефлексии</a:t>
            </a:r>
            <a:r>
              <a:rPr lang="ru-RU" sz="1400" dirty="0"/>
              <a:t>;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51561" y="1602408"/>
            <a:ext cx="3797207" cy="9307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1400" i="1" dirty="0"/>
              <a:t> </a:t>
            </a:r>
            <a:endParaRPr lang="ru-RU" sz="1400" i="1" dirty="0" smtClean="0"/>
          </a:p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Деление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целеполаганию</a:t>
            </a:r>
          </a:p>
          <a:p>
            <a:pPr algn="ctr"/>
            <a:endParaRPr lang="ru-RU" b="1" i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02463" y="4900436"/>
            <a:ext cx="4239820" cy="4074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развивающего контроля</a:t>
            </a:r>
            <a:r>
              <a:rPr lang="ru-RU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185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 стрелкой 5"/>
          <p:cNvCxnSpPr>
            <a:stCxn id="2" idx="2"/>
            <a:endCxn id="3" idx="0"/>
          </p:cNvCxnSpPr>
          <p:nvPr/>
        </p:nvCxnSpPr>
        <p:spPr>
          <a:xfrm flipH="1">
            <a:off x="2128201" y="2253795"/>
            <a:ext cx="1337939" cy="4089140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>
            <a:off x="3466140" y="2253795"/>
            <a:ext cx="1266094" cy="1364837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068525" y="738312"/>
            <a:ext cx="4795229" cy="15154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8745" tIns="49373" rIns="98745" bIns="49373">
            <a:spAutoFit/>
            <a:sp3d extrusionH="57150">
              <a:bevelT w="38100" h="38100"/>
            </a:sp3d>
          </a:bodyPr>
          <a:lstStyle/>
          <a:p>
            <a:pPr algn="ctr"/>
            <a:endParaRPr lang="ru-RU" sz="22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</a:t>
            </a: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урока</a:t>
            </a:r>
            <a:endParaRPr lang="ru-RU" sz="22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i="1" dirty="0">
                <a:ln w="19050"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500" b="1" i="1" u="sng" dirty="0" smtClean="0">
                <a:ln w="19050"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Открытие» новых знаний</a:t>
            </a:r>
            <a:endParaRPr lang="ru-RU" sz="2300" b="1" u="sng" dirty="0" smtClean="0">
              <a:ln w="1905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300" b="1" dirty="0">
              <a:ln w="1905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138" y="6342935"/>
            <a:ext cx="3870125" cy="21310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2200" b="1" u="sng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Деятелъностная</a:t>
            </a:r>
            <a:r>
              <a:rPr lang="ru-RU" sz="22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цель</a:t>
            </a:r>
            <a:r>
              <a:rPr lang="ru-RU" sz="22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ru-RU" sz="2200" b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у учащихся умений реализации новых способов действия.</a:t>
            </a:r>
          </a:p>
          <a:p>
            <a:pPr algn="ctr"/>
            <a:r>
              <a:rPr lang="ru-RU" sz="2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97171" y="3618632"/>
            <a:ext cx="3870125" cy="16385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Содержательная цель: </a:t>
            </a:r>
            <a:endParaRPr lang="ru-RU" b="1" u="sng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понятийной базы за счет включения в нее новых элементов</a:t>
            </a:r>
            <a:r>
              <a:rPr lang="ru-RU" sz="1600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9143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0" y="1943485"/>
            <a:ext cx="6107975" cy="930707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1800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качестве опорного сигнала для описания структуры уроков каждого типа может использоваться схема «матрешка».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7"/>
            <a:ext cx="6990053" cy="16124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25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урока </a:t>
            </a:r>
          </a:p>
          <a:p>
            <a:pPr algn="ctr"/>
            <a:r>
              <a:rPr lang="ru-RU" sz="2500" b="1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500" b="1" u="sng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Открытие» </a:t>
            </a:r>
            <a:r>
              <a:rPr lang="ru-RU" sz="2500" b="1" u="sng" dirty="0" smtClean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знаний</a:t>
            </a:r>
            <a:endParaRPr lang="ru-RU" sz="2500" b="1" u="sng" dirty="0">
              <a:ln>
                <a:solidFill>
                  <a:srgbClr val="C00000"/>
                </a:solidFill>
              </a:ln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500" b="1" u="sng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5021" y="3595430"/>
            <a:ext cx="6414087" cy="5639688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Этап мотивации (самоопределения) к учебной деятельности;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Этап актуализации и пробного учебного действия;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Этап выявления места и причины затруднения;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Этап построения проекта выхода из затруднения;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Этап реализации построенного проекта;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Этап первичного закрепления с проговариванием во внешней речи;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Этап самостоятельной работы с самопроверкой по эталону;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8) Этап включения в систему знаний и повторения; </a:t>
            </a:r>
          </a:p>
          <a:p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9) Этап рефлексии учебной деятельности на уроке. </a:t>
            </a:r>
          </a:p>
        </p:txBody>
      </p:sp>
    </p:spTree>
    <p:extLst>
      <p:ext uri="{BB962C8B-B14F-4D97-AF65-F5344CB8AC3E}">
        <p14:creationId xmlns:p14="http://schemas.microsoft.com/office/powerpoint/2010/main" val="14417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>
            <a:stCxn id="2" idx="2"/>
            <a:endCxn id="3" idx="0"/>
          </p:cNvCxnSpPr>
          <p:nvPr/>
        </p:nvCxnSpPr>
        <p:spPr>
          <a:xfrm>
            <a:off x="3383898" y="1782673"/>
            <a:ext cx="470043" cy="4721880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" idx="2"/>
          </p:cNvCxnSpPr>
          <p:nvPr/>
        </p:nvCxnSpPr>
        <p:spPr>
          <a:xfrm flipH="1">
            <a:off x="2788182" y="1782673"/>
            <a:ext cx="595716" cy="1613784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30386" y="6504553"/>
            <a:ext cx="5847109" cy="28696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u="sng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Деятелъностная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цель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ru-RU" b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у учащихся способностей к рефлексии коррекционно-контрольного типа и реализации коррекционной нормы (фиксирование собственных затруднений в деятельности, выявление их причин, построение и реализация проекта выхода из затруднения и т.д.).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55092" y="236413"/>
            <a:ext cx="4257611" cy="15462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endParaRPr lang="ru-RU" sz="22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цели урока </a:t>
            </a:r>
          </a:p>
          <a:p>
            <a:pPr algn="ctr"/>
            <a:r>
              <a:rPr lang="ru-RU" sz="25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Рефлексии.</a:t>
            </a:r>
          </a:p>
          <a:p>
            <a:pPr algn="ctr"/>
            <a:endParaRPr lang="ru-RU" sz="2500" b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2404" y="3396457"/>
            <a:ext cx="5170299" cy="16385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Содержательная цель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закрепление и при необходимости коррекция изученных способов действий - понятий, алгоритмов и т.д. </a:t>
            </a:r>
          </a:p>
        </p:txBody>
      </p:sp>
    </p:spTree>
    <p:extLst>
      <p:ext uri="{BB962C8B-B14F-4D97-AF65-F5344CB8AC3E}">
        <p14:creationId xmlns:p14="http://schemas.microsoft.com/office/powerpoint/2010/main" val="384228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7021513" cy="15308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endParaRPr lang="ru-RU" sz="25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урока</a:t>
            </a:r>
          </a:p>
          <a:p>
            <a:pPr algn="ctr"/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b="1" u="sng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Рефлексия</a:t>
            </a:r>
          </a:p>
          <a:p>
            <a:pPr algn="ctr"/>
            <a:endParaRPr lang="ru-RU" sz="2400" b="1" u="sng" dirty="0">
              <a:ln>
                <a:solidFill>
                  <a:srgbClr val="C00000"/>
                </a:solidFill>
              </a:ln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7577" y="2394496"/>
            <a:ext cx="6690531" cy="6320705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Этап мотивации (самоопределения) к коррекционной деятельности; </a:t>
            </a:r>
          </a:p>
          <a:p>
            <a:pPr marL="370292" indent="-370292">
              <a:buAutoNum type="arabicParenR"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Этап актуализации и пробного учебного действия;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Этап локализации индивидуальных затруднений;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Этап построения проекта коррекции выявленных затруднений;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Этап реализации построенного проекта;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Этап обобщения затруднений во внешней речи;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Этап самостоятельной работы с самопроверкой по эталону;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8) Этап включения в систему знаний и повторения;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9) Этап рефлексии учебной деятельности на уроке. </a:t>
            </a:r>
          </a:p>
        </p:txBody>
      </p:sp>
    </p:spTree>
    <p:extLst>
      <p:ext uri="{BB962C8B-B14F-4D97-AF65-F5344CB8AC3E}">
        <p14:creationId xmlns:p14="http://schemas.microsoft.com/office/powerpoint/2010/main" val="164183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4192" y="234256"/>
            <a:ext cx="4275086" cy="15154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8745" tIns="49373" rIns="98745" bIns="49373">
            <a:spAutoFit/>
          </a:bodyPr>
          <a:lstStyle/>
          <a:p>
            <a:pPr algn="ctr"/>
            <a:endParaRPr lang="ru-RU" sz="22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урока</a:t>
            </a:r>
          </a:p>
          <a:p>
            <a:pPr algn="ctr"/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Развивающего контроля</a:t>
            </a:r>
            <a:r>
              <a:rPr lang="ru-RU" sz="23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23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71727" y="4338712"/>
            <a:ext cx="4879389" cy="13308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Содержательная цель: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и самоконтроль изученных понятий и алгоритмов.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5077" y="6426944"/>
            <a:ext cx="6864496" cy="3423697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развивающего контроля предполагают организацию деятельности ученика в соответствии со следующей структурой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написание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учащимися варианта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контрольной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работы;</a:t>
            </a:r>
          </a:p>
          <a:p>
            <a:pPr marL="370292" indent="-370292">
              <a:buAutoNum type="arabicParenR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0292" indent="-370292">
              <a:buAutoNum type="arabicParenR" startAt="2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сопоставление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объективно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обоснованным</a:t>
            </a: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эталоном выполнения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этой работы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70292" indent="-370292">
              <a:buAutoNum type="arabicParenR" startAt="2"/>
            </a:pPr>
            <a:endParaRPr lang="ru-RU" sz="18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 оценка учащимися результата сопоставления в соответствии с ранее установленными критериями. </a:t>
            </a:r>
          </a:p>
        </p:txBody>
      </p:sp>
      <p:cxnSp>
        <p:nvCxnSpPr>
          <p:cNvPr id="6" name="Прямая со стрелкой 5"/>
          <p:cNvCxnSpPr>
            <a:stCxn id="2" idx="2"/>
            <a:endCxn id="3" idx="0"/>
          </p:cNvCxnSpPr>
          <p:nvPr/>
        </p:nvCxnSpPr>
        <p:spPr>
          <a:xfrm flipH="1">
            <a:off x="2943095" y="1749739"/>
            <a:ext cx="448640" cy="788669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>
            <a:off x="3391735" y="1749739"/>
            <a:ext cx="919687" cy="2588973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36011" y="2538408"/>
            <a:ext cx="5614167" cy="13308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Деятелъностная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цель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i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у учащихся способностей к осуществлению контрольной функции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52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16" y="2706531"/>
            <a:ext cx="6745825" cy="6631559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marL="370292" indent="-370292">
              <a:buAutoNum type="arabicParenR"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мотивации (самоопределения) к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контрольно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коррекционной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деятельности; </a:t>
            </a:r>
          </a:p>
          <a:p>
            <a:pPr marL="370292" indent="-370292">
              <a:buAutoNum type="arabicParenR"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Этап актуализации и пробного учебного действия;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Этап локализации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индивидульных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затруднений;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4) Этап построения проекта коррекции выявленных затруднений;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Этап реализации построенного проекта;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Этап обобщения затруднений во внешней речи;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Этап самостоятельной работы с самопроверкой по эталону;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8) Этап решения заданий творческого уровня;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9) Этап рефлексии контрольно-коррекционной деятельности.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24609" y="0"/>
            <a:ext cx="7050415" cy="16078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endParaRPr lang="ru-RU" sz="25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урока  </a:t>
            </a:r>
          </a:p>
          <a:p>
            <a:pPr algn="ctr"/>
            <a:r>
              <a:rPr lang="ru-RU" sz="2400" b="1" u="sng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Развивающий  контроль </a:t>
            </a:r>
          </a:p>
          <a:p>
            <a:pPr algn="ctr"/>
            <a:endParaRPr lang="ru-RU" sz="25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0185" y="6931000"/>
            <a:ext cx="5132704" cy="22541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Содержательная цель: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построение обобщенных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деятельностных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 и выявление теоретических основ развития содержательно-методических линий курсов. </a:t>
            </a:r>
          </a:p>
        </p:txBody>
      </p:sp>
      <p:cxnSp>
        <p:nvCxnSpPr>
          <p:cNvPr id="5" name="Прямая со стрелкой 4"/>
          <p:cNvCxnSpPr>
            <a:stCxn id="2" idx="2"/>
            <a:endCxn id="3" idx="0"/>
          </p:cNvCxnSpPr>
          <p:nvPr/>
        </p:nvCxnSpPr>
        <p:spPr>
          <a:xfrm flipH="1">
            <a:off x="2835309" y="2133487"/>
            <a:ext cx="779027" cy="1145139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" idx="2"/>
            <a:endCxn id="4" idx="0"/>
          </p:cNvCxnSpPr>
          <p:nvPr/>
        </p:nvCxnSpPr>
        <p:spPr>
          <a:xfrm>
            <a:off x="3614336" y="2133487"/>
            <a:ext cx="472201" cy="4797513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07157" y="587227"/>
            <a:ext cx="6814357" cy="15462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endParaRPr lang="ru-RU" sz="22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урока</a:t>
            </a: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Общеметодологической </a:t>
            </a:r>
            <a:r>
              <a:rPr lang="ru-RU" sz="25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направленности</a:t>
            </a:r>
          </a:p>
          <a:p>
            <a:pPr algn="ctr"/>
            <a:endParaRPr lang="ru-RU" sz="2500" b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5085" y="3278626"/>
            <a:ext cx="5220447" cy="22541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Деятелъностная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у учащихся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деятельностных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способностей и способностей к структурированию и систематизации изучаемого предметного содержания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449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635</Words>
  <Application>Microsoft Office PowerPoint</Application>
  <PresentationFormat>Произвольный</PresentationFormat>
  <Paragraphs>136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453</dc:creator>
  <cp:lastModifiedBy>ИМЦ Выборгского р-на</cp:lastModifiedBy>
  <cp:revision>287</cp:revision>
  <cp:lastPrinted>2015-02-06T11:36:47Z</cp:lastPrinted>
  <dcterms:created xsi:type="dcterms:W3CDTF">2015-01-30T10:33:01Z</dcterms:created>
  <dcterms:modified xsi:type="dcterms:W3CDTF">2015-03-31T10:31:43Z</dcterms:modified>
</cp:coreProperties>
</file>