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60" r:id="rId3"/>
    <p:sldId id="307" r:id="rId4"/>
  </p:sldIdLst>
  <p:sldSz cx="7021513" cy="10261600"/>
  <p:notesSz cx="6858000" cy="9947275"/>
  <p:defaultTextStyle>
    <a:defPPr>
      <a:defRPr lang="ru-RU"/>
    </a:defPPr>
    <a:lvl1pPr marL="0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372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87446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1169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74892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68615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62338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56061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49783" algn="l" defTabSz="98744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584" y="-120"/>
      </p:cViewPr>
      <p:guideLst>
        <p:guide orient="horz" pos="3232"/>
        <p:guide pos="22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6614" y="3187750"/>
            <a:ext cx="5968286" cy="2199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3227" y="5814907"/>
            <a:ext cx="4915059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1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9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6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3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90597" y="410942"/>
            <a:ext cx="1579840" cy="87556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51075" y="410942"/>
            <a:ext cx="4622496" cy="87556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5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652" y="6594028"/>
            <a:ext cx="5968286" cy="2038068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652" y="4349306"/>
            <a:ext cx="5968286" cy="2244724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0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40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10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81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51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217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5920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96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07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1076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9268" y="2394376"/>
            <a:ext cx="3101169" cy="677218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296985"/>
            <a:ext cx="3102388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1076" y="3254258"/>
            <a:ext cx="3102388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566832" y="2296985"/>
            <a:ext cx="3103606" cy="95727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0292" indent="0">
              <a:buNone/>
              <a:defRPr sz="1600" b="1"/>
            </a:lvl2pPr>
            <a:lvl3pPr marL="740584" indent="0">
              <a:buNone/>
              <a:defRPr sz="1400" b="1"/>
            </a:lvl3pPr>
            <a:lvl4pPr marL="1110876" indent="0">
              <a:buNone/>
              <a:defRPr sz="1400" b="1"/>
            </a:lvl4pPr>
            <a:lvl5pPr marL="1481169" indent="0">
              <a:buNone/>
              <a:defRPr sz="1400" b="1"/>
            </a:lvl5pPr>
            <a:lvl6pPr marL="1851461" indent="0">
              <a:buNone/>
              <a:defRPr sz="1400" b="1"/>
            </a:lvl6pPr>
            <a:lvl7pPr marL="2221753" indent="0">
              <a:buNone/>
              <a:defRPr sz="1400" b="1"/>
            </a:lvl7pPr>
            <a:lvl8pPr marL="2592045" indent="0">
              <a:buNone/>
              <a:defRPr sz="1400" b="1"/>
            </a:lvl8pPr>
            <a:lvl9pPr marL="296233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66832" y="3254258"/>
            <a:ext cx="3103606" cy="591229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8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48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7" y="408565"/>
            <a:ext cx="2310030" cy="173877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5217" y="408566"/>
            <a:ext cx="3925222" cy="8757991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1077" y="2147337"/>
            <a:ext cx="2310030" cy="7019221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3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265" y="7183122"/>
            <a:ext cx="4212908" cy="84800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6265" y="916893"/>
            <a:ext cx="4212908" cy="6156960"/>
          </a:xfrm>
        </p:spPr>
        <p:txBody>
          <a:bodyPr/>
          <a:lstStyle>
            <a:lvl1pPr marL="0" indent="0">
              <a:buNone/>
              <a:defRPr sz="2500"/>
            </a:lvl1pPr>
            <a:lvl2pPr marL="370292" indent="0">
              <a:buNone/>
              <a:defRPr sz="2300"/>
            </a:lvl2pPr>
            <a:lvl3pPr marL="740584" indent="0">
              <a:buNone/>
              <a:defRPr sz="2000"/>
            </a:lvl3pPr>
            <a:lvl4pPr marL="1110876" indent="0">
              <a:buNone/>
              <a:defRPr sz="1600"/>
            </a:lvl4pPr>
            <a:lvl5pPr marL="1481169" indent="0">
              <a:buNone/>
              <a:defRPr sz="1600"/>
            </a:lvl5pPr>
            <a:lvl6pPr marL="1851461" indent="0">
              <a:buNone/>
              <a:defRPr sz="1600"/>
            </a:lvl6pPr>
            <a:lvl7pPr marL="2221753" indent="0">
              <a:buNone/>
              <a:defRPr sz="1600"/>
            </a:lvl7pPr>
            <a:lvl8pPr marL="2592045" indent="0">
              <a:buNone/>
              <a:defRPr sz="1600"/>
            </a:lvl8pPr>
            <a:lvl9pPr marL="2962338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6265" y="8031129"/>
            <a:ext cx="4212908" cy="1204312"/>
          </a:xfrm>
        </p:spPr>
        <p:txBody>
          <a:bodyPr/>
          <a:lstStyle>
            <a:lvl1pPr marL="0" indent="0">
              <a:buNone/>
              <a:defRPr sz="1200"/>
            </a:lvl1pPr>
            <a:lvl2pPr marL="370292" indent="0">
              <a:buNone/>
              <a:defRPr sz="1000"/>
            </a:lvl2pPr>
            <a:lvl3pPr marL="740584" indent="0">
              <a:buNone/>
              <a:defRPr sz="900"/>
            </a:lvl3pPr>
            <a:lvl4pPr marL="1110876" indent="0">
              <a:buNone/>
              <a:defRPr sz="800"/>
            </a:lvl4pPr>
            <a:lvl5pPr marL="1481169" indent="0">
              <a:buNone/>
              <a:defRPr sz="800"/>
            </a:lvl5pPr>
            <a:lvl6pPr marL="1851461" indent="0">
              <a:buNone/>
              <a:defRPr sz="800"/>
            </a:lvl6pPr>
            <a:lvl7pPr marL="2221753" indent="0">
              <a:buNone/>
              <a:defRPr sz="800"/>
            </a:lvl7pPr>
            <a:lvl8pPr marL="2592045" indent="0">
              <a:buNone/>
              <a:defRPr sz="800"/>
            </a:lvl8pPr>
            <a:lvl9pPr marL="296233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7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076" y="410940"/>
            <a:ext cx="6319362" cy="1710266"/>
          </a:xfrm>
          <a:prstGeom prst="rect">
            <a:avLst/>
          </a:prstGeom>
        </p:spPr>
        <p:txBody>
          <a:bodyPr vert="horz" lIns="98745" tIns="49373" rIns="98745" bIns="4937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076" y="2394376"/>
            <a:ext cx="6319362" cy="6772181"/>
          </a:xfrm>
          <a:prstGeom prst="rect">
            <a:avLst/>
          </a:prstGeom>
        </p:spPr>
        <p:txBody>
          <a:bodyPr vert="horz" lIns="98745" tIns="49373" rIns="98745" bIns="4937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51076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BBFD-79FF-49AF-A3B4-FE50DCA021E1}" type="datetimeFigureOut">
              <a:rPr lang="ru-RU" smtClean="0"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99018" y="9510985"/>
            <a:ext cx="2223479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032084" y="9510985"/>
            <a:ext cx="1638353" cy="546334"/>
          </a:xfrm>
          <a:prstGeom prst="rect">
            <a:avLst/>
          </a:prstGeom>
        </p:spPr>
        <p:txBody>
          <a:bodyPr vert="horz" lIns="98745" tIns="49373" rIns="98745" bIns="4937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38188-80D2-4552-B419-4C9CB413ED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058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720" indent="-277720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01725" indent="-231433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573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3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6315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6607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6900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77191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7484" indent="-185146" algn="l" defTabSz="740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70292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40584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10876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69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51461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753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92045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338" algn="l" defTabSz="74058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73" y="1314376"/>
            <a:ext cx="7021513" cy="32932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Урок</a:t>
            </a:r>
          </a:p>
          <a:p>
            <a:pPr algn="ctr"/>
            <a:r>
              <a:rPr lang="ru-RU" sz="60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Общеметодологической направленности</a:t>
            </a:r>
            <a:endParaRPr lang="ru-RU" sz="4400" b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26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0185" y="6931000"/>
            <a:ext cx="5132704" cy="22541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Содержательная цель: 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построение обобщенных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деятельностных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 и выявление теоретических основ развития содержательно-методических линий курсов. </a:t>
            </a:r>
          </a:p>
        </p:txBody>
      </p:sp>
      <p:cxnSp>
        <p:nvCxnSpPr>
          <p:cNvPr id="5" name="Прямая со стрелкой 4"/>
          <p:cNvCxnSpPr>
            <a:stCxn id="2" idx="2"/>
            <a:endCxn id="3" idx="0"/>
          </p:cNvCxnSpPr>
          <p:nvPr/>
        </p:nvCxnSpPr>
        <p:spPr>
          <a:xfrm flipH="1">
            <a:off x="2835309" y="2133487"/>
            <a:ext cx="779027" cy="114513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>
            <a:off x="3614336" y="2133487"/>
            <a:ext cx="472201" cy="4797513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07157" y="587227"/>
            <a:ext cx="6814357" cy="15462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2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урока</a:t>
            </a:r>
          </a:p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Общеметодологической </a:t>
            </a:r>
            <a:r>
              <a:rPr lang="ru-RU" sz="25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направленности</a:t>
            </a:r>
          </a:p>
          <a:p>
            <a:pPr algn="ctr"/>
            <a:endParaRPr lang="ru-RU" sz="25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5085" y="3278626"/>
            <a:ext cx="5220447" cy="22541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pPr algn="ctr"/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Деятелъностная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у учащихся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деятельностных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способностей и способностей к структурированию и систематизации изучаемого предметного содержания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4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974"/>
            <a:ext cx="7021513" cy="15924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98745" tIns="49373" rIns="98745" bIns="49373">
            <a:spAutoFit/>
          </a:bodyPr>
          <a:lstStyle/>
          <a:p>
            <a:pPr algn="ctr"/>
            <a:endParaRPr lang="ru-RU" sz="2500" b="1" i="1" dirty="0">
              <a:ln>
                <a:solidFill>
                  <a:srgbClr val="C00000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i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общеметодологической направленности</a:t>
            </a:r>
          </a:p>
          <a:p>
            <a:pPr algn="ctr"/>
            <a:r>
              <a:rPr lang="ru-RU" sz="2400" b="1" i="1" dirty="0">
                <a:ln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8123" y="8282350"/>
            <a:ext cx="6295462" cy="1207706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данных уроках организуется понимание и построение учащимися норм и методов учебной деятельности, самоконтроля и самооценки, рефлексивной самоорганизации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7581" y="2566532"/>
            <a:ext cx="6306004" cy="6537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Формируют у учащихся представления о методах, связывающих изучаемые понятия в единую систему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862" y="4232833"/>
            <a:ext cx="6288836" cy="9307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8745" tIns="49373" rIns="98745" bIns="49373">
            <a:sp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Формируют у учащихся представления о методах организации самой учебной деятельности, направленной на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самоизменение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саморазвитие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6861" y="6161065"/>
            <a:ext cx="7021513" cy="930707"/>
          </a:xfrm>
          <a:prstGeom prst="rect">
            <a:avLst/>
          </a:prstGeom>
        </p:spPr>
        <p:txBody>
          <a:bodyPr wrap="square" lIns="98745" tIns="49373" rIns="98745" bIns="49373">
            <a:spAutoFit/>
          </a:bodyPr>
          <a:lstStyle/>
          <a:p>
            <a:pPr marL="277720" indent="-27772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 уроки являются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надпредметными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проводятся вне 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рамок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какого-либо предмета на классных часах, внеклассных мероприятиях</a:t>
            </a:r>
          </a:p>
        </p:txBody>
      </p:sp>
    </p:spTree>
    <p:extLst>
      <p:ext uri="{BB962C8B-B14F-4D97-AF65-F5344CB8AC3E}">
        <p14:creationId xmlns:p14="http://schemas.microsoft.com/office/powerpoint/2010/main" val="19434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114</Words>
  <Application>Microsoft Office PowerPoint</Application>
  <PresentationFormat>Произвольный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453</dc:creator>
  <cp:lastModifiedBy>453</cp:lastModifiedBy>
  <cp:revision>286</cp:revision>
  <cp:lastPrinted>2015-02-06T11:36:47Z</cp:lastPrinted>
  <dcterms:created xsi:type="dcterms:W3CDTF">2015-01-30T10:33:01Z</dcterms:created>
  <dcterms:modified xsi:type="dcterms:W3CDTF">2015-03-02T12:42:18Z</dcterms:modified>
</cp:coreProperties>
</file>