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3" r:id="rId2"/>
    <p:sldId id="293" r:id="rId3"/>
    <p:sldId id="259" r:id="rId4"/>
    <p:sldId id="272" r:id="rId5"/>
    <p:sldId id="273" r:id="rId6"/>
    <p:sldId id="274" r:id="rId7"/>
    <p:sldId id="275" r:id="rId8"/>
    <p:sldId id="276" r:id="rId9"/>
    <p:sldId id="277" r:id="rId10"/>
    <p:sldId id="278" r:id="rId11"/>
    <p:sldId id="279" r:id="rId12"/>
    <p:sldId id="280" r:id="rId13"/>
    <p:sldId id="281" r:id="rId14"/>
  </p:sldIdLst>
  <p:sldSz cx="7021513" cy="10261600"/>
  <p:notesSz cx="6858000" cy="9947275"/>
  <p:defaultTextStyle>
    <a:defPPr>
      <a:defRPr lang="ru-RU"/>
    </a:defPPr>
    <a:lvl1pPr marL="0" algn="l" defTabSz="987446" rtl="0" eaLnBrk="1" latinLnBrk="0" hangingPunct="1">
      <a:defRPr sz="2000" kern="1200">
        <a:solidFill>
          <a:schemeClr val="tx1"/>
        </a:solidFill>
        <a:latin typeface="+mn-lt"/>
        <a:ea typeface="+mn-ea"/>
        <a:cs typeface="+mn-cs"/>
      </a:defRPr>
    </a:lvl1pPr>
    <a:lvl2pPr marL="493723" algn="l" defTabSz="987446" rtl="0" eaLnBrk="1" latinLnBrk="0" hangingPunct="1">
      <a:defRPr sz="2000" kern="1200">
        <a:solidFill>
          <a:schemeClr val="tx1"/>
        </a:solidFill>
        <a:latin typeface="+mn-lt"/>
        <a:ea typeface="+mn-ea"/>
        <a:cs typeface="+mn-cs"/>
      </a:defRPr>
    </a:lvl2pPr>
    <a:lvl3pPr marL="987446" algn="l" defTabSz="987446" rtl="0" eaLnBrk="1" latinLnBrk="0" hangingPunct="1">
      <a:defRPr sz="2000" kern="1200">
        <a:solidFill>
          <a:schemeClr val="tx1"/>
        </a:solidFill>
        <a:latin typeface="+mn-lt"/>
        <a:ea typeface="+mn-ea"/>
        <a:cs typeface="+mn-cs"/>
      </a:defRPr>
    </a:lvl3pPr>
    <a:lvl4pPr marL="1481169" algn="l" defTabSz="987446" rtl="0" eaLnBrk="1" latinLnBrk="0" hangingPunct="1">
      <a:defRPr sz="2000" kern="1200">
        <a:solidFill>
          <a:schemeClr val="tx1"/>
        </a:solidFill>
        <a:latin typeface="+mn-lt"/>
        <a:ea typeface="+mn-ea"/>
        <a:cs typeface="+mn-cs"/>
      </a:defRPr>
    </a:lvl4pPr>
    <a:lvl5pPr marL="1974892" algn="l" defTabSz="987446" rtl="0" eaLnBrk="1" latinLnBrk="0" hangingPunct="1">
      <a:defRPr sz="2000" kern="1200">
        <a:solidFill>
          <a:schemeClr val="tx1"/>
        </a:solidFill>
        <a:latin typeface="+mn-lt"/>
        <a:ea typeface="+mn-ea"/>
        <a:cs typeface="+mn-cs"/>
      </a:defRPr>
    </a:lvl5pPr>
    <a:lvl6pPr marL="2468615" algn="l" defTabSz="987446" rtl="0" eaLnBrk="1" latinLnBrk="0" hangingPunct="1">
      <a:defRPr sz="2000" kern="1200">
        <a:solidFill>
          <a:schemeClr val="tx1"/>
        </a:solidFill>
        <a:latin typeface="+mn-lt"/>
        <a:ea typeface="+mn-ea"/>
        <a:cs typeface="+mn-cs"/>
      </a:defRPr>
    </a:lvl6pPr>
    <a:lvl7pPr marL="2962338" algn="l" defTabSz="987446" rtl="0" eaLnBrk="1" latinLnBrk="0" hangingPunct="1">
      <a:defRPr sz="2000" kern="1200">
        <a:solidFill>
          <a:schemeClr val="tx1"/>
        </a:solidFill>
        <a:latin typeface="+mn-lt"/>
        <a:ea typeface="+mn-ea"/>
        <a:cs typeface="+mn-cs"/>
      </a:defRPr>
    </a:lvl7pPr>
    <a:lvl8pPr marL="3456061" algn="l" defTabSz="987446" rtl="0" eaLnBrk="1" latinLnBrk="0" hangingPunct="1">
      <a:defRPr sz="2000" kern="1200">
        <a:solidFill>
          <a:schemeClr val="tx1"/>
        </a:solidFill>
        <a:latin typeface="+mn-lt"/>
        <a:ea typeface="+mn-ea"/>
        <a:cs typeface="+mn-cs"/>
      </a:defRPr>
    </a:lvl8pPr>
    <a:lvl9pPr marL="3949783" algn="l" defTabSz="987446" rtl="0" eaLnBrk="1" latinLnBrk="0" hangingPunct="1">
      <a:defRPr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1584" y="-120"/>
      </p:cViewPr>
      <p:guideLst>
        <p:guide orient="horz" pos="3232"/>
        <p:guide pos="2212"/>
      </p:guideLst>
    </p:cSldViewPr>
  </p:slideViewPr>
  <p:notesTextViewPr>
    <p:cViewPr>
      <p:scale>
        <a:sx n="1" d="1"/>
        <a:sy n="1" d="1"/>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6614" y="3187750"/>
            <a:ext cx="5968286" cy="219959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53227" y="5814907"/>
            <a:ext cx="4915059" cy="2622409"/>
          </a:xfrm>
        </p:spPr>
        <p:txBody>
          <a:bodyPr/>
          <a:lstStyle>
            <a:lvl1pPr marL="0" indent="0" algn="ctr">
              <a:buNone/>
              <a:defRPr>
                <a:solidFill>
                  <a:schemeClr val="tx1">
                    <a:tint val="75000"/>
                  </a:schemeClr>
                </a:solidFill>
              </a:defRPr>
            </a:lvl1pPr>
            <a:lvl2pPr marL="370292" indent="0" algn="ctr">
              <a:buNone/>
              <a:defRPr>
                <a:solidFill>
                  <a:schemeClr val="tx1">
                    <a:tint val="75000"/>
                  </a:schemeClr>
                </a:solidFill>
              </a:defRPr>
            </a:lvl2pPr>
            <a:lvl3pPr marL="740584" indent="0" algn="ctr">
              <a:buNone/>
              <a:defRPr>
                <a:solidFill>
                  <a:schemeClr val="tx1">
                    <a:tint val="75000"/>
                  </a:schemeClr>
                </a:solidFill>
              </a:defRPr>
            </a:lvl3pPr>
            <a:lvl4pPr marL="1110876" indent="0" algn="ctr">
              <a:buNone/>
              <a:defRPr>
                <a:solidFill>
                  <a:schemeClr val="tx1">
                    <a:tint val="75000"/>
                  </a:schemeClr>
                </a:solidFill>
              </a:defRPr>
            </a:lvl4pPr>
            <a:lvl5pPr marL="1481169" indent="0" algn="ctr">
              <a:buNone/>
              <a:defRPr>
                <a:solidFill>
                  <a:schemeClr val="tx1">
                    <a:tint val="75000"/>
                  </a:schemeClr>
                </a:solidFill>
              </a:defRPr>
            </a:lvl5pPr>
            <a:lvl6pPr marL="1851461" indent="0" algn="ctr">
              <a:buNone/>
              <a:defRPr>
                <a:solidFill>
                  <a:schemeClr val="tx1">
                    <a:tint val="75000"/>
                  </a:schemeClr>
                </a:solidFill>
              </a:defRPr>
            </a:lvl6pPr>
            <a:lvl7pPr marL="2221753" indent="0" algn="ctr">
              <a:buNone/>
              <a:defRPr>
                <a:solidFill>
                  <a:schemeClr val="tx1">
                    <a:tint val="75000"/>
                  </a:schemeClr>
                </a:solidFill>
              </a:defRPr>
            </a:lvl7pPr>
            <a:lvl8pPr marL="2592045" indent="0" algn="ctr">
              <a:buNone/>
              <a:defRPr>
                <a:solidFill>
                  <a:schemeClr val="tx1">
                    <a:tint val="75000"/>
                  </a:schemeClr>
                </a:solidFill>
              </a:defRPr>
            </a:lvl8pPr>
            <a:lvl9pPr marL="2962338"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91CBBFD-79FF-49AF-A3B4-FE50DCA021E1}" type="datetimeFigureOut">
              <a:rPr lang="ru-RU" smtClean="0"/>
              <a:t>02.03.2015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4121951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1CBBFD-79FF-49AF-A3B4-FE50DCA021E1}" type="datetimeFigureOut">
              <a:rPr lang="ru-RU" smtClean="0"/>
              <a:t>02.03.2015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4027936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5090597" y="410942"/>
            <a:ext cx="1579840" cy="875561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51075" y="410942"/>
            <a:ext cx="4622496" cy="875561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1CBBFD-79FF-49AF-A3B4-FE50DCA021E1}" type="datetimeFigureOut">
              <a:rPr lang="ru-RU" smtClean="0"/>
              <a:t>02.03.2015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602459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1CBBFD-79FF-49AF-A3B4-FE50DCA021E1}" type="datetimeFigureOut">
              <a:rPr lang="ru-RU" smtClean="0"/>
              <a:t>02.03.2015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3913338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4652" y="6594028"/>
            <a:ext cx="5968286" cy="2038068"/>
          </a:xfrm>
        </p:spPr>
        <p:txBody>
          <a:bodyPr anchor="t"/>
          <a:lstStyle>
            <a:lvl1pPr algn="l">
              <a:defRPr sz="3200" b="1" cap="all"/>
            </a:lvl1pPr>
          </a:lstStyle>
          <a:p>
            <a:r>
              <a:rPr lang="ru-RU" smtClean="0"/>
              <a:t>Образец заголовка</a:t>
            </a:r>
            <a:endParaRPr lang="ru-RU"/>
          </a:p>
        </p:txBody>
      </p:sp>
      <p:sp>
        <p:nvSpPr>
          <p:cNvPr id="3" name="Текст 2"/>
          <p:cNvSpPr>
            <a:spLocks noGrp="1"/>
          </p:cNvSpPr>
          <p:nvPr>
            <p:ph type="body" idx="1"/>
          </p:nvPr>
        </p:nvSpPr>
        <p:spPr>
          <a:xfrm>
            <a:off x="554652" y="4349306"/>
            <a:ext cx="5968286" cy="2244724"/>
          </a:xfrm>
        </p:spPr>
        <p:txBody>
          <a:bodyPr anchor="b"/>
          <a:lstStyle>
            <a:lvl1pPr marL="0" indent="0">
              <a:buNone/>
              <a:defRPr sz="1600">
                <a:solidFill>
                  <a:schemeClr val="tx1">
                    <a:tint val="75000"/>
                  </a:schemeClr>
                </a:solidFill>
              </a:defRPr>
            </a:lvl1pPr>
            <a:lvl2pPr marL="370292" indent="0">
              <a:buNone/>
              <a:defRPr sz="1400">
                <a:solidFill>
                  <a:schemeClr val="tx1">
                    <a:tint val="75000"/>
                  </a:schemeClr>
                </a:solidFill>
              </a:defRPr>
            </a:lvl2pPr>
            <a:lvl3pPr marL="740584" indent="0">
              <a:buNone/>
              <a:defRPr sz="1400">
                <a:solidFill>
                  <a:schemeClr val="tx1">
                    <a:tint val="75000"/>
                  </a:schemeClr>
                </a:solidFill>
              </a:defRPr>
            </a:lvl3pPr>
            <a:lvl4pPr marL="1110876" indent="0">
              <a:buNone/>
              <a:defRPr sz="1200">
                <a:solidFill>
                  <a:schemeClr val="tx1">
                    <a:tint val="75000"/>
                  </a:schemeClr>
                </a:solidFill>
              </a:defRPr>
            </a:lvl4pPr>
            <a:lvl5pPr marL="1481169" indent="0">
              <a:buNone/>
              <a:defRPr sz="1200">
                <a:solidFill>
                  <a:schemeClr val="tx1">
                    <a:tint val="75000"/>
                  </a:schemeClr>
                </a:solidFill>
              </a:defRPr>
            </a:lvl5pPr>
            <a:lvl6pPr marL="1851461" indent="0">
              <a:buNone/>
              <a:defRPr sz="1200">
                <a:solidFill>
                  <a:schemeClr val="tx1">
                    <a:tint val="75000"/>
                  </a:schemeClr>
                </a:solidFill>
              </a:defRPr>
            </a:lvl6pPr>
            <a:lvl7pPr marL="2221753" indent="0">
              <a:buNone/>
              <a:defRPr sz="1200">
                <a:solidFill>
                  <a:schemeClr val="tx1">
                    <a:tint val="75000"/>
                  </a:schemeClr>
                </a:solidFill>
              </a:defRPr>
            </a:lvl7pPr>
            <a:lvl8pPr marL="2592045" indent="0">
              <a:buNone/>
              <a:defRPr sz="1200">
                <a:solidFill>
                  <a:schemeClr val="tx1">
                    <a:tint val="75000"/>
                  </a:schemeClr>
                </a:solidFill>
              </a:defRPr>
            </a:lvl8pPr>
            <a:lvl9pPr marL="2962338"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91CBBFD-79FF-49AF-A3B4-FE50DCA021E1}" type="datetimeFigureOut">
              <a:rPr lang="ru-RU" smtClean="0"/>
              <a:t>02.03.2015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1575070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351076" y="2394376"/>
            <a:ext cx="3101169" cy="6772181"/>
          </a:xfrm>
        </p:spPr>
        <p:txBody>
          <a:bodyPr/>
          <a:lstStyle>
            <a:lvl1pPr>
              <a:defRPr sz="2300"/>
            </a:lvl1pPr>
            <a:lvl2pPr>
              <a:defRPr sz="20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3569268" y="2394376"/>
            <a:ext cx="3101169" cy="6772181"/>
          </a:xfrm>
        </p:spPr>
        <p:txBody>
          <a:bodyPr/>
          <a:lstStyle>
            <a:lvl1pPr>
              <a:defRPr sz="2300"/>
            </a:lvl1pPr>
            <a:lvl2pPr>
              <a:defRPr sz="20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91CBBFD-79FF-49AF-A3B4-FE50DCA021E1}" type="datetimeFigureOut">
              <a:rPr lang="ru-RU" smtClean="0"/>
              <a:t>02.03.2015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3429900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51076" y="2296985"/>
            <a:ext cx="3102388" cy="957273"/>
          </a:xfrm>
        </p:spPr>
        <p:txBody>
          <a:bodyPr anchor="b"/>
          <a:lstStyle>
            <a:lvl1pPr marL="0" indent="0">
              <a:buNone/>
              <a:defRPr sz="2000" b="1"/>
            </a:lvl1pPr>
            <a:lvl2pPr marL="370292" indent="0">
              <a:buNone/>
              <a:defRPr sz="1600" b="1"/>
            </a:lvl2pPr>
            <a:lvl3pPr marL="740584" indent="0">
              <a:buNone/>
              <a:defRPr sz="1400" b="1"/>
            </a:lvl3pPr>
            <a:lvl4pPr marL="1110876" indent="0">
              <a:buNone/>
              <a:defRPr sz="1400" b="1"/>
            </a:lvl4pPr>
            <a:lvl5pPr marL="1481169" indent="0">
              <a:buNone/>
              <a:defRPr sz="1400" b="1"/>
            </a:lvl5pPr>
            <a:lvl6pPr marL="1851461" indent="0">
              <a:buNone/>
              <a:defRPr sz="1400" b="1"/>
            </a:lvl6pPr>
            <a:lvl7pPr marL="2221753" indent="0">
              <a:buNone/>
              <a:defRPr sz="1400" b="1"/>
            </a:lvl7pPr>
            <a:lvl8pPr marL="2592045" indent="0">
              <a:buNone/>
              <a:defRPr sz="1400" b="1"/>
            </a:lvl8pPr>
            <a:lvl9pPr marL="2962338" indent="0">
              <a:buNone/>
              <a:defRPr sz="1400" b="1"/>
            </a:lvl9pPr>
          </a:lstStyle>
          <a:p>
            <a:pPr lvl="0"/>
            <a:r>
              <a:rPr lang="ru-RU" smtClean="0"/>
              <a:t>Образец текста</a:t>
            </a:r>
          </a:p>
        </p:txBody>
      </p:sp>
      <p:sp>
        <p:nvSpPr>
          <p:cNvPr id="4" name="Объект 3"/>
          <p:cNvSpPr>
            <a:spLocks noGrp="1"/>
          </p:cNvSpPr>
          <p:nvPr>
            <p:ph sz="half" idx="2"/>
          </p:nvPr>
        </p:nvSpPr>
        <p:spPr>
          <a:xfrm>
            <a:off x="351076" y="3254258"/>
            <a:ext cx="3102388" cy="5912297"/>
          </a:xfrm>
        </p:spPr>
        <p:txBody>
          <a:bodyPr/>
          <a:lstStyle>
            <a:lvl1pPr>
              <a:defRPr sz="20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566832" y="2296985"/>
            <a:ext cx="3103606" cy="957273"/>
          </a:xfrm>
        </p:spPr>
        <p:txBody>
          <a:bodyPr anchor="b"/>
          <a:lstStyle>
            <a:lvl1pPr marL="0" indent="0">
              <a:buNone/>
              <a:defRPr sz="2000" b="1"/>
            </a:lvl1pPr>
            <a:lvl2pPr marL="370292" indent="0">
              <a:buNone/>
              <a:defRPr sz="1600" b="1"/>
            </a:lvl2pPr>
            <a:lvl3pPr marL="740584" indent="0">
              <a:buNone/>
              <a:defRPr sz="1400" b="1"/>
            </a:lvl3pPr>
            <a:lvl4pPr marL="1110876" indent="0">
              <a:buNone/>
              <a:defRPr sz="1400" b="1"/>
            </a:lvl4pPr>
            <a:lvl5pPr marL="1481169" indent="0">
              <a:buNone/>
              <a:defRPr sz="1400" b="1"/>
            </a:lvl5pPr>
            <a:lvl6pPr marL="1851461" indent="0">
              <a:buNone/>
              <a:defRPr sz="1400" b="1"/>
            </a:lvl6pPr>
            <a:lvl7pPr marL="2221753" indent="0">
              <a:buNone/>
              <a:defRPr sz="1400" b="1"/>
            </a:lvl7pPr>
            <a:lvl8pPr marL="2592045" indent="0">
              <a:buNone/>
              <a:defRPr sz="1400" b="1"/>
            </a:lvl8pPr>
            <a:lvl9pPr marL="2962338" indent="0">
              <a:buNone/>
              <a:defRPr sz="1400" b="1"/>
            </a:lvl9pPr>
          </a:lstStyle>
          <a:p>
            <a:pPr lvl="0"/>
            <a:r>
              <a:rPr lang="ru-RU" smtClean="0"/>
              <a:t>Образец текста</a:t>
            </a:r>
          </a:p>
        </p:txBody>
      </p:sp>
      <p:sp>
        <p:nvSpPr>
          <p:cNvPr id="6" name="Объект 5"/>
          <p:cNvSpPr>
            <a:spLocks noGrp="1"/>
          </p:cNvSpPr>
          <p:nvPr>
            <p:ph sz="quarter" idx="4"/>
          </p:nvPr>
        </p:nvSpPr>
        <p:spPr>
          <a:xfrm>
            <a:off x="3566832" y="3254258"/>
            <a:ext cx="3103606" cy="5912297"/>
          </a:xfrm>
        </p:spPr>
        <p:txBody>
          <a:bodyPr/>
          <a:lstStyle>
            <a:lvl1pPr>
              <a:defRPr sz="20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91CBBFD-79FF-49AF-A3B4-FE50DCA021E1}" type="datetimeFigureOut">
              <a:rPr lang="ru-RU" smtClean="0"/>
              <a:t>02.03.2015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14685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91CBBFD-79FF-49AF-A3B4-FE50DCA021E1}" type="datetimeFigureOut">
              <a:rPr lang="ru-RU" smtClean="0"/>
              <a:t>02.03.2015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2375088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91CBBFD-79FF-49AF-A3B4-FE50DCA021E1}" type="datetimeFigureOut">
              <a:rPr lang="ru-RU" smtClean="0"/>
              <a:t>02.03.2015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3518489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1077" y="408565"/>
            <a:ext cx="2310030" cy="1738771"/>
          </a:xfrm>
        </p:spPr>
        <p:txBody>
          <a:bodyPr anchor="b"/>
          <a:lstStyle>
            <a:lvl1pPr algn="l">
              <a:defRPr sz="1600" b="1"/>
            </a:lvl1pPr>
          </a:lstStyle>
          <a:p>
            <a:r>
              <a:rPr lang="ru-RU" smtClean="0"/>
              <a:t>Образец заголовка</a:t>
            </a:r>
            <a:endParaRPr lang="ru-RU"/>
          </a:p>
        </p:txBody>
      </p:sp>
      <p:sp>
        <p:nvSpPr>
          <p:cNvPr id="3" name="Объект 2"/>
          <p:cNvSpPr>
            <a:spLocks noGrp="1"/>
          </p:cNvSpPr>
          <p:nvPr>
            <p:ph idx="1"/>
          </p:nvPr>
        </p:nvSpPr>
        <p:spPr>
          <a:xfrm>
            <a:off x="2745217" y="408566"/>
            <a:ext cx="3925222" cy="8757991"/>
          </a:xfrm>
        </p:spPr>
        <p:txBody>
          <a:bodyPr/>
          <a:lstStyle>
            <a:lvl1pPr>
              <a:defRPr sz="2500"/>
            </a:lvl1pPr>
            <a:lvl2pPr>
              <a:defRPr sz="2300"/>
            </a:lvl2pPr>
            <a:lvl3pPr>
              <a:defRPr sz="20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51077" y="2147337"/>
            <a:ext cx="2310030" cy="7019221"/>
          </a:xfrm>
        </p:spPr>
        <p:txBody>
          <a:bodyPr/>
          <a:lstStyle>
            <a:lvl1pPr marL="0" indent="0">
              <a:buNone/>
              <a:defRPr sz="1200"/>
            </a:lvl1pPr>
            <a:lvl2pPr marL="370292" indent="0">
              <a:buNone/>
              <a:defRPr sz="1000"/>
            </a:lvl2pPr>
            <a:lvl3pPr marL="740584" indent="0">
              <a:buNone/>
              <a:defRPr sz="900"/>
            </a:lvl3pPr>
            <a:lvl4pPr marL="1110876" indent="0">
              <a:buNone/>
              <a:defRPr sz="800"/>
            </a:lvl4pPr>
            <a:lvl5pPr marL="1481169" indent="0">
              <a:buNone/>
              <a:defRPr sz="800"/>
            </a:lvl5pPr>
            <a:lvl6pPr marL="1851461" indent="0">
              <a:buNone/>
              <a:defRPr sz="800"/>
            </a:lvl6pPr>
            <a:lvl7pPr marL="2221753" indent="0">
              <a:buNone/>
              <a:defRPr sz="800"/>
            </a:lvl7pPr>
            <a:lvl8pPr marL="2592045" indent="0">
              <a:buNone/>
              <a:defRPr sz="800"/>
            </a:lvl8pPr>
            <a:lvl9pPr marL="2962338" indent="0">
              <a:buNone/>
              <a:defRPr sz="800"/>
            </a:lvl9pPr>
          </a:lstStyle>
          <a:p>
            <a:pPr lvl="0"/>
            <a:r>
              <a:rPr lang="ru-RU" smtClean="0"/>
              <a:t>Образец текста</a:t>
            </a:r>
          </a:p>
        </p:txBody>
      </p:sp>
      <p:sp>
        <p:nvSpPr>
          <p:cNvPr id="5" name="Дата 4"/>
          <p:cNvSpPr>
            <a:spLocks noGrp="1"/>
          </p:cNvSpPr>
          <p:nvPr>
            <p:ph type="dt" sz="half" idx="10"/>
          </p:nvPr>
        </p:nvSpPr>
        <p:spPr/>
        <p:txBody>
          <a:bodyPr/>
          <a:lstStyle/>
          <a:p>
            <a:fld id="{D91CBBFD-79FF-49AF-A3B4-FE50DCA021E1}" type="datetimeFigureOut">
              <a:rPr lang="ru-RU" smtClean="0"/>
              <a:t>02.03.2015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1820433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6265" y="7183122"/>
            <a:ext cx="4212908" cy="848009"/>
          </a:xfrm>
        </p:spPr>
        <p:txBody>
          <a:bodyPr anchor="b"/>
          <a:lstStyle>
            <a:lvl1pPr algn="l">
              <a:defRPr sz="1600" b="1"/>
            </a:lvl1pPr>
          </a:lstStyle>
          <a:p>
            <a:r>
              <a:rPr lang="ru-RU" smtClean="0"/>
              <a:t>Образец заголовка</a:t>
            </a:r>
            <a:endParaRPr lang="ru-RU"/>
          </a:p>
        </p:txBody>
      </p:sp>
      <p:sp>
        <p:nvSpPr>
          <p:cNvPr id="3" name="Рисунок 2"/>
          <p:cNvSpPr>
            <a:spLocks noGrp="1"/>
          </p:cNvSpPr>
          <p:nvPr>
            <p:ph type="pic" idx="1"/>
          </p:nvPr>
        </p:nvSpPr>
        <p:spPr>
          <a:xfrm>
            <a:off x="1376265" y="916893"/>
            <a:ext cx="4212908" cy="6156960"/>
          </a:xfrm>
        </p:spPr>
        <p:txBody>
          <a:bodyPr/>
          <a:lstStyle>
            <a:lvl1pPr marL="0" indent="0">
              <a:buNone/>
              <a:defRPr sz="2500"/>
            </a:lvl1pPr>
            <a:lvl2pPr marL="370292" indent="0">
              <a:buNone/>
              <a:defRPr sz="2300"/>
            </a:lvl2pPr>
            <a:lvl3pPr marL="740584" indent="0">
              <a:buNone/>
              <a:defRPr sz="2000"/>
            </a:lvl3pPr>
            <a:lvl4pPr marL="1110876" indent="0">
              <a:buNone/>
              <a:defRPr sz="1600"/>
            </a:lvl4pPr>
            <a:lvl5pPr marL="1481169" indent="0">
              <a:buNone/>
              <a:defRPr sz="1600"/>
            </a:lvl5pPr>
            <a:lvl6pPr marL="1851461" indent="0">
              <a:buNone/>
              <a:defRPr sz="1600"/>
            </a:lvl6pPr>
            <a:lvl7pPr marL="2221753" indent="0">
              <a:buNone/>
              <a:defRPr sz="1600"/>
            </a:lvl7pPr>
            <a:lvl8pPr marL="2592045" indent="0">
              <a:buNone/>
              <a:defRPr sz="1600"/>
            </a:lvl8pPr>
            <a:lvl9pPr marL="2962338" indent="0">
              <a:buNone/>
              <a:defRPr sz="1600"/>
            </a:lvl9pPr>
          </a:lstStyle>
          <a:p>
            <a:endParaRPr lang="ru-RU"/>
          </a:p>
        </p:txBody>
      </p:sp>
      <p:sp>
        <p:nvSpPr>
          <p:cNvPr id="4" name="Текст 3"/>
          <p:cNvSpPr>
            <a:spLocks noGrp="1"/>
          </p:cNvSpPr>
          <p:nvPr>
            <p:ph type="body" sz="half" idx="2"/>
          </p:nvPr>
        </p:nvSpPr>
        <p:spPr>
          <a:xfrm>
            <a:off x="1376265" y="8031129"/>
            <a:ext cx="4212908" cy="1204312"/>
          </a:xfrm>
        </p:spPr>
        <p:txBody>
          <a:bodyPr/>
          <a:lstStyle>
            <a:lvl1pPr marL="0" indent="0">
              <a:buNone/>
              <a:defRPr sz="1200"/>
            </a:lvl1pPr>
            <a:lvl2pPr marL="370292" indent="0">
              <a:buNone/>
              <a:defRPr sz="1000"/>
            </a:lvl2pPr>
            <a:lvl3pPr marL="740584" indent="0">
              <a:buNone/>
              <a:defRPr sz="900"/>
            </a:lvl3pPr>
            <a:lvl4pPr marL="1110876" indent="0">
              <a:buNone/>
              <a:defRPr sz="800"/>
            </a:lvl4pPr>
            <a:lvl5pPr marL="1481169" indent="0">
              <a:buNone/>
              <a:defRPr sz="800"/>
            </a:lvl5pPr>
            <a:lvl6pPr marL="1851461" indent="0">
              <a:buNone/>
              <a:defRPr sz="800"/>
            </a:lvl6pPr>
            <a:lvl7pPr marL="2221753" indent="0">
              <a:buNone/>
              <a:defRPr sz="800"/>
            </a:lvl7pPr>
            <a:lvl8pPr marL="2592045" indent="0">
              <a:buNone/>
              <a:defRPr sz="800"/>
            </a:lvl8pPr>
            <a:lvl9pPr marL="2962338" indent="0">
              <a:buNone/>
              <a:defRPr sz="800"/>
            </a:lvl9pPr>
          </a:lstStyle>
          <a:p>
            <a:pPr lvl="0"/>
            <a:r>
              <a:rPr lang="ru-RU" smtClean="0"/>
              <a:t>Образец текста</a:t>
            </a:r>
          </a:p>
        </p:txBody>
      </p:sp>
      <p:sp>
        <p:nvSpPr>
          <p:cNvPr id="5" name="Дата 4"/>
          <p:cNvSpPr>
            <a:spLocks noGrp="1"/>
          </p:cNvSpPr>
          <p:nvPr>
            <p:ph type="dt" sz="half" idx="10"/>
          </p:nvPr>
        </p:nvSpPr>
        <p:spPr/>
        <p:txBody>
          <a:bodyPr/>
          <a:lstStyle/>
          <a:p>
            <a:fld id="{D91CBBFD-79FF-49AF-A3B4-FE50DCA021E1}" type="datetimeFigureOut">
              <a:rPr lang="ru-RU" smtClean="0"/>
              <a:t>02.03.2015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C38188-80D2-4552-B419-4C9CB413EDCD}" type="slidenum">
              <a:rPr lang="ru-RU" smtClean="0"/>
              <a:t>‹#›</a:t>
            </a:fld>
            <a:endParaRPr lang="ru-RU"/>
          </a:p>
        </p:txBody>
      </p:sp>
    </p:spTree>
    <p:extLst>
      <p:ext uri="{BB962C8B-B14F-4D97-AF65-F5344CB8AC3E}">
        <p14:creationId xmlns:p14="http://schemas.microsoft.com/office/powerpoint/2010/main" val="3755375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alpha val="49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1076" y="410940"/>
            <a:ext cx="6319362" cy="1710266"/>
          </a:xfrm>
          <a:prstGeom prst="rect">
            <a:avLst/>
          </a:prstGeom>
        </p:spPr>
        <p:txBody>
          <a:bodyPr vert="horz" lIns="98745" tIns="49373" rIns="98745" bIns="49373"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51076" y="2394376"/>
            <a:ext cx="6319362" cy="6772181"/>
          </a:xfrm>
          <a:prstGeom prst="rect">
            <a:avLst/>
          </a:prstGeom>
        </p:spPr>
        <p:txBody>
          <a:bodyPr vert="horz" lIns="98745" tIns="49373" rIns="98745" bIns="49373"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51076" y="9510985"/>
            <a:ext cx="1638353" cy="546334"/>
          </a:xfrm>
          <a:prstGeom prst="rect">
            <a:avLst/>
          </a:prstGeom>
        </p:spPr>
        <p:txBody>
          <a:bodyPr vert="horz" lIns="98745" tIns="49373" rIns="98745" bIns="49373" rtlCol="0" anchor="ctr"/>
          <a:lstStyle>
            <a:lvl1pPr algn="l">
              <a:defRPr sz="1000">
                <a:solidFill>
                  <a:schemeClr val="tx1">
                    <a:tint val="75000"/>
                  </a:schemeClr>
                </a:solidFill>
              </a:defRPr>
            </a:lvl1pPr>
          </a:lstStyle>
          <a:p>
            <a:fld id="{D91CBBFD-79FF-49AF-A3B4-FE50DCA021E1}" type="datetimeFigureOut">
              <a:rPr lang="ru-RU" smtClean="0"/>
              <a:t>02.03.2015</a:t>
            </a:fld>
            <a:endParaRPr lang="ru-RU"/>
          </a:p>
        </p:txBody>
      </p:sp>
      <p:sp>
        <p:nvSpPr>
          <p:cNvPr id="5" name="Нижний колонтитул 4"/>
          <p:cNvSpPr>
            <a:spLocks noGrp="1"/>
          </p:cNvSpPr>
          <p:nvPr>
            <p:ph type="ftr" sz="quarter" idx="3"/>
          </p:nvPr>
        </p:nvSpPr>
        <p:spPr>
          <a:xfrm>
            <a:off x="2399018" y="9510985"/>
            <a:ext cx="2223479" cy="546334"/>
          </a:xfrm>
          <a:prstGeom prst="rect">
            <a:avLst/>
          </a:prstGeom>
        </p:spPr>
        <p:txBody>
          <a:bodyPr vert="horz" lIns="98745" tIns="49373" rIns="98745" bIns="49373" rtlCol="0" anchor="ctr"/>
          <a:lstStyle>
            <a:lvl1pPr algn="ctr">
              <a:defRPr sz="10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032084" y="9510985"/>
            <a:ext cx="1638353" cy="546334"/>
          </a:xfrm>
          <a:prstGeom prst="rect">
            <a:avLst/>
          </a:prstGeom>
        </p:spPr>
        <p:txBody>
          <a:bodyPr vert="horz" lIns="98745" tIns="49373" rIns="98745" bIns="49373" rtlCol="0" anchor="ctr"/>
          <a:lstStyle>
            <a:lvl1pPr algn="r">
              <a:defRPr sz="1000">
                <a:solidFill>
                  <a:schemeClr val="tx1">
                    <a:tint val="75000"/>
                  </a:schemeClr>
                </a:solidFill>
              </a:defRPr>
            </a:lvl1pPr>
          </a:lstStyle>
          <a:p>
            <a:fld id="{95C38188-80D2-4552-B419-4C9CB413EDCD}" type="slidenum">
              <a:rPr lang="ru-RU" smtClean="0"/>
              <a:t>‹#›</a:t>
            </a:fld>
            <a:endParaRPr lang="ru-RU"/>
          </a:p>
        </p:txBody>
      </p:sp>
    </p:spTree>
    <p:extLst>
      <p:ext uri="{BB962C8B-B14F-4D97-AF65-F5344CB8AC3E}">
        <p14:creationId xmlns:p14="http://schemas.microsoft.com/office/powerpoint/2010/main" val="526755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40584" rtl="0" eaLnBrk="1" latinLnBrk="0" hangingPunct="1">
        <a:spcBef>
          <a:spcPct val="0"/>
        </a:spcBef>
        <a:buNone/>
        <a:defRPr sz="3600" kern="1200">
          <a:solidFill>
            <a:schemeClr val="tx1"/>
          </a:solidFill>
          <a:latin typeface="+mj-lt"/>
          <a:ea typeface="+mj-ea"/>
          <a:cs typeface="+mj-cs"/>
        </a:defRPr>
      </a:lvl1pPr>
    </p:titleStyle>
    <p:bodyStyle>
      <a:lvl1pPr marL="277720" indent="-277720" algn="l" defTabSz="740584"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1pPr>
      <a:lvl2pPr marL="601725" indent="-231433" algn="l" defTabSz="740584"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2pPr>
      <a:lvl3pPr marL="925731" indent="-185146" algn="l" defTabSz="7405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296023" indent="-185146" algn="l" defTabSz="740584"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66315" indent="-185146" algn="l" defTabSz="740584"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036607" indent="-185146" algn="l" defTabSz="740584"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406900" indent="-185146" algn="l" defTabSz="740584"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777191" indent="-185146" algn="l" defTabSz="740584"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147484" indent="-185146" algn="l" defTabSz="740584"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ru-RU"/>
      </a:defPPr>
      <a:lvl1pPr marL="0" algn="l" defTabSz="740584" rtl="0" eaLnBrk="1" latinLnBrk="0" hangingPunct="1">
        <a:defRPr sz="1400" kern="1200">
          <a:solidFill>
            <a:schemeClr val="tx1"/>
          </a:solidFill>
          <a:latin typeface="+mn-lt"/>
          <a:ea typeface="+mn-ea"/>
          <a:cs typeface="+mn-cs"/>
        </a:defRPr>
      </a:lvl1pPr>
      <a:lvl2pPr marL="370292" algn="l" defTabSz="740584" rtl="0" eaLnBrk="1" latinLnBrk="0" hangingPunct="1">
        <a:defRPr sz="1400" kern="1200">
          <a:solidFill>
            <a:schemeClr val="tx1"/>
          </a:solidFill>
          <a:latin typeface="+mn-lt"/>
          <a:ea typeface="+mn-ea"/>
          <a:cs typeface="+mn-cs"/>
        </a:defRPr>
      </a:lvl2pPr>
      <a:lvl3pPr marL="740584" algn="l" defTabSz="740584" rtl="0" eaLnBrk="1" latinLnBrk="0" hangingPunct="1">
        <a:defRPr sz="1400" kern="1200">
          <a:solidFill>
            <a:schemeClr val="tx1"/>
          </a:solidFill>
          <a:latin typeface="+mn-lt"/>
          <a:ea typeface="+mn-ea"/>
          <a:cs typeface="+mn-cs"/>
        </a:defRPr>
      </a:lvl3pPr>
      <a:lvl4pPr marL="1110876" algn="l" defTabSz="740584" rtl="0" eaLnBrk="1" latinLnBrk="0" hangingPunct="1">
        <a:defRPr sz="1400" kern="1200">
          <a:solidFill>
            <a:schemeClr val="tx1"/>
          </a:solidFill>
          <a:latin typeface="+mn-lt"/>
          <a:ea typeface="+mn-ea"/>
          <a:cs typeface="+mn-cs"/>
        </a:defRPr>
      </a:lvl4pPr>
      <a:lvl5pPr marL="1481169" algn="l" defTabSz="740584" rtl="0" eaLnBrk="1" latinLnBrk="0" hangingPunct="1">
        <a:defRPr sz="1400" kern="1200">
          <a:solidFill>
            <a:schemeClr val="tx1"/>
          </a:solidFill>
          <a:latin typeface="+mn-lt"/>
          <a:ea typeface="+mn-ea"/>
          <a:cs typeface="+mn-cs"/>
        </a:defRPr>
      </a:lvl5pPr>
      <a:lvl6pPr marL="1851461" algn="l" defTabSz="740584" rtl="0" eaLnBrk="1" latinLnBrk="0" hangingPunct="1">
        <a:defRPr sz="1400" kern="1200">
          <a:solidFill>
            <a:schemeClr val="tx1"/>
          </a:solidFill>
          <a:latin typeface="+mn-lt"/>
          <a:ea typeface="+mn-ea"/>
          <a:cs typeface="+mn-cs"/>
        </a:defRPr>
      </a:lvl6pPr>
      <a:lvl7pPr marL="2221753" algn="l" defTabSz="740584" rtl="0" eaLnBrk="1" latinLnBrk="0" hangingPunct="1">
        <a:defRPr sz="1400" kern="1200">
          <a:solidFill>
            <a:schemeClr val="tx1"/>
          </a:solidFill>
          <a:latin typeface="+mn-lt"/>
          <a:ea typeface="+mn-ea"/>
          <a:cs typeface="+mn-cs"/>
        </a:defRPr>
      </a:lvl7pPr>
      <a:lvl8pPr marL="2592045" algn="l" defTabSz="740584" rtl="0" eaLnBrk="1" latinLnBrk="0" hangingPunct="1">
        <a:defRPr sz="1400" kern="1200">
          <a:solidFill>
            <a:schemeClr val="tx1"/>
          </a:solidFill>
          <a:latin typeface="+mn-lt"/>
          <a:ea typeface="+mn-ea"/>
          <a:cs typeface="+mn-cs"/>
        </a:defRPr>
      </a:lvl8pPr>
      <a:lvl9pPr marL="2962338" algn="l" defTabSz="74058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890440"/>
            <a:ext cx="7021513" cy="23083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7200" b="1" dirty="0" smtClean="0">
                <a:ln w="11430">
                  <a:solidFill>
                    <a:schemeClr val="accent4">
                      <a:lumMod val="50000"/>
                    </a:schemeClr>
                  </a:solidFill>
                </a:ln>
                <a:solidFill>
                  <a:schemeClr val="accent4">
                    <a:lumMod val="75000"/>
                  </a:schemeClr>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Урок</a:t>
            </a:r>
          </a:p>
          <a:p>
            <a:pPr algn="ctr"/>
            <a:r>
              <a:rPr lang="ru-RU" sz="7200" b="1" dirty="0" smtClean="0">
                <a:ln w="11430">
                  <a:solidFill>
                    <a:schemeClr val="accent4">
                      <a:lumMod val="50000"/>
                    </a:schemeClr>
                  </a:solidFill>
                </a:ln>
                <a:solidFill>
                  <a:schemeClr val="accent4">
                    <a:lumMod val="75000"/>
                  </a:schemeClr>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Рефлексии.</a:t>
            </a:r>
            <a:endParaRPr lang="ru-RU" sz="7200" b="1" dirty="0">
              <a:ln w="11430">
                <a:solidFill>
                  <a:schemeClr val="accent4">
                    <a:lumMod val="50000"/>
                  </a:schemeClr>
                </a:solidFill>
              </a:ln>
              <a:solidFill>
                <a:schemeClr val="accent4">
                  <a:lumMod val="75000"/>
                </a:schemeClr>
              </a:solidFill>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1207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4758" y="673627"/>
            <a:ext cx="7021513" cy="715263"/>
          </a:xfrm>
          <a:prstGeom prst="rect">
            <a:avLst/>
          </a:prstGeom>
        </p:spPr>
        <p:txBody>
          <a:bodyPr wrap="square" lIns="98745" tIns="49373" rIns="98745" bIns="49373">
            <a:spAutoFit/>
          </a:bodyPr>
          <a:lstStyle/>
          <a:p>
            <a:pPr algn="ctr"/>
            <a:r>
              <a:rPr lang="ru-RU" b="1" dirty="0">
                <a:solidFill>
                  <a:schemeClr val="accent4">
                    <a:lumMod val="50000"/>
                  </a:schemeClr>
                </a:solidFill>
                <a:latin typeface="Arial" panose="020B0604020202020204" pitchFamily="34" charset="0"/>
                <a:cs typeface="Arial" panose="020B0604020202020204" pitchFamily="34" charset="0"/>
              </a:rPr>
              <a:t>6 этап</a:t>
            </a:r>
          </a:p>
          <a:p>
            <a:pPr algn="ctr"/>
            <a:r>
              <a:rPr lang="ru-RU" b="1" dirty="0">
                <a:solidFill>
                  <a:schemeClr val="accent4">
                    <a:lumMod val="50000"/>
                  </a:schemeClr>
                </a:solidFill>
                <a:latin typeface="Arial" panose="020B0604020202020204" pitchFamily="34" charset="0"/>
                <a:cs typeface="Arial" panose="020B0604020202020204" pitchFamily="34" charset="0"/>
              </a:rPr>
              <a:t> </a:t>
            </a:r>
            <a:r>
              <a:rPr lang="ru-RU" b="1" u="sng" dirty="0">
                <a:solidFill>
                  <a:schemeClr val="accent4">
                    <a:lumMod val="50000"/>
                  </a:schemeClr>
                </a:solidFill>
                <a:latin typeface="Arial" panose="020B0604020202020204" pitchFamily="34" charset="0"/>
                <a:cs typeface="Arial" panose="020B0604020202020204" pitchFamily="34" charset="0"/>
              </a:rPr>
              <a:t>Обобщения затруднений во внешней речи</a:t>
            </a:r>
          </a:p>
        </p:txBody>
      </p:sp>
      <p:sp>
        <p:nvSpPr>
          <p:cNvPr id="5" name="Прямоугольник 4"/>
          <p:cNvSpPr/>
          <p:nvPr/>
        </p:nvSpPr>
        <p:spPr>
          <a:xfrm>
            <a:off x="248431" y="2323736"/>
            <a:ext cx="5897989" cy="930707"/>
          </a:xfrm>
          <a:prstGeom prst="rect">
            <a:avLst/>
          </a:prstGeom>
          <a:solidFill>
            <a:schemeClr val="accent4">
              <a:lumMod val="20000"/>
              <a:lumOff val="80000"/>
            </a:schemeClr>
          </a:solidFill>
          <a:ln>
            <a:solidFill>
              <a:schemeClr val="accent4">
                <a:lumMod val="50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Целью этапа</a:t>
            </a:r>
          </a:p>
          <a:p>
            <a:r>
              <a:rPr lang="ru-RU" sz="1800" dirty="0" smtClean="0">
                <a:solidFill>
                  <a:schemeClr val="accent4">
                    <a:lumMod val="50000"/>
                  </a:schemeClr>
                </a:solidFill>
                <a:latin typeface="Arial" panose="020B0604020202020204" pitchFamily="34" charset="0"/>
                <a:cs typeface="Arial" panose="020B0604020202020204" pitchFamily="34" charset="0"/>
              </a:rPr>
              <a:t>Является закрепление способов действий, вызвавших затруднение.</a:t>
            </a:r>
            <a:endParaRPr lang="ru-RU" sz="1800" dirty="0">
              <a:solidFill>
                <a:schemeClr val="accent4">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248433" y="4565138"/>
            <a:ext cx="6687852" cy="3423697"/>
          </a:xfrm>
          <a:prstGeom prst="rect">
            <a:avLst/>
          </a:prstGeom>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реализации этой цели</a:t>
            </a:r>
            <a:r>
              <a:rPr lang="ru-RU" sz="1800" b="1" dirty="0" smtClean="0">
                <a:solidFill>
                  <a:schemeClr val="accent4">
                    <a:lumMod val="50000"/>
                  </a:schemeClr>
                </a:solidFill>
                <a:latin typeface="Arial" panose="020B0604020202020204" pitchFamily="34" charset="0"/>
                <a:cs typeface="Arial" panose="020B0604020202020204" pitchFamily="34" charset="0"/>
              </a:rPr>
              <a:t>:</a:t>
            </a:r>
          </a:p>
          <a:p>
            <a:endParaRPr lang="ru-RU" sz="1800" b="1"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a:pPr>
            <a:r>
              <a:rPr lang="ru-RU" sz="1800" dirty="0" smtClean="0">
                <a:solidFill>
                  <a:schemeClr val="accent4">
                    <a:lumMod val="50000"/>
                  </a:schemeClr>
                </a:solidFill>
                <a:latin typeface="Arial" panose="020B0604020202020204" pitchFamily="34" charset="0"/>
                <a:cs typeface="Arial" panose="020B0604020202020204" pitchFamily="34" charset="0"/>
              </a:rPr>
              <a:t>организуется </a:t>
            </a:r>
            <a:r>
              <a:rPr lang="ru-RU" sz="1800" dirty="0">
                <a:solidFill>
                  <a:schemeClr val="accent4">
                    <a:lumMod val="50000"/>
                  </a:schemeClr>
                </a:solidFill>
                <a:latin typeface="Arial" panose="020B0604020202020204" pitchFamily="34" charset="0"/>
                <a:cs typeface="Arial" panose="020B0604020202020204" pitchFamily="34" charset="0"/>
              </a:rPr>
              <a:t>обсуждение типовых затруднений</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2) проговариваются формулировки способов действий, которые вызвали затруднения</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smtClean="0">
              <a:solidFill>
                <a:schemeClr val="accent4">
                  <a:lumMod val="50000"/>
                </a:schemeClr>
              </a:solidFill>
              <a:latin typeface="Arial" panose="020B0604020202020204" pitchFamily="34" charset="0"/>
              <a:cs typeface="Arial" panose="020B0604020202020204" pitchFamily="34" charset="0"/>
            </a:endParaRPr>
          </a:p>
          <a:p>
            <a:endParaRPr lang="ru-RU" sz="1800" dirty="0" smtClean="0">
              <a:solidFill>
                <a:schemeClr val="accent4">
                  <a:lumMod val="50000"/>
                </a:schemeClr>
              </a:solidFill>
              <a:latin typeface="Arial" panose="020B0604020202020204" pitchFamily="34" charset="0"/>
              <a:cs typeface="Arial" panose="020B0604020202020204" pitchFamily="34" charset="0"/>
            </a:endParaRP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i="1" dirty="0">
                <a:solidFill>
                  <a:schemeClr val="accent4">
                    <a:lumMod val="50000"/>
                  </a:schemeClr>
                </a:solidFill>
                <a:latin typeface="Arial" panose="020B0604020202020204" pitchFamily="34" charset="0"/>
                <a:cs typeface="Arial" panose="020B0604020202020204" pitchFamily="34" charset="0"/>
              </a:rPr>
              <a:t>Особое внимание здесь следует уделить тем учащимся, у которых возникли затруднения, - лучше, чтобы именно они проговорили вслух правильные способы действий.</a:t>
            </a:r>
          </a:p>
        </p:txBody>
      </p:sp>
      <p:sp>
        <p:nvSpPr>
          <p:cNvPr id="7" name="Прямоугольник 6"/>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1863880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29593"/>
            <a:ext cx="7021513" cy="1023040"/>
          </a:xfrm>
          <a:prstGeom prst="rect">
            <a:avLst/>
          </a:prstGeom>
        </p:spPr>
        <p:txBody>
          <a:bodyPr wrap="square" lIns="98745" tIns="49373" rIns="98745" bIns="49373">
            <a:spAutoFit/>
          </a:bodyPr>
          <a:lstStyle/>
          <a:p>
            <a:pPr algn="ctr"/>
            <a:r>
              <a:rPr lang="ru-RU" b="1" dirty="0">
                <a:solidFill>
                  <a:schemeClr val="accent4">
                    <a:lumMod val="50000"/>
                  </a:schemeClr>
                </a:solidFill>
                <a:latin typeface="Arial" panose="020B0604020202020204" pitchFamily="34" charset="0"/>
                <a:cs typeface="Arial" panose="020B0604020202020204" pitchFamily="34" charset="0"/>
              </a:rPr>
              <a:t>7 этап </a:t>
            </a:r>
          </a:p>
          <a:p>
            <a:pPr algn="ctr"/>
            <a:r>
              <a:rPr lang="ru-RU" b="1" u="sng" dirty="0">
                <a:solidFill>
                  <a:schemeClr val="accent4">
                    <a:lumMod val="50000"/>
                  </a:schemeClr>
                </a:solidFill>
                <a:latin typeface="Arial" panose="020B0604020202020204" pitchFamily="34" charset="0"/>
                <a:cs typeface="Arial" panose="020B0604020202020204" pitchFamily="34" charset="0"/>
              </a:rPr>
              <a:t>Самостоятельной работы </a:t>
            </a:r>
          </a:p>
          <a:p>
            <a:pPr algn="ctr"/>
            <a:r>
              <a:rPr lang="ru-RU" b="1" u="sng" dirty="0">
                <a:solidFill>
                  <a:schemeClr val="accent4">
                    <a:lumMod val="50000"/>
                  </a:schemeClr>
                </a:solidFill>
                <a:latin typeface="Arial" panose="020B0604020202020204" pitchFamily="34" charset="0"/>
                <a:cs typeface="Arial" panose="020B0604020202020204" pitchFamily="34" charset="0"/>
              </a:rPr>
              <a:t>с самопроверкой по эталону </a:t>
            </a:r>
          </a:p>
        </p:txBody>
      </p:sp>
      <p:sp>
        <p:nvSpPr>
          <p:cNvPr id="5" name="Прямоугольник 4"/>
          <p:cNvSpPr/>
          <p:nvPr/>
        </p:nvSpPr>
        <p:spPr>
          <a:xfrm>
            <a:off x="324172" y="2224187"/>
            <a:ext cx="6411416" cy="1484705"/>
          </a:xfrm>
          <a:prstGeom prst="rect">
            <a:avLst/>
          </a:prstGeom>
          <a:solidFill>
            <a:schemeClr val="accent4">
              <a:lumMod val="20000"/>
              <a:lumOff val="80000"/>
            </a:schemeClr>
          </a:solidFill>
          <a:ln>
            <a:solidFill>
              <a:schemeClr val="accent4">
                <a:lumMod val="50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Основной целью этапа </a:t>
            </a:r>
          </a:p>
          <a:p>
            <a:r>
              <a:rPr lang="ru-RU" sz="1800" dirty="0" smtClean="0">
                <a:solidFill>
                  <a:schemeClr val="accent4">
                    <a:lumMod val="50000"/>
                  </a:schemeClr>
                </a:solidFill>
                <a:latin typeface="Arial" panose="020B0604020202020204" pitchFamily="34" charset="0"/>
                <a:cs typeface="Arial" panose="020B0604020202020204" pitchFamily="34" charset="0"/>
              </a:rPr>
              <a:t>является </a:t>
            </a:r>
            <a:r>
              <a:rPr lang="ru-RU" sz="1800" dirty="0" err="1" smtClean="0">
                <a:solidFill>
                  <a:schemeClr val="accent4">
                    <a:lumMod val="50000"/>
                  </a:schemeClr>
                </a:solidFill>
                <a:latin typeface="Arial" panose="020B0604020202020204" pitchFamily="34" charset="0"/>
                <a:cs typeface="Arial" panose="020B0604020202020204" pitchFamily="34" charset="0"/>
              </a:rPr>
              <a:t>интериоризация</a:t>
            </a:r>
            <a:r>
              <a:rPr lang="ru-RU" sz="1800" dirty="0" smtClean="0">
                <a:solidFill>
                  <a:schemeClr val="accent4">
                    <a:lumMod val="50000"/>
                  </a:schemeClr>
                </a:solidFill>
                <a:latin typeface="Arial" panose="020B0604020202020204" pitchFamily="34" charset="0"/>
                <a:cs typeface="Arial" panose="020B0604020202020204" pitchFamily="34" charset="0"/>
              </a:rPr>
              <a:t> способов действий, вызвавших затруднения, самопроверка их усвоения индивидуальная рефлексия достижения цели и создание (по возможности) ситуации успеха.</a:t>
            </a:r>
            <a:endParaRPr lang="ru-RU" sz="1800" dirty="0">
              <a:solidFill>
                <a:schemeClr val="accent4">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184614" y="4645946"/>
            <a:ext cx="6690531" cy="4808692"/>
          </a:xfrm>
          <a:prstGeom prst="rect">
            <a:avLst/>
          </a:prstGeom>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реализации этой цели учащиеся, допустившие </a:t>
            </a:r>
            <a:r>
              <a:rPr lang="ru-RU" sz="1800" b="1" dirty="0" smtClean="0">
                <a:solidFill>
                  <a:schemeClr val="accent4">
                    <a:lumMod val="50000"/>
                  </a:schemeClr>
                </a:solidFill>
                <a:latin typeface="Arial" panose="020B0604020202020204" pitchFamily="34" charset="0"/>
                <a:cs typeface="Arial" panose="020B0604020202020204" pitchFamily="34" charset="0"/>
              </a:rPr>
              <a:t>ошибки</a:t>
            </a:r>
          </a:p>
          <a:p>
            <a:endParaRPr lang="ru-RU" sz="1800" b="1"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a:pPr>
            <a:r>
              <a:rPr lang="ru-RU" sz="1800" dirty="0" smtClean="0">
                <a:solidFill>
                  <a:schemeClr val="accent4">
                    <a:lumMod val="50000"/>
                  </a:schemeClr>
                </a:solidFill>
                <a:latin typeface="Arial" panose="020B0604020202020204" pitchFamily="34" charset="0"/>
                <a:cs typeface="Arial" panose="020B0604020202020204" pitchFamily="34" charset="0"/>
              </a:rPr>
              <a:t>выполняют </a:t>
            </a:r>
            <a:r>
              <a:rPr lang="ru-RU" sz="1800" dirty="0">
                <a:solidFill>
                  <a:schemeClr val="accent4">
                    <a:lumMod val="50000"/>
                  </a:schemeClr>
                </a:solidFill>
                <a:latin typeface="Arial" panose="020B0604020202020204" pitchFamily="34" charset="0"/>
                <a:cs typeface="Arial" panose="020B0604020202020204" pitchFamily="34" charset="0"/>
              </a:rPr>
              <a:t>самостоятельную работу, аналогичную </a:t>
            </a:r>
            <a:r>
              <a:rPr lang="ru-RU" sz="1800" dirty="0" smtClean="0">
                <a:solidFill>
                  <a:schemeClr val="accent4">
                    <a:lumMod val="50000"/>
                  </a:schemeClr>
                </a:solidFill>
                <a:latin typeface="Arial" panose="020B0604020202020204" pitchFamily="34" charset="0"/>
                <a:cs typeface="Arial" panose="020B0604020202020204" pitchFamily="34" charset="0"/>
              </a:rPr>
              <a:t>пер</a:t>
            </a:r>
          </a:p>
          <a:p>
            <a:r>
              <a:rPr lang="ru-RU" sz="1800" dirty="0" smtClean="0">
                <a:solidFill>
                  <a:schemeClr val="accent4">
                    <a:lumMod val="50000"/>
                  </a:schemeClr>
                </a:solidFill>
                <a:latin typeface="Arial" panose="020B0604020202020204" pitchFamily="34" charset="0"/>
                <a:cs typeface="Arial" panose="020B0604020202020204" pitchFamily="34" charset="0"/>
              </a:rPr>
              <a:t>вой</a:t>
            </a:r>
            <a:r>
              <a:rPr lang="ru-RU" sz="1800" dirty="0">
                <a:solidFill>
                  <a:schemeClr val="accent4">
                    <a:lumMod val="50000"/>
                  </a:schemeClr>
                </a:solidFill>
                <a:latin typeface="Arial" panose="020B0604020202020204" pitchFamily="34" charset="0"/>
                <a:cs typeface="Arial" panose="020B0604020202020204" pitchFamily="34" charset="0"/>
              </a:rPr>
              <a:t>, при этом берут только те задания, в которых были допущены ошибки</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2) проводят самопроверку своих работ по эталону для само проверки и фиксируют </a:t>
            </a:r>
            <a:r>
              <a:rPr lang="ru-RU" sz="1800" dirty="0" err="1">
                <a:solidFill>
                  <a:schemeClr val="accent4">
                    <a:lumMod val="50000"/>
                  </a:schemeClr>
                </a:solidFill>
                <a:latin typeface="Arial" panose="020B0604020202020204" pitchFamily="34" charset="0"/>
                <a:cs typeface="Arial" panose="020B0604020202020204" pitchFamily="34" charset="0"/>
              </a:rPr>
              <a:t>знаково</a:t>
            </a:r>
            <a:r>
              <a:rPr lang="ru-RU" sz="1800" dirty="0">
                <a:solidFill>
                  <a:schemeClr val="accent4">
                    <a:lumMod val="50000"/>
                  </a:schemeClr>
                </a:solidFill>
                <a:latin typeface="Arial" panose="020B0604020202020204" pitchFamily="34" charset="0"/>
                <a:cs typeface="Arial" panose="020B0604020202020204" pitchFamily="34" charset="0"/>
              </a:rPr>
              <a:t>  результаты</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3</a:t>
            </a:r>
            <a:r>
              <a:rPr lang="ru-RU" sz="1800" dirty="0" smtClean="0">
                <a:solidFill>
                  <a:schemeClr val="accent4">
                    <a:lumMod val="50000"/>
                  </a:schemeClr>
                </a:solidFill>
                <a:latin typeface="Arial" panose="020B0604020202020204" pitchFamily="34" charset="0"/>
                <a:cs typeface="Arial" panose="020B0604020202020204" pitchFamily="34" charset="0"/>
              </a:rPr>
              <a:t>) фиксируют </a:t>
            </a:r>
            <a:r>
              <a:rPr lang="ru-RU" sz="1800" dirty="0">
                <a:solidFill>
                  <a:schemeClr val="accent4">
                    <a:lumMod val="50000"/>
                  </a:schemeClr>
                </a:solidFill>
                <a:latin typeface="Arial" panose="020B0604020202020204" pitchFamily="34" charset="0"/>
                <a:cs typeface="Arial" panose="020B0604020202020204" pitchFamily="34" charset="0"/>
              </a:rPr>
              <a:t>преодоление возникшего ранее </a:t>
            </a:r>
            <a:r>
              <a:rPr lang="ru-RU" sz="1800" dirty="0" smtClean="0">
                <a:solidFill>
                  <a:schemeClr val="accent4">
                    <a:lumMod val="50000"/>
                  </a:schemeClr>
                </a:solidFill>
                <a:latin typeface="Arial" panose="020B0604020202020204" pitchFamily="34" charset="0"/>
                <a:cs typeface="Arial" panose="020B0604020202020204" pitchFamily="34" charset="0"/>
              </a:rPr>
              <a:t>затруднения</a:t>
            </a:r>
          </a:p>
          <a:p>
            <a:endParaRPr lang="ru-RU" sz="1800" dirty="0" smtClean="0">
              <a:solidFill>
                <a:schemeClr val="accent4">
                  <a:lumMod val="50000"/>
                </a:schemeClr>
              </a:solidFill>
              <a:latin typeface="Arial" panose="020B0604020202020204" pitchFamily="34" charset="0"/>
              <a:cs typeface="Arial" panose="020B0604020202020204" pitchFamily="34" charset="0"/>
            </a:endParaRP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i="1" dirty="0" smtClean="0">
                <a:solidFill>
                  <a:schemeClr val="accent4">
                    <a:lumMod val="50000"/>
                  </a:schemeClr>
                </a:solidFill>
                <a:latin typeface="Arial" panose="020B0604020202020204" pitchFamily="34" charset="0"/>
                <a:cs typeface="Arial" panose="020B0604020202020204" pitchFamily="34" charset="0"/>
              </a:rPr>
              <a:t>В </a:t>
            </a:r>
            <a:r>
              <a:rPr lang="ru-RU" sz="1800" i="1" dirty="0">
                <a:solidFill>
                  <a:schemeClr val="accent4">
                    <a:lumMod val="50000"/>
                  </a:schemeClr>
                </a:solidFill>
                <a:latin typeface="Arial" panose="020B0604020202020204" pitchFamily="34" charset="0"/>
                <a:cs typeface="Arial" panose="020B0604020202020204" pitchFamily="34" charset="0"/>
              </a:rPr>
              <a:t>это время учащиеся, не допустившие ошибки в </a:t>
            </a:r>
            <a:r>
              <a:rPr lang="ru-RU" sz="1800" i="1" dirty="0" smtClean="0">
                <a:solidFill>
                  <a:schemeClr val="accent4">
                    <a:lumMod val="50000"/>
                  </a:schemeClr>
                </a:solidFill>
                <a:latin typeface="Arial" panose="020B0604020202020204" pitchFamily="34" charset="0"/>
                <a:cs typeface="Arial" panose="020B0604020202020204" pitchFamily="34" charset="0"/>
              </a:rPr>
              <a:t>контрольной </a:t>
            </a:r>
            <a:r>
              <a:rPr lang="ru-RU" sz="1800" i="1" dirty="0">
                <a:solidFill>
                  <a:schemeClr val="accent4">
                    <a:lumMod val="50000"/>
                  </a:schemeClr>
                </a:solidFill>
                <a:latin typeface="Arial" panose="020B0604020202020204" pitchFamily="34" charset="0"/>
                <a:cs typeface="Arial" panose="020B0604020202020204" pitchFamily="34" charset="0"/>
              </a:rPr>
              <a:t>работе, выполняют самопроверку дополнительных заданий творческого уровня по предложенному образцу.</a:t>
            </a:r>
          </a:p>
        </p:txBody>
      </p:sp>
      <p:sp>
        <p:nvSpPr>
          <p:cNvPr id="7" name="Прямоугольник 6"/>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1863880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56" y="565055"/>
            <a:ext cx="7021513" cy="746041"/>
          </a:xfrm>
          <a:prstGeom prst="rect">
            <a:avLst/>
          </a:prstGeom>
        </p:spPr>
        <p:txBody>
          <a:bodyPr wrap="square" lIns="98745" tIns="49373" rIns="98745" bIns="49373">
            <a:spAutoFit/>
          </a:bodyPr>
          <a:lstStyle/>
          <a:p>
            <a:pPr algn="ctr"/>
            <a:r>
              <a:rPr lang="ru-RU" b="1" dirty="0">
                <a:solidFill>
                  <a:schemeClr val="accent4">
                    <a:lumMod val="50000"/>
                  </a:schemeClr>
                </a:solidFill>
                <a:latin typeface="Arial" panose="020B0604020202020204" pitchFamily="34" charset="0"/>
                <a:cs typeface="Arial" panose="020B0604020202020204" pitchFamily="34" charset="0"/>
              </a:rPr>
              <a:t>8 этап </a:t>
            </a:r>
          </a:p>
          <a:p>
            <a:pPr algn="ctr"/>
            <a:r>
              <a:rPr lang="ru-RU" b="1" u="sng" dirty="0">
                <a:solidFill>
                  <a:schemeClr val="accent4">
                    <a:lumMod val="50000"/>
                  </a:schemeClr>
                </a:solidFill>
                <a:latin typeface="Arial" panose="020B0604020202020204" pitchFamily="34" charset="0"/>
                <a:cs typeface="Arial" panose="020B0604020202020204" pitchFamily="34" charset="0"/>
              </a:rPr>
              <a:t>Включения в систему знаний и повторения</a:t>
            </a:r>
            <a:r>
              <a:rPr lang="ru-RU" sz="2200" b="1" u="sng" dirty="0"/>
              <a:t>; </a:t>
            </a:r>
          </a:p>
        </p:txBody>
      </p:sp>
      <p:sp>
        <p:nvSpPr>
          <p:cNvPr id="5" name="Прямоугольник 4"/>
          <p:cNvSpPr/>
          <p:nvPr/>
        </p:nvSpPr>
        <p:spPr>
          <a:xfrm>
            <a:off x="453132" y="2183947"/>
            <a:ext cx="6119163" cy="1792481"/>
          </a:xfrm>
          <a:prstGeom prst="rect">
            <a:avLst/>
          </a:prstGeom>
          <a:solidFill>
            <a:schemeClr val="accent4">
              <a:lumMod val="20000"/>
              <a:lumOff val="80000"/>
            </a:schemeClr>
          </a:solidFill>
          <a:ln>
            <a:solidFill>
              <a:schemeClr val="accent4">
                <a:lumMod val="50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Целью этапа</a:t>
            </a:r>
          </a:p>
          <a:p>
            <a:r>
              <a:rPr lang="ru-RU" sz="1800" b="1" dirty="0" smtClean="0">
                <a:solidFill>
                  <a:schemeClr val="accent4">
                    <a:lumMod val="50000"/>
                  </a:schemeClr>
                </a:solidFill>
                <a:latin typeface="Arial" panose="020B0604020202020204" pitchFamily="34" charset="0"/>
                <a:cs typeface="Arial" panose="020B0604020202020204" pitchFamily="34" charset="0"/>
              </a:rPr>
              <a:t> </a:t>
            </a:r>
            <a:r>
              <a:rPr lang="ru-RU" sz="1800" dirty="0">
                <a:solidFill>
                  <a:schemeClr val="accent4">
                    <a:lumMod val="50000"/>
                  </a:schemeClr>
                </a:solidFill>
                <a:latin typeface="Arial" panose="020B0604020202020204" pitchFamily="34" charset="0"/>
                <a:cs typeface="Arial" panose="020B0604020202020204" pitchFamily="34" charset="0"/>
              </a:rPr>
              <a:t>в</a:t>
            </a:r>
            <a:r>
              <a:rPr lang="ru-RU" sz="1800" dirty="0" smtClean="0">
                <a:solidFill>
                  <a:schemeClr val="accent4">
                    <a:lumMod val="50000"/>
                  </a:schemeClr>
                </a:solidFill>
                <a:latin typeface="Arial" panose="020B0604020202020204" pitchFamily="34" charset="0"/>
                <a:cs typeface="Arial" panose="020B0604020202020204" pitchFamily="34" charset="0"/>
              </a:rPr>
              <a:t>ключения в систему знаний и повторения является применение способов действий, вызвавших затруднения, повторение и закрепление ранее изученного и подготовка к изучению следующих разделов курса</a:t>
            </a:r>
            <a:r>
              <a:rPr lang="ru-RU" dirty="0" smtClean="0">
                <a:solidFill>
                  <a:schemeClr val="accent4">
                    <a:lumMod val="50000"/>
                  </a:schemeClr>
                </a:solidFill>
                <a:latin typeface="Arial" panose="020B0604020202020204" pitchFamily="34" charset="0"/>
                <a:cs typeface="Arial" panose="020B0604020202020204" pitchFamily="34" charset="0"/>
              </a:rPr>
              <a:t>.</a:t>
            </a:r>
            <a:endParaRPr lang="ru-RU" dirty="0">
              <a:solidFill>
                <a:schemeClr val="accent4">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453132" y="5176526"/>
            <a:ext cx="6119164" cy="3700696"/>
          </a:xfrm>
          <a:prstGeom prst="rect">
            <a:avLst/>
          </a:prstGeom>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этого учащиеся при положительном результате предыдущего этапа</a:t>
            </a:r>
            <a:r>
              <a:rPr lang="ru-RU" sz="1800" b="1" dirty="0" smtClean="0">
                <a:solidFill>
                  <a:schemeClr val="accent4">
                    <a:lumMod val="50000"/>
                  </a:schemeClr>
                </a:solidFill>
                <a:latin typeface="Arial" panose="020B0604020202020204" pitchFamily="34" charset="0"/>
                <a:cs typeface="Arial" panose="020B0604020202020204" pitchFamily="34" charset="0"/>
              </a:rPr>
              <a:t>:</a:t>
            </a:r>
          </a:p>
          <a:p>
            <a:endParaRPr lang="ru-RU" sz="1800" b="1"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a:pPr>
            <a:r>
              <a:rPr lang="ru-RU" sz="1800" dirty="0" smtClean="0">
                <a:solidFill>
                  <a:schemeClr val="accent4">
                    <a:lumMod val="50000"/>
                  </a:schemeClr>
                </a:solidFill>
                <a:latin typeface="Arial" panose="020B0604020202020204" pitchFamily="34" charset="0"/>
                <a:cs typeface="Arial" panose="020B0604020202020204" pitchFamily="34" charset="0"/>
              </a:rPr>
              <a:t>выполняют </a:t>
            </a:r>
            <a:r>
              <a:rPr lang="ru-RU" sz="1800" dirty="0">
                <a:solidFill>
                  <a:schemeClr val="accent4">
                    <a:lumMod val="50000"/>
                  </a:schemeClr>
                </a:solidFill>
                <a:latin typeface="Arial" panose="020B0604020202020204" pitchFamily="34" charset="0"/>
                <a:cs typeface="Arial" panose="020B0604020202020204" pitchFamily="34" charset="0"/>
              </a:rPr>
              <a:t>задания, в которых </a:t>
            </a:r>
            <a:r>
              <a:rPr lang="ru-RU" sz="1800" dirty="0" smtClean="0">
                <a:solidFill>
                  <a:schemeClr val="accent4">
                    <a:lumMod val="50000"/>
                  </a:schemeClr>
                </a:solidFill>
                <a:latin typeface="Arial" panose="020B0604020202020204" pitchFamily="34" charset="0"/>
                <a:cs typeface="Arial" panose="020B0604020202020204" pitchFamily="34" charset="0"/>
              </a:rPr>
              <a:t>рассматриваемые</a:t>
            </a:r>
          </a:p>
          <a:p>
            <a:r>
              <a:rPr lang="ru-RU" sz="1800" dirty="0" smtClean="0">
                <a:solidFill>
                  <a:schemeClr val="accent4">
                    <a:lumMod val="50000"/>
                  </a:schemeClr>
                </a:solidFill>
                <a:latin typeface="Arial" panose="020B0604020202020204" pitchFamily="34" charset="0"/>
                <a:cs typeface="Arial" panose="020B0604020202020204" pitchFamily="34" charset="0"/>
              </a:rPr>
              <a:t>способы </a:t>
            </a:r>
            <a:r>
              <a:rPr lang="ru-RU" sz="1800" dirty="0">
                <a:solidFill>
                  <a:schemeClr val="accent4">
                    <a:lumMod val="50000"/>
                  </a:schemeClr>
                </a:solidFill>
                <a:latin typeface="Arial" panose="020B0604020202020204" pitchFamily="34" charset="0"/>
                <a:cs typeface="Arial" panose="020B0604020202020204" pitchFamily="34" charset="0"/>
              </a:rPr>
              <a:t>действий связываются с ранее изученными и между собой</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2) выполняют задания на подготовку к изучению следующих тем</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i="1" dirty="0">
                <a:solidFill>
                  <a:schemeClr val="accent4">
                    <a:lumMod val="50000"/>
                  </a:schemeClr>
                </a:solidFill>
                <a:latin typeface="Arial" panose="020B0604020202020204" pitchFamily="34" charset="0"/>
                <a:cs typeface="Arial" panose="020B0604020202020204" pitchFamily="34" charset="0"/>
              </a:rPr>
              <a:t>При отрицательном результате учащиеся повторяют предыдущий этап для другого варианта.</a:t>
            </a:r>
          </a:p>
        </p:txBody>
      </p:sp>
      <p:sp>
        <p:nvSpPr>
          <p:cNvPr id="7" name="Прямоугольник 6"/>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1863880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597" y="5181"/>
            <a:ext cx="7021513" cy="1023040"/>
          </a:xfrm>
          <a:prstGeom prst="rect">
            <a:avLst/>
          </a:prstGeom>
        </p:spPr>
        <p:txBody>
          <a:bodyPr wrap="square" lIns="98745" tIns="49373" rIns="98745" bIns="49373">
            <a:spAutoFit/>
          </a:bodyPr>
          <a:lstStyle/>
          <a:p>
            <a:endParaRPr lang="ru-RU" b="1" dirty="0"/>
          </a:p>
          <a:p>
            <a:pPr algn="ctr"/>
            <a:r>
              <a:rPr lang="ru-RU" b="1" dirty="0">
                <a:solidFill>
                  <a:schemeClr val="accent4">
                    <a:lumMod val="50000"/>
                  </a:schemeClr>
                </a:solidFill>
                <a:latin typeface="Arial" panose="020B0604020202020204" pitchFamily="34" charset="0"/>
                <a:cs typeface="Arial" panose="020B0604020202020204" pitchFamily="34" charset="0"/>
              </a:rPr>
              <a:t>9 этап </a:t>
            </a:r>
          </a:p>
          <a:p>
            <a:pPr algn="ctr"/>
            <a:r>
              <a:rPr lang="ru-RU" b="1" u="sng" dirty="0">
                <a:solidFill>
                  <a:schemeClr val="accent4">
                    <a:lumMod val="50000"/>
                  </a:schemeClr>
                </a:solidFill>
                <a:latin typeface="Arial" panose="020B0604020202020204" pitchFamily="34" charset="0"/>
                <a:cs typeface="Arial" panose="020B0604020202020204" pitchFamily="34" charset="0"/>
              </a:rPr>
              <a:t>Рефлексии учебной деятельности на уроке. </a:t>
            </a:r>
          </a:p>
        </p:txBody>
      </p:sp>
      <p:sp>
        <p:nvSpPr>
          <p:cNvPr id="5" name="Прямоугольник 4"/>
          <p:cNvSpPr/>
          <p:nvPr/>
        </p:nvSpPr>
        <p:spPr>
          <a:xfrm>
            <a:off x="395440" y="2025048"/>
            <a:ext cx="6045439" cy="1484705"/>
          </a:xfrm>
          <a:prstGeom prst="rect">
            <a:avLst/>
          </a:prstGeom>
          <a:solidFill>
            <a:schemeClr val="accent4">
              <a:lumMod val="20000"/>
              <a:lumOff val="80000"/>
            </a:schemeClr>
          </a:solidFill>
          <a:ln>
            <a:solidFill>
              <a:schemeClr val="accent4">
                <a:lumMod val="50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Целью этапа</a:t>
            </a:r>
          </a:p>
          <a:p>
            <a:r>
              <a:rPr lang="ru-RU" sz="1800" b="1" dirty="0" smtClean="0">
                <a:solidFill>
                  <a:schemeClr val="accent4">
                    <a:lumMod val="50000"/>
                  </a:schemeClr>
                </a:solidFill>
                <a:latin typeface="Arial" panose="020B0604020202020204" pitchFamily="34" charset="0"/>
                <a:cs typeface="Arial" panose="020B0604020202020204" pitchFamily="34" charset="0"/>
              </a:rPr>
              <a:t> </a:t>
            </a:r>
            <a:r>
              <a:rPr lang="ru-RU" sz="1800" dirty="0" smtClean="0">
                <a:solidFill>
                  <a:schemeClr val="accent4">
                    <a:lumMod val="50000"/>
                  </a:schemeClr>
                </a:solidFill>
                <a:latin typeface="Arial" panose="020B0604020202020204" pitchFamily="34" charset="0"/>
                <a:cs typeface="Arial" panose="020B0604020202020204" pitchFamily="34" charset="0"/>
              </a:rPr>
              <a:t>Является осознание учащимися метода преодоления затруднений и самооценка ими результатов своей коррекционной (а в случае, если ошибок не было, самостоятельной} деятельности.</a:t>
            </a:r>
            <a:endParaRPr lang="ru-RU" sz="1800" dirty="0">
              <a:solidFill>
                <a:schemeClr val="accent4">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340588" y="4563009"/>
            <a:ext cx="6338520" cy="4531693"/>
          </a:xfrm>
          <a:prstGeom prst="rect">
            <a:avLst/>
          </a:prstGeom>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реализации этой цели учащиеся</a:t>
            </a:r>
            <a:r>
              <a:rPr lang="ru-RU" sz="1800" b="1" dirty="0" smtClean="0">
                <a:solidFill>
                  <a:schemeClr val="accent4">
                    <a:lumMod val="50000"/>
                  </a:schemeClr>
                </a:solidFill>
                <a:latin typeface="Arial" panose="020B0604020202020204" pitchFamily="34" charset="0"/>
                <a:cs typeface="Arial" panose="020B0604020202020204" pitchFamily="34" charset="0"/>
              </a:rPr>
              <a:t>:</a:t>
            </a:r>
          </a:p>
          <a:p>
            <a:endParaRPr lang="ru-RU" sz="1800" b="1" dirty="0">
              <a:solidFill>
                <a:schemeClr val="accent4">
                  <a:lumMod val="50000"/>
                </a:schemeClr>
              </a:solidFill>
              <a:latin typeface="Arial" panose="020B0604020202020204" pitchFamily="34" charset="0"/>
              <a:cs typeface="Arial" panose="020B0604020202020204" pitchFamily="34" charset="0"/>
            </a:endParaRPr>
          </a:p>
          <a:p>
            <a:r>
              <a:rPr lang="ru-RU" sz="1800" dirty="0" smtClean="0">
                <a:solidFill>
                  <a:schemeClr val="accent4">
                    <a:lumMod val="50000"/>
                  </a:schemeClr>
                </a:solidFill>
                <a:latin typeface="Arial" panose="020B0604020202020204" pitchFamily="34" charset="0"/>
                <a:cs typeface="Arial" panose="020B0604020202020204" pitchFamily="34" charset="0"/>
              </a:rPr>
              <a:t>1) уточняют </a:t>
            </a:r>
            <a:r>
              <a:rPr lang="ru-RU" sz="1800" dirty="0">
                <a:solidFill>
                  <a:schemeClr val="accent4">
                    <a:lumMod val="50000"/>
                  </a:schemeClr>
                </a:solidFill>
                <a:latin typeface="Arial" panose="020B0604020202020204" pitchFamily="34" charset="0"/>
                <a:cs typeface="Arial" panose="020B0604020202020204" pitchFamily="34" charset="0"/>
              </a:rPr>
              <a:t>алгоритм исправления ошибок</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2) называют способы действий, вызвавшие затруднение</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3) фиксируют степень соответствия поставленной цели и результатов деятельности</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4) оценивают собственную деятельность на уроке</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5) намечают цели последующей деятельности</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6) в соответствии с результатами деятельности на уроке согласовывают домашнее задание (с элементами выбора, творчества).</a:t>
            </a:r>
          </a:p>
        </p:txBody>
      </p:sp>
      <p:sp>
        <p:nvSpPr>
          <p:cNvPr id="7" name="Прямоугольник 6"/>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1863880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941" y="6053"/>
            <a:ext cx="6690531" cy="1120024"/>
          </a:xfrm>
          <a:prstGeom prst="rect">
            <a:avLst/>
          </a:prstGeom>
        </p:spPr>
        <p:txBody>
          <a:bodyPr wrap="square" lIns="98745" tIns="49373" rIns="98745" bIns="49373">
            <a:spAutoFit/>
          </a:bodyPr>
          <a:lstStyle/>
          <a:p>
            <a:pPr algn="ctr"/>
            <a:r>
              <a:rPr lang="ru-RU" sz="2200" b="1" dirty="0">
                <a:solidFill>
                  <a:schemeClr val="accent4">
                    <a:lumMod val="50000"/>
                  </a:schemeClr>
                </a:solidFill>
                <a:latin typeface="Arial" panose="020B0604020202020204" pitchFamily="34" charset="0"/>
                <a:cs typeface="Arial" panose="020B0604020202020204" pitchFamily="34" charset="0"/>
              </a:rPr>
              <a:t>Отличительной особенностью урока рефлексии </a:t>
            </a:r>
          </a:p>
          <a:p>
            <a:pPr algn="ctr"/>
            <a:r>
              <a:rPr lang="ru-RU" sz="2200" b="1" dirty="0">
                <a:solidFill>
                  <a:schemeClr val="accent4">
                    <a:lumMod val="50000"/>
                  </a:schemeClr>
                </a:solidFill>
                <a:latin typeface="Arial" panose="020B0604020202020204" pitchFamily="34" charset="0"/>
                <a:cs typeface="Arial" panose="020B0604020202020204" pitchFamily="34" charset="0"/>
              </a:rPr>
              <a:t>от урока «открытия» нового знания </a:t>
            </a:r>
          </a:p>
        </p:txBody>
      </p:sp>
      <p:sp>
        <p:nvSpPr>
          <p:cNvPr id="3" name="Прямоугольник 2"/>
          <p:cNvSpPr/>
          <p:nvPr/>
        </p:nvSpPr>
        <p:spPr>
          <a:xfrm>
            <a:off x="243049" y="834777"/>
            <a:ext cx="6548425" cy="1036181"/>
          </a:xfrm>
          <a:prstGeom prst="rect">
            <a:avLst/>
          </a:prstGeom>
          <a:solidFill>
            <a:schemeClr val="accent4">
              <a:lumMod val="20000"/>
              <a:lumOff val="80000"/>
            </a:schemeClr>
          </a:solidFill>
          <a:ln>
            <a:solidFill>
              <a:schemeClr val="accent4">
                <a:lumMod val="75000"/>
              </a:schemeClr>
            </a:solidFill>
          </a:ln>
        </p:spPr>
        <p:txBody>
          <a:bodyPr wrap="square" lIns="98745" tIns="49373" rIns="98745" bIns="49373">
            <a:spAutoFit/>
          </a:bodyPr>
          <a:lstStyle/>
          <a:p>
            <a:pPr algn="ctr"/>
            <a:r>
              <a:rPr lang="ru-RU" dirty="0">
                <a:solidFill>
                  <a:schemeClr val="accent4">
                    <a:lumMod val="50000"/>
                  </a:schemeClr>
                </a:solidFill>
                <a:latin typeface="Arial" panose="020B0604020202020204" pitchFamily="34" charset="0"/>
                <a:cs typeface="Arial" panose="020B0604020202020204" pitchFamily="34" charset="0"/>
              </a:rPr>
              <a:t>Фиксирование и преодоление, затруднений в собственных учебных действиях, а не в учебном содержании.</a:t>
            </a:r>
          </a:p>
        </p:txBody>
      </p:sp>
      <p:sp>
        <p:nvSpPr>
          <p:cNvPr id="4" name="Прямоугольник 3"/>
          <p:cNvSpPr/>
          <p:nvPr/>
        </p:nvSpPr>
        <p:spPr>
          <a:xfrm>
            <a:off x="243048" y="2094253"/>
            <a:ext cx="6548425" cy="2808144"/>
          </a:xfrm>
          <a:prstGeom prst="rect">
            <a:avLst/>
          </a:prstGeom>
        </p:spPr>
        <p:txBody>
          <a:bodyPr wrap="square" lIns="98745" tIns="49373" rIns="98745" bIns="49373">
            <a:spAutoFit/>
          </a:bodyPr>
          <a:lstStyle/>
          <a:p>
            <a:r>
              <a:rPr lang="ru-RU" sz="1600" dirty="0">
                <a:solidFill>
                  <a:schemeClr val="accent4">
                    <a:lumMod val="50000"/>
                  </a:schemeClr>
                </a:solidFill>
                <a:latin typeface="Arial" panose="020B0604020202020204" pitchFamily="34" charset="0"/>
                <a:cs typeface="Arial" panose="020B0604020202020204" pitchFamily="34" charset="0"/>
              </a:rPr>
              <a:t>Для того чтобы коррекция учащимися своих ошибок была не случайным, а осмысленным событием, важно организовать их коррекционные действия на основе рефлексивного метода, (оформленного в виде алгоритма исправления ошибок. Данный алгоритм должен строиться самими детьми на отдельном уроке общеметодологической направленности по теме «Как исправлять спои ошибки» и давать им четкий ответ на данный вопрос. Если уроки рефлексии проводятся системно, то этот алгоритм дети достаточно быстро осваивают и уверенно применяют, начиная с простейшего вида, а затем постепенно уточняя и детализируя от урока к уроку. </a:t>
            </a:r>
          </a:p>
        </p:txBody>
      </p:sp>
      <p:sp>
        <p:nvSpPr>
          <p:cNvPr id="5" name="Прямоугольник 4"/>
          <p:cNvSpPr/>
          <p:nvPr/>
        </p:nvSpPr>
        <p:spPr>
          <a:xfrm>
            <a:off x="243049" y="5274816"/>
            <a:ext cx="6548425" cy="4531693"/>
          </a:xfrm>
          <a:prstGeom prst="rect">
            <a:avLst/>
          </a:prstGeom>
        </p:spPr>
        <p:txBody>
          <a:bodyPr wrap="square" lIns="98745" tIns="49373" rIns="98745" bIns="49373">
            <a:spAutoFit/>
          </a:bodyPr>
          <a:lstStyle/>
          <a:p>
            <a:r>
              <a:rPr lang="ru-RU" sz="1600" dirty="0">
                <a:solidFill>
                  <a:schemeClr val="accent4">
                    <a:lumMod val="50000"/>
                  </a:schemeClr>
                </a:solidFill>
                <a:latin typeface="Arial" panose="020B0604020202020204" pitchFamily="34" charset="0"/>
                <a:cs typeface="Arial" panose="020B0604020202020204" pitchFamily="34" charset="0"/>
              </a:rPr>
              <a:t>Отметим, что уроки рефлексии, несмотря на достаточно большую подготовку к ним со стороны учителя (особенно на начальных этапах), являются наиболее интересными как для учителей, так и, в первую очередь, для детей. Имеется значительный положительный опыт их системного использования в школах. Дети на этих уроках не просто тренируются в решении задач - они осваивают метод коррекции собственных действий, им предоставляется возможность самим найти свои ошибки, понять их причину и исправить, а затем убедиться в правильности своих действий. После этого заметно повышается качество усвоения учащимися учебного содержания при уменьшении затраченного времени, но не только. Дети легко переносят накопленный на этих уроках опыт работы над ошибками на любой учебный предмет.</a:t>
            </a:r>
          </a:p>
          <a:p>
            <a:r>
              <a:rPr lang="ru-RU" sz="1600" dirty="0">
                <a:solidFill>
                  <a:schemeClr val="accent4">
                    <a:lumMod val="50000"/>
                  </a:schemeClr>
                </a:solidFill>
                <a:latin typeface="Arial" panose="020B0604020202020204" pitchFamily="34" charset="0"/>
                <a:cs typeface="Arial" panose="020B0604020202020204" pitchFamily="34" charset="0"/>
              </a:rPr>
              <a:t>Следует также подчеркнуть, что уроки рефлексии гораздо проще осваиваются учителями, чем уроки «открытия» нового знания, так как при переходе к ним не происходит изменения самого метода работы.</a:t>
            </a:r>
          </a:p>
        </p:txBody>
      </p:sp>
    </p:spTree>
    <p:extLst>
      <p:ext uri="{BB962C8B-B14F-4D97-AF65-F5344CB8AC3E}">
        <p14:creationId xmlns:p14="http://schemas.microsoft.com/office/powerpoint/2010/main" val="637286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Прямая со стрелкой 4"/>
          <p:cNvCxnSpPr>
            <a:stCxn id="2" idx="2"/>
            <a:endCxn id="3" idx="0"/>
          </p:cNvCxnSpPr>
          <p:nvPr/>
        </p:nvCxnSpPr>
        <p:spPr>
          <a:xfrm>
            <a:off x="3383898" y="1782673"/>
            <a:ext cx="470043" cy="4721880"/>
          </a:xfrm>
          <a:prstGeom prst="straightConnector1">
            <a:avLst/>
          </a:prstGeom>
          <a:ln w="57150">
            <a:solidFill>
              <a:schemeClr val="accent4">
                <a:lumMod val="60000"/>
                <a:lumOff val="40000"/>
              </a:schemeClr>
            </a:solidFill>
            <a:tailEnd type="arrow"/>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a:stCxn id="2" idx="2"/>
          </p:cNvCxnSpPr>
          <p:nvPr/>
        </p:nvCxnSpPr>
        <p:spPr>
          <a:xfrm flipH="1">
            <a:off x="2788182" y="1782673"/>
            <a:ext cx="595716" cy="1613784"/>
          </a:xfrm>
          <a:prstGeom prst="straightConnector1">
            <a:avLst/>
          </a:prstGeom>
          <a:ln w="57150">
            <a:solidFill>
              <a:schemeClr val="accent4">
                <a:lumMod val="60000"/>
                <a:lumOff val="40000"/>
              </a:schemeClr>
            </a:solidFill>
            <a:tailEnd type="arrow"/>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930386" y="6504553"/>
            <a:ext cx="5847109" cy="2869699"/>
          </a:xfrm>
          <a:prstGeom prst="rect">
            <a:avLst/>
          </a:prstGeom>
          <a:solidFill>
            <a:schemeClr val="accent4">
              <a:lumMod val="20000"/>
              <a:lumOff val="80000"/>
            </a:schemeClr>
          </a:solidFill>
          <a:ln>
            <a:solidFill>
              <a:schemeClr val="accent4">
                <a:lumMod val="50000"/>
              </a:schemeClr>
            </a:solidFill>
          </a:ln>
          <a:effectLst>
            <a:outerShdw blurRad="50800" dist="38100" dir="2700000" algn="tl" rotWithShape="0">
              <a:prstClr val="black">
                <a:alpha val="40000"/>
              </a:prstClr>
            </a:outerShdw>
          </a:effectLst>
        </p:spPr>
        <p:txBody>
          <a:bodyPr wrap="square" lIns="98745" tIns="49373" rIns="98745" bIns="49373">
            <a:spAutoFit/>
          </a:bodyPr>
          <a:lstStyle/>
          <a:p>
            <a:pPr algn="ctr"/>
            <a:r>
              <a:rPr lang="ru-RU" b="1" u="sng" dirty="0" err="1">
                <a:solidFill>
                  <a:schemeClr val="accent4">
                    <a:lumMod val="50000"/>
                  </a:schemeClr>
                </a:solidFill>
                <a:latin typeface="Arial" panose="020B0604020202020204" pitchFamily="34" charset="0"/>
                <a:cs typeface="Arial" panose="020B0604020202020204" pitchFamily="34" charset="0"/>
              </a:rPr>
              <a:t>Деятелъностная</a:t>
            </a:r>
            <a:r>
              <a:rPr lang="ru-RU" b="1" u="sng" dirty="0">
                <a:solidFill>
                  <a:schemeClr val="accent4">
                    <a:lumMod val="50000"/>
                  </a:schemeClr>
                </a:solidFill>
                <a:latin typeface="Arial" panose="020B0604020202020204" pitchFamily="34" charset="0"/>
                <a:cs typeface="Arial" panose="020B0604020202020204" pitchFamily="34" charset="0"/>
              </a:rPr>
              <a:t> цель</a:t>
            </a:r>
            <a:r>
              <a:rPr lang="ru-RU" b="1" u="sng" dirty="0" smtClean="0">
                <a:solidFill>
                  <a:schemeClr val="accent4">
                    <a:lumMod val="50000"/>
                  </a:schemeClr>
                </a:solidFill>
                <a:latin typeface="Arial" panose="020B0604020202020204" pitchFamily="34" charset="0"/>
                <a:cs typeface="Arial" panose="020B0604020202020204" pitchFamily="34" charset="0"/>
              </a:rPr>
              <a:t>:</a:t>
            </a:r>
          </a:p>
          <a:p>
            <a:pPr algn="ctr"/>
            <a:endParaRPr lang="ru-RU" b="1" u="sng" dirty="0">
              <a:solidFill>
                <a:schemeClr val="accent4">
                  <a:lumMod val="50000"/>
                </a:schemeClr>
              </a:solidFill>
              <a:latin typeface="Arial" panose="020B0604020202020204" pitchFamily="34" charset="0"/>
              <a:cs typeface="Arial" panose="020B0604020202020204" pitchFamily="34" charset="0"/>
            </a:endParaRPr>
          </a:p>
          <a:p>
            <a:pPr algn="ctr"/>
            <a:r>
              <a:rPr lang="ru-RU" dirty="0">
                <a:solidFill>
                  <a:schemeClr val="accent4">
                    <a:lumMod val="50000"/>
                  </a:schemeClr>
                </a:solidFill>
                <a:latin typeface="Arial" panose="020B0604020202020204" pitchFamily="34" charset="0"/>
                <a:cs typeface="Arial" panose="020B0604020202020204" pitchFamily="34" charset="0"/>
              </a:rPr>
              <a:t> </a:t>
            </a:r>
            <a:r>
              <a:rPr lang="ru-RU" i="1" dirty="0">
                <a:solidFill>
                  <a:schemeClr val="accent4">
                    <a:lumMod val="50000"/>
                  </a:schemeClr>
                </a:solidFill>
                <a:latin typeface="Arial" panose="020B0604020202020204" pitchFamily="34" charset="0"/>
                <a:cs typeface="Arial" panose="020B0604020202020204" pitchFamily="34" charset="0"/>
              </a:rPr>
              <a:t>формирование у учащихся способностей к рефлексии коррекционно-контрольного типа и реализации коррекционной нормы (фиксирование собственных затруднений в деятельности, выявление их причин, построение и реализация проекта выхода из затруднения и т.д.).</a:t>
            </a:r>
          </a:p>
        </p:txBody>
      </p:sp>
      <p:sp>
        <p:nvSpPr>
          <p:cNvPr id="2" name="Прямоугольник 1"/>
          <p:cNvSpPr/>
          <p:nvPr/>
        </p:nvSpPr>
        <p:spPr>
          <a:xfrm>
            <a:off x="1255092" y="236413"/>
            <a:ext cx="4257611" cy="1546260"/>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endParaRPr lang="ru-RU" sz="2200" b="1" dirty="0" smtClean="0">
              <a:solidFill>
                <a:schemeClr val="accent4">
                  <a:lumMod val="50000"/>
                </a:schemeClr>
              </a:solidFill>
              <a:latin typeface="Arial" panose="020B0604020202020204" pitchFamily="34" charset="0"/>
              <a:cs typeface="Arial" panose="020B0604020202020204" pitchFamily="34" charset="0"/>
            </a:endParaRPr>
          </a:p>
          <a:p>
            <a:pPr algn="ctr"/>
            <a:r>
              <a:rPr lang="ru-RU" sz="2200" b="1" dirty="0" smtClean="0">
                <a:solidFill>
                  <a:schemeClr val="accent4">
                    <a:lumMod val="50000"/>
                  </a:schemeClr>
                </a:solidFill>
                <a:latin typeface="Arial" panose="020B0604020202020204" pitchFamily="34" charset="0"/>
                <a:cs typeface="Arial" panose="020B0604020202020204" pitchFamily="34" charset="0"/>
              </a:rPr>
              <a:t>Основные цели урока </a:t>
            </a:r>
          </a:p>
          <a:p>
            <a:pPr algn="ctr"/>
            <a:r>
              <a:rPr lang="ru-RU" sz="2500" b="1" u="sng" dirty="0" smtClean="0">
                <a:solidFill>
                  <a:schemeClr val="accent4">
                    <a:lumMod val="50000"/>
                  </a:schemeClr>
                </a:solidFill>
                <a:latin typeface="Arial" panose="020B0604020202020204" pitchFamily="34" charset="0"/>
                <a:cs typeface="Arial" panose="020B0604020202020204" pitchFamily="34" charset="0"/>
              </a:rPr>
              <a:t>Рефлексии.</a:t>
            </a:r>
          </a:p>
          <a:p>
            <a:pPr algn="ctr"/>
            <a:endParaRPr lang="ru-RU" sz="2500" b="1" u="sng" dirty="0">
              <a:solidFill>
                <a:schemeClr val="accent4">
                  <a:lumMod val="50000"/>
                </a:schemeClr>
              </a:solidFill>
              <a:latin typeface="Arial" panose="020B0604020202020204" pitchFamily="34" charset="0"/>
              <a:cs typeface="Arial" panose="020B0604020202020204" pitchFamily="34" charset="0"/>
            </a:endParaRPr>
          </a:p>
        </p:txBody>
      </p:sp>
      <p:sp>
        <p:nvSpPr>
          <p:cNvPr id="4" name="Прямоугольник 3"/>
          <p:cNvSpPr/>
          <p:nvPr/>
        </p:nvSpPr>
        <p:spPr>
          <a:xfrm>
            <a:off x="342404" y="3396457"/>
            <a:ext cx="5170299" cy="1638593"/>
          </a:xfrm>
          <a:prstGeom prst="rect">
            <a:avLst/>
          </a:prstGeom>
          <a:solidFill>
            <a:schemeClr val="accent4">
              <a:lumMod val="20000"/>
              <a:lumOff val="80000"/>
            </a:schemeClr>
          </a:solidFill>
          <a:ln>
            <a:solidFill>
              <a:schemeClr val="accent4">
                <a:lumMod val="50000"/>
              </a:schemeClr>
            </a:solidFill>
          </a:ln>
        </p:spPr>
        <p:txBody>
          <a:bodyPr wrap="square" lIns="98745" tIns="49373" rIns="98745" bIns="49373">
            <a:spAutoFit/>
          </a:bodyPr>
          <a:lstStyle/>
          <a:p>
            <a:pPr algn="ctr"/>
            <a:r>
              <a:rPr lang="ru-RU" b="1" u="sng" dirty="0">
                <a:solidFill>
                  <a:schemeClr val="accent4">
                    <a:lumMod val="50000"/>
                  </a:schemeClr>
                </a:solidFill>
                <a:latin typeface="Arial" panose="020B0604020202020204" pitchFamily="34" charset="0"/>
                <a:cs typeface="Arial" panose="020B0604020202020204" pitchFamily="34" charset="0"/>
              </a:rPr>
              <a:t>Содержательная цель</a:t>
            </a:r>
            <a:r>
              <a:rPr lang="ru-RU" dirty="0">
                <a:solidFill>
                  <a:schemeClr val="accent4">
                    <a:lumMod val="50000"/>
                  </a:schemeClr>
                </a:solidFill>
                <a:latin typeface="Arial" panose="020B0604020202020204" pitchFamily="34" charset="0"/>
                <a:cs typeface="Arial" panose="020B0604020202020204" pitchFamily="34" charset="0"/>
              </a:rPr>
              <a:t>: </a:t>
            </a:r>
            <a:endParaRPr lang="ru-RU" dirty="0" smtClean="0">
              <a:solidFill>
                <a:schemeClr val="accent4">
                  <a:lumMod val="50000"/>
                </a:schemeClr>
              </a:solidFill>
              <a:latin typeface="Arial" panose="020B0604020202020204" pitchFamily="34" charset="0"/>
              <a:cs typeface="Arial" panose="020B0604020202020204" pitchFamily="34" charset="0"/>
            </a:endParaRPr>
          </a:p>
          <a:p>
            <a:pPr algn="ctr"/>
            <a:endParaRPr lang="ru-RU" dirty="0">
              <a:solidFill>
                <a:schemeClr val="accent4">
                  <a:lumMod val="50000"/>
                </a:schemeClr>
              </a:solidFill>
              <a:latin typeface="Arial" panose="020B0604020202020204" pitchFamily="34" charset="0"/>
              <a:cs typeface="Arial" panose="020B0604020202020204" pitchFamily="34" charset="0"/>
            </a:endParaRPr>
          </a:p>
          <a:p>
            <a:pPr algn="ctr"/>
            <a:r>
              <a:rPr lang="ru-RU" i="1" dirty="0">
                <a:solidFill>
                  <a:schemeClr val="accent4">
                    <a:lumMod val="50000"/>
                  </a:schemeClr>
                </a:solidFill>
                <a:latin typeface="Arial" panose="020B0604020202020204" pitchFamily="34" charset="0"/>
                <a:cs typeface="Arial" panose="020B0604020202020204" pitchFamily="34" charset="0"/>
              </a:rPr>
              <a:t>закрепление и при необходимости коррекция изученных способов действий - понятий, алгоритмов и т.д. </a:t>
            </a:r>
          </a:p>
        </p:txBody>
      </p:sp>
    </p:spTree>
    <p:extLst>
      <p:ext uri="{BB962C8B-B14F-4D97-AF65-F5344CB8AC3E}">
        <p14:creationId xmlns:p14="http://schemas.microsoft.com/office/powerpoint/2010/main" val="3842280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7021513" cy="1530871"/>
          </a:xfrm>
          <a:prstGeom prst="rect">
            <a:avLst/>
          </a:prstGeom>
          <a:solidFill>
            <a:schemeClr val="accent4">
              <a:lumMod val="20000"/>
              <a:lumOff val="80000"/>
            </a:schemeClr>
          </a:solidFill>
          <a:ln>
            <a:solidFill>
              <a:schemeClr val="accent4">
                <a:lumMod val="75000"/>
              </a:schemeClr>
            </a:solidFill>
          </a:ln>
          <a:scene3d>
            <a:camera prst="orthographicFront"/>
            <a:lightRig rig="threePt" dir="t"/>
          </a:scene3d>
          <a:sp3d>
            <a:bevelT w="139700" h="139700" prst="divot"/>
          </a:sp3d>
        </p:spPr>
        <p:txBody>
          <a:bodyPr wrap="square" lIns="98745" tIns="49373" rIns="98745" bIns="49373">
            <a:spAutoFit/>
          </a:bodyPr>
          <a:lstStyle/>
          <a:p>
            <a:pPr algn="ctr"/>
            <a:endParaRPr lang="ru-RU" sz="2500" b="1" dirty="0">
              <a:solidFill>
                <a:schemeClr val="accent4">
                  <a:lumMod val="50000"/>
                </a:schemeClr>
              </a:solidFill>
              <a:latin typeface="Arial" panose="020B0604020202020204" pitchFamily="34" charset="0"/>
              <a:cs typeface="Arial" panose="020B0604020202020204" pitchFamily="34" charset="0"/>
            </a:endParaRPr>
          </a:p>
          <a:p>
            <a:pPr algn="ctr"/>
            <a:r>
              <a:rPr lang="ru-RU" b="1" dirty="0">
                <a:solidFill>
                  <a:schemeClr val="accent4">
                    <a:lumMod val="50000"/>
                  </a:schemeClr>
                </a:solidFill>
                <a:latin typeface="Arial" panose="020B0604020202020204" pitchFamily="34" charset="0"/>
                <a:cs typeface="Arial" panose="020B0604020202020204" pitchFamily="34" charset="0"/>
              </a:rPr>
              <a:t>Структура урока</a:t>
            </a:r>
          </a:p>
          <a:p>
            <a:pPr algn="ctr"/>
            <a:r>
              <a:rPr lang="ru-RU" sz="2400" b="1" dirty="0">
                <a:solidFill>
                  <a:schemeClr val="accent4">
                    <a:lumMod val="50000"/>
                  </a:schemeClr>
                </a:solidFill>
                <a:latin typeface="Arial" panose="020B0604020202020204" pitchFamily="34" charset="0"/>
                <a:cs typeface="Arial" panose="020B0604020202020204" pitchFamily="34" charset="0"/>
              </a:rPr>
              <a:t>  </a:t>
            </a:r>
            <a:r>
              <a:rPr lang="ru-RU" sz="2400" b="1" u="sng" dirty="0">
                <a:ln>
                  <a:solidFill>
                    <a:srgbClr val="C00000"/>
                  </a:solidFill>
                </a:ln>
                <a:solidFill>
                  <a:schemeClr val="accent6">
                    <a:lumMod val="75000"/>
                  </a:schemeClr>
                </a:solidFill>
                <a:latin typeface="Arial" panose="020B0604020202020204" pitchFamily="34" charset="0"/>
                <a:cs typeface="Arial" panose="020B0604020202020204" pitchFamily="34" charset="0"/>
              </a:rPr>
              <a:t>Рефлексия</a:t>
            </a:r>
          </a:p>
          <a:p>
            <a:pPr algn="ctr"/>
            <a:endParaRPr lang="ru-RU" sz="2400" b="1" u="sng" dirty="0">
              <a:ln>
                <a:solidFill>
                  <a:srgbClr val="C00000"/>
                </a:solidFill>
              </a:ln>
              <a:solidFill>
                <a:schemeClr val="accent6">
                  <a:lumMod val="75000"/>
                </a:schemeClr>
              </a:solidFill>
              <a:latin typeface="Arial" panose="020B0604020202020204" pitchFamily="34" charset="0"/>
              <a:cs typeface="Arial" panose="020B0604020202020204" pitchFamily="34" charset="0"/>
            </a:endParaRPr>
          </a:p>
        </p:txBody>
      </p:sp>
      <p:sp>
        <p:nvSpPr>
          <p:cNvPr id="3" name="Прямоугольник 2"/>
          <p:cNvSpPr/>
          <p:nvPr/>
        </p:nvSpPr>
        <p:spPr>
          <a:xfrm>
            <a:off x="327577" y="2394496"/>
            <a:ext cx="6690531" cy="6320705"/>
          </a:xfrm>
          <a:prstGeom prst="rect">
            <a:avLst/>
          </a:prstGeom>
        </p:spPr>
        <p:txBody>
          <a:bodyPr wrap="square" lIns="98745" tIns="49373" rIns="98745" bIns="49373">
            <a:spAutoFit/>
          </a:bodyPr>
          <a:lstStyle/>
          <a:p>
            <a:r>
              <a:rPr lang="ru-RU" sz="1600" dirty="0">
                <a:solidFill>
                  <a:schemeClr val="accent4">
                    <a:lumMod val="50000"/>
                  </a:schemeClr>
                </a:solidFill>
                <a:latin typeface="Arial" panose="020B0604020202020204" pitchFamily="34" charset="0"/>
                <a:cs typeface="Arial" panose="020B0604020202020204" pitchFamily="34" charset="0"/>
              </a:rPr>
              <a:t>1</a:t>
            </a:r>
            <a:r>
              <a:rPr lang="ru-RU" dirty="0">
                <a:solidFill>
                  <a:schemeClr val="accent4">
                    <a:lumMod val="50000"/>
                  </a:schemeClr>
                </a:solidFill>
                <a:latin typeface="Arial" panose="020B0604020202020204" pitchFamily="34" charset="0"/>
                <a:cs typeface="Arial" panose="020B0604020202020204" pitchFamily="34" charset="0"/>
              </a:rPr>
              <a:t>) Этап мотивации (самоопределения) к коррекционной деятельности; </a:t>
            </a:r>
          </a:p>
          <a:p>
            <a:pPr marL="370292" indent="-370292">
              <a:buAutoNum type="arabicParenR"/>
            </a:pPr>
            <a:endParaRPr lang="ru-RU" dirty="0">
              <a:solidFill>
                <a:schemeClr val="accent4">
                  <a:lumMod val="50000"/>
                </a:schemeClr>
              </a:solidFill>
              <a:latin typeface="Arial" panose="020B0604020202020204" pitchFamily="34" charset="0"/>
              <a:cs typeface="Arial" panose="020B0604020202020204" pitchFamily="34" charset="0"/>
            </a:endParaRPr>
          </a:p>
          <a:p>
            <a:r>
              <a:rPr lang="ru-RU" dirty="0">
                <a:solidFill>
                  <a:schemeClr val="accent4">
                    <a:lumMod val="50000"/>
                  </a:schemeClr>
                </a:solidFill>
                <a:latin typeface="Arial" panose="020B0604020202020204" pitchFamily="34" charset="0"/>
                <a:cs typeface="Arial" panose="020B0604020202020204" pitchFamily="34" charset="0"/>
              </a:rPr>
              <a:t>2) Этап актуализации и пробного учебного действия; </a:t>
            </a:r>
          </a:p>
          <a:p>
            <a:endParaRPr lang="ru-RU" dirty="0">
              <a:solidFill>
                <a:schemeClr val="accent4">
                  <a:lumMod val="50000"/>
                </a:schemeClr>
              </a:solidFill>
              <a:latin typeface="Arial" panose="020B0604020202020204" pitchFamily="34" charset="0"/>
              <a:cs typeface="Arial" panose="020B0604020202020204" pitchFamily="34" charset="0"/>
            </a:endParaRPr>
          </a:p>
          <a:p>
            <a:r>
              <a:rPr lang="ru-RU" dirty="0">
                <a:solidFill>
                  <a:schemeClr val="accent4">
                    <a:lumMod val="50000"/>
                  </a:schemeClr>
                </a:solidFill>
                <a:latin typeface="Arial" panose="020B0604020202020204" pitchFamily="34" charset="0"/>
                <a:cs typeface="Arial" panose="020B0604020202020204" pitchFamily="34" charset="0"/>
              </a:rPr>
              <a:t>3) Этап локализации индивидуальных затруднений;</a:t>
            </a:r>
          </a:p>
          <a:p>
            <a:r>
              <a:rPr lang="ru-RU" dirty="0">
                <a:solidFill>
                  <a:schemeClr val="accent4">
                    <a:lumMod val="50000"/>
                  </a:schemeClr>
                </a:solidFill>
                <a:latin typeface="Arial" panose="020B0604020202020204" pitchFamily="34" charset="0"/>
                <a:cs typeface="Arial" panose="020B0604020202020204" pitchFamily="34" charset="0"/>
              </a:rPr>
              <a:t> </a:t>
            </a:r>
          </a:p>
          <a:p>
            <a:r>
              <a:rPr lang="ru-RU" dirty="0">
                <a:solidFill>
                  <a:schemeClr val="accent4">
                    <a:lumMod val="50000"/>
                  </a:schemeClr>
                </a:solidFill>
                <a:latin typeface="Arial" panose="020B0604020202020204" pitchFamily="34" charset="0"/>
                <a:cs typeface="Arial" panose="020B0604020202020204" pitchFamily="34" charset="0"/>
              </a:rPr>
              <a:t>4) Этап построения проекта коррекции выявленных затруднений; </a:t>
            </a:r>
          </a:p>
          <a:p>
            <a:endParaRPr lang="ru-RU" dirty="0">
              <a:solidFill>
                <a:schemeClr val="accent4">
                  <a:lumMod val="50000"/>
                </a:schemeClr>
              </a:solidFill>
              <a:latin typeface="Arial" panose="020B0604020202020204" pitchFamily="34" charset="0"/>
              <a:cs typeface="Arial" panose="020B0604020202020204" pitchFamily="34" charset="0"/>
            </a:endParaRPr>
          </a:p>
          <a:p>
            <a:r>
              <a:rPr lang="ru-RU" dirty="0">
                <a:solidFill>
                  <a:schemeClr val="accent4">
                    <a:lumMod val="50000"/>
                  </a:schemeClr>
                </a:solidFill>
                <a:latin typeface="Arial" panose="020B0604020202020204" pitchFamily="34" charset="0"/>
                <a:cs typeface="Arial" panose="020B0604020202020204" pitchFamily="34" charset="0"/>
              </a:rPr>
              <a:t>5) Этап реализации построенного проекта; </a:t>
            </a:r>
          </a:p>
          <a:p>
            <a:endParaRPr lang="ru-RU" dirty="0">
              <a:solidFill>
                <a:schemeClr val="accent4">
                  <a:lumMod val="50000"/>
                </a:schemeClr>
              </a:solidFill>
              <a:latin typeface="Arial" panose="020B0604020202020204" pitchFamily="34" charset="0"/>
              <a:cs typeface="Arial" panose="020B0604020202020204" pitchFamily="34" charset="0"/>
            </a:endParaRPr>
          </a:p>
          <a:p>
            <a:r>
              <a:rPr lang="ru-RU" dirty="0">
                <a:solidFill>
                  <a:schemeClr val="accent4">
                    <a:lumMod val="50000"/>
                  </a:schemeClr>
                </a:solidFill>
                <a:latin typeface="Arial" panose="020B0604020202020204" pitchFamily="34" charset="0"/>
                <a:cs typeface="Arial" panose="020B0604020202020204" pitchFamily="34" charset="0"/>
              </a:rPr>
              <a:t>6) Этап обобщения затруднений во внешней речи; </a:t>
            </a:r>
          </a:p>
          <a:p>
            <a:endParaRPr lang="ru-RU" dirty="0">
              <a:solidFill>
                <a:schemeClr val="accent4">
                  <a:lumMod val="50000"/>
                </a:schemeClr>
              </a:solidFill>
              <a:latin typeface="Arial" panose="020B0604020202020204" pitchFamily="34" charset="0"/>
              <a:cs typeface="Arial" panose="020B0604020202020204" pitchFamily="34" charset="0"/>
            </a:endParaRPr>
          </a:p>
          <a:p>
            <a:r>
              <a:rPr lang="ru-RU" dirty="0">
                <a:solidFill>
                  <a:schemeClr val="accent4">
                    <a:lumMod val="50000"/>
                  </a:schemeClr>
                </a:solidFill>
                <a:latin typeface="Arial" panose="020B0604020202020204" pitchFamily="34" charset="0"/>
                <a:cs typeface="Arial" panose="020B0604020202020204" pitchFamily="34" charset="0"/>
              </a:rPr>
              <a:t>7) Этап самостоятельной работы с самопроверкой по эталону; </a:t>
            </a:r>
          </a:p>
          <a:p>
            <a:endParaRPr lang="ru-RU" dirty="0">
              <a:solidFill>
                <a:schemeClr val="accent4">
                  <a:lumMod val="50000"/>
                </a:schemeClr>
              </a:solidFill>
              <a:latin typeface="Arial" panose="020B0604020202020204" pitchFamily="34" charset="0"/>
              <a:cs typeface="Arial" panose="020B0604020202020204" pitchFamily="34" charset="0"/>
            </a:endParaRPr>
          </a:p>
          <a:p>
            <a:r>
              <a:rPr lang="ru-RU" dirty="0">
                <a:solidFill>
                  <a:schemeClr val="accent4">
                    <a:lumMod val="50000"/>
                  </a:schemeClr>
                </a:solidFill>
                <a:latin typeface="Arial" panose="020B0604020202020204" pitchFamily="34" charset="0"/>
                <a:cs typeface="Arial" panose="020B0604020202020204" pitchFamily="34" charset="0"/>
              </a:rPr>
              <a:t>8) Этап включения в систему знаний и повторения; </a:t>
            </a:r>
          </a:p>
          <a:p>
            <a:endParaRPr lang="ru-RU" dirty="0">
              <a:solidFill>
                <a:schemeClr val="accent4">
                  <a:lumMod val="50000"/>
                </a:schemeClr>
              </a:solidFill>
              <a:latin typeface="Arial" panose="020B0604020202020204" pitchFamily="34" charset="0"/>
              <a:cs typeface="Arial" panose="020B0604020202020204" pitchFamily="34" charset="0"/>
            </a:endParaRPr>
          </a:p>
          <a:p>
            <a:r>
              <a:rPr lang="ru-RU" dirty="0">
                <a:solidFill>
                  <a:schemeClr val="accent4">
                    <a:lumMod val="50000"/>
                  </a:schemeClr>
                </a:solidFill>
                <a:latin typeface="Arial" panose="020B0604020202020204" pitchFamily="34" charset="0"/>
                <a:cs typeface="Arial" panose="020B0604020202020204" pitchFamily="34" charset="0"/>
              </a:rPr>
              <a:t>9) Этап рефлексии учебной деятельности на уроке. </a:t>
            </a:r>
          </a:p>
        </p:txBody>
      </p:sp>
    </p:spTree>
    <p:extLst>
      <p:ext uri="{BB962C8B-B14F-4D97-AF65-F5344CB8AC3E}">
        <p14:creationId xmlns:p14="http://schemas.microsoft.com/office/powerpoint/2010/main" val="1641839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740" y="548723"/>
            <a:ext cx="7021513" cy="1023040"/>
          </a:xfrm>
          <a:prstGeom prst="rect">
            <a:avLst/>
          </a:prstGeom>
        </p:spPr>
        <p:txBody>
          <a:bodyPr wrap="square" lIns="98745" tIns="49373" rIns="98745" bIns="49373">
            <a:spAutoFit/>
          </a:bodyPr>
          <a:lstStyle/>
          <a:p>
            <a:pPr algn="ctr"/>
            <a:r>
              <a:rPr lang="ru-RU" b="1" dirty="0">
                <a:solidFill>
                  <a:schemeClr val="accent4">
                    <a:lumMod val="50000"/>
                  </a:schemeClr>
                </a:solidFill>
                <a:latin typeface="Arial" panose="020B0604020202020204" pitchFamily="34" charset="0"/>
                <a:cs typeface="Arial" panose="020B0604020202020204" pitchFamily="34" charset="0"/>
              </a:rPr>
              <a:t>1 этап </a:t>
            </a:r>
          </a:p>
          <a:p>
            <a:pPr algn="ctr"/>
            <a:r>
              <a:rPr lang="ru-RU" b="1" u="sng" dirty="0">
                <a:solidFill>
                  <a:schemeClr val="accent4">
                    <a:lumMod val="50000"/>
                  </a:schemeClr>
                </a:solidFill>
                <a:latin typeface="Arial" panose="020B0604020202020204" pitchFamily="34" charset="0"/>
                <a:cs typeface="Arial" panose="020B0604020202020204" pitchFamily="34" charset="0"/>
              </a:rPr>
              <a:t>Мотивации (самоопределения) </a:t>
            </a:r>
          </a:p>
          <a:p>
            <a:pPr algn="ctr"/>
            <a:r>
              <a:rPr lang="ru-RU" b="1" u="sng" dirty="0">
                <a:solidFill>
                  <a:schemeClr val="accent4">
                    <a:lumMod val="50000"/>
                  </a:schemeClr>
                </a:solidFill>
                <a:latin typeface="Arial" panose="020B0604020202020204" pitchFamily="34" charset="0"/>
                <a:cs typeface="Arial" panose="020B0604020202020204" pitchFamily="34" charset="0"/>
              </a:rPr>
              <a:t>к коррекционной деятельности </a:t>
            </a:r>
          </a:p>
        </p:txBody>
      </p:sp>
      <p:sp>
        <p:nvSpPr>
          <p:cNvPr id="3" name="Прямоугольник 2"/>
          <p:cNvSpPr/>
          <p:nvPr/>
        </p:nvSpPr>
        <p:spPr>
          <a:xfrm>
            <a:off x="414313" y="2685676"/>
            <a:ext cx="6276319" cy="1515483"/>
          </a:xfrm>
          <a:prstGeom prst="rect">
            <a:avLst/>
          </a:prstGeom>
          <a:solidFill>
            <a:schemeClr val="accent4">
              <a:lumMod val="20000"/>
              <a:lumOff val="80000"/>
            </a:schemeClr>
          </a:solidFill>
          <a:ln>
            <a:solidFill>
              <a:schemeClr val="accent4">
                <a:lumMod val="75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Целью этапа </a:t>
            </a:r>
          </a:p>
          <a:p>
            <a:r>
              <a:rPr lang="ru-RU" sz="1800" dirty="0" smtClean="0">
                <a:solidFill>
                  <a:schemeClr val="accent4">
                    <a:lumMod val="50000"/>
                  </a:schemeClr>
                </a:solidFill>
                <a:latin typeface="Arial" panose="020B0604020202020204" pitchFamily="34" charset="0"/>
                <a:cs typeface="Arial" panose="020B0604020202020204" pitchFamily="34" charset="0"/>
              </a:rPr>
              <a:t>Мотивации (самоопределения) к учебной деятельности является выработка на личностно значимом уровне внутренней готовности выполнения нормативных требований учебной деятельности</a:t>
            </a:r>
            <a:r>
              <a:rPr lang="ru-RU" dirty="0" smtClean="0">
                <a:solidFill>
                  <a:schemeClr val="accent4">
                    <a:lumMod val="50000"/>
                  </a:schemeClr>
                </a:solidFill>
                <a:latin typeface="Arial" panose="020B0604020202020204" pitchFamily="34" charset="0"/>
                <a:cs typeface="Arial" panose="020B0604020202020204" pitchFamily="34" charset="0"/>
              </a:rPr>
              <a:t>.</a:t>
            </a:r>
            <a:endParaRPr lang="ru-RU" dirty="0">
              <a:solidFill>
                <a:schemeClr val="accent4">
                  <a:lumMod val="50000"/>
                </a:schemeClr>
              </a:solidFill>
              <a:latin typeface="Arial" panose="020B0604020202020204" pitchFamily="34" charset="0"/>
              <a:cs typeface="Arial" panose="020B0604020202020204" pitchFamily="34" charset="0"/>
            </a:endParaRPr>
          </a:p>
        </p:txBody>
      </p:sp>
      <p:sp>
        <p:nvSpPr>
          <p:cNvPr id="4" name="Прямоугольник 3"/>
          <p:cNvSpPr/>
          <p:nvPr/>
        </p:nvSpPr>
        <p:spPr>
          <a:xfrm>
            <a:off x="414313" y="5418832"/>
            <a:ext cx="6276319" cy="2869699"/>
          </a:xfrm>
          <a:prstGeom prst="rect">
            <a:avLst/>
          </a:prstGeom>
          <a:noFill/>
          <a:ln>
            <a:noFill/>
          </a:ln>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реализации этой цели необходимо</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a:pPr>
            <a:r>
              <a:rPr lang="ru-RU" sz="1800" dirty="0" smtClean="0">
                <a:solidFill>
                  <a:schemeClr val="accent4">
                    <a:lumMod val="50000"/>
                  </a:schemeClr>
                </a:solidFill>
                <a:latin typeface="Arial" panose="020B0604020202020204" pitchFamily="34" charset="0"/>
                <a:cs typeface="Arial" panose="020B0604020202020204" pitchFamily="34" charset="0"/>
              </a:rPr>
              <a:t>создать </a:t>
            </a:r>
            <a:r>
              <a:rPr lang="ru-RU" sz="1800" dirty="0">
                <a:solidFill>
                  <a:schemeClr val="accent4">
                    <a:lumMod val="50000"/>
                  </a:schemeClr>
                </a:solidFill>
                <a:latin typeface="Arial" panose="020B0604020202020204" pitchFamily="34" charset="0"/>
                <a:cs typeface="Arial" panose="020B0604020202020204" pitchFamily="34" charset="0"/>
              </a:rPr>
              <a:t>условия для возникновения </a:t>
            </a:r>
            <a:r>
              <a:rPr lang="ru-RU" sz="1800" dirty="0" smtClean="0">
                <a:solidFill>
                  <a:schemeClr val="accent4">
                    <a:lumMod val="50000"/>
                  </a:schemeClr>
                </a:solidFill>
                <a:latin typeface="Arial" panose="020B0604020202020204" pitchFamily="34" charset="0"/>
                <a:cs typeface="Arial" panose="020B0604020202020204" pitchFamily="34" charset="0"/>
              </a:rPr>
              <a:t>внутренней</a:t>
            </a:r>
          </a:p>
          <a:p>
            <a:r>
              <a:rPr lang="ru-RU" sz="1800" dirty="0" smtClean="0">
                <a:solidFill>
                  <a:schemeClr val="accent4">
                    <a:lumMod val="50000"/>
                  </a:schemeClr>
                </a:solidFill>
                <a:latin typeface="Arial" panose="020B0604020202020204" pitchFamily="34" charset="0"/>
                <a:cs typeface="Arial" panose="020B0604020202020204" pitchFamily="34" charset="0"/>
              </a:rPr>
              <a:t>потребности </a:t>
            </a:r>
            <a:r>
              <a:rPr lang="ru-RU" sz="1800" dirty="0">
                <a:solidFill>
                  <a:schemeClr val="accent4">
                    <a:lumMod val="50000"/>
                  </a:schemeClr>
                </a:solidFill>
                <a:latin typeface="Arial" panose="020B0604020202020204" pitchFamily="34" charset="0"/>
                <a:cs typeface="Arial" panose="020B0604020202020204" pitchFamily="34" charset="0"/>
              </a:rPr>
              <a:t>включения в деятельность («хочу</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startAt="2"/>
            </a:pPr>
            <a:r>
              <a:rPr lang="ru-RU" sz="1800" dirty="0" smtClean="0">
                <a:solidFill>
                  <a:schemeClr val="accent4">
                    <a:lumMod val="50000"/>
                  </a:schemeClr>
                </a:solidFill>
                <a:latin typeface="Arial" panose="020B0604020202020204" pitchFamily="34" charset="0"/>
                <a:cs typeface="Arial" panose="020B0604020202020204" pitchFamily="34" charset="0"/>
              </a:rPr>
              <a:t>актуализировать </a:t>
            </a:r>
            <a:r>
              <a:rPr lang="ru-RU" sz="1800" dirty="0">
                <a:solidFill>
                  <a:schemeClr val="accent4">
                    <a:lumMod val="50000"/>
                  </a:schemeClr>
                </a:solidFill>
                <a:latin typeface="Arial" panose="020B0604020202020204" pitchFamily="34" charset="0"/>
                <a:cs typeface="Arial" panose="020B0604020202020204" pitchFamily="34" charset="0"/>
              </a:rPr>
              <a:t>требования к ученику со </a:t>
            </a:r>
            <a:r>
              <a:rPr lang="ru-RU" sz="1800" dirty="0" smtClean="0">
                <a:solidFill>
                  <a:schemeClr val="accent4">
                    <a:lumMod val="50000"/>
                  </a:schemeClr>
                </a:solidFill>
                <a:latin typeface="Arial" panose="020B0604020202020204" pitchFamily="34" charset="0"/>
                <a:cs typeface="Arial" panose="020B0604020202020204" pitchFamily="34" charset="0"/>
              </a:rPr>
              <a:t>стороны</a:t>
            </a:r>
          </a:p>
          <a:p>
            <a:r>
              <a:rPr lang="ru-RU" sz="1800" dirty="0" smtClean="0">
                <a:solidFill>
                  <a:schemeClr val="accent4">
                    <a:lumMod val="50000"/>
                  </a:schemeClr>
                </a:solidFill>
                <a:latin typeface="Arial" panose="020B0604020202020204" pitchFamily="34" charset="0"/>
                <a:cs typeface="Arial" panose="020B0604020202020204" pitchFamily="34" charset="0"/>
              </a:rPr>
              <a:t>учебной </a:t>
            </a:r>
            <a:r>
              <a:rPr lang="ru-RU" sz="1800" dirty="0">
                <a:solidFill>
                  <a:schemeClr val="accent4">
                    <a:lumMod val="50000"/>
                  </a:schemeClr>
                </a:solidFill>
                <a:latin typeface="Arial" panose="020B0604020202020204" pitchFamily="34" charset="0"/>
                <a:cs typeface="Arial" panose="020B0604020202020204" pitchFamily="34" charset="0"/>
              </a:rPr>
              <a:t>деятельности («надо</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startAt="2"/>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3)  установить тематические рамки учебной деятельности («могу»).</a:t>
            </a:r>
          </a:p>
        </p:txBody>
      </p:sp>
      <p:sp>
        <p:nvSpPr>
          <p:cNvPr id="5" name="Прямоугольник 4"/>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392285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243" y="423028"/>
            <a:ext cx="7021513" cy="715263"/>
          </a:xfrm>
          <a:prstGeom prst="rect">
            <a:avLst/>
          </a:prstGeom>
        </p:spPr>
        <p:txBody>
          <a:bodyPr wrap="square" lIns="98745" tIns="49373" rIns="98745" bIns="49373">
            <a:spAutoFit/>
          </a:bodyPr>
          <a:lstStyle/>
          <a:p>
            <a:pPr algn="ctr"/>
            <a:r>
              <a:rPr lang="ru-RU" b="1" dirty="0">
                <a:solidFill>
                  <a:schemeClr val="accent4">
                    <a:lumMod val="50000"/>
                  </a:schemeClr>
                </a:solidFill>
                <a:latin typeface="Arial" panose="020B0604020202020204" pitchFamily="34" charset="0"/>
                <a:cs typeface="Arial" panose="020B0604020202020204" pitchFamily="34" charset="0"/>
              </a:rPr>
              <a:t>2 этап</a:t>
            </a:r>
          </a:p>
          <a:p>
            <a:pPr algn="ctr"/>
            <a:r>
              <a:rPr lang="ru-RU" b="1" dirty="0">
                <a:solidFill>
                  <a:schemeClr val="accent4">
                    <a:lumMod val="50000"/>
                  </a:schemeClr>
                </a:solidFill>
                <a:latin typeface="Arial" panose="020B0604020202020204" pitchFamily="34" charset="0"/>
                <a:cs typeface="Arial" panose="020B0604020202020204" pitchFamily="34" charset="0"/>
              </a:rPr>
              <a:t> </a:t>
            </a:r>
            <a:r>
              <a:rPr lang="ru-RU" b="1" u="sng" dirty="0">
                <a:solidFill>
                  <a:schemeClr val="accent4">
                    <a:lumMod val="50000"/>
                  </a:schemeClr>
                </a:solidFill>
                <a:latin typeface="Arial" panose="020B0604020202020204" pitchFamily="34" charset="0"/>
                <a:cs typeface="Arial" panose="020B0604020202020204" pitchFamily="34" charset="0"/>
              </a:rPr>
              <a:t>Актуализации и пробного учебного действия </a:t>
            </a:r>
          </a:p>
        </p:txBody>
      </p:sp>
      <p:sp>
        <p:nvSpPr>
          <p:cNvPr id="3" name="Прямоугольник 2"/>
          <p:cNvSpPr/>
          <p:nvPr/>
        </p:nvSpPr>
        <p:spPr>
          <a:xfrm>
            <a:off x="246774" y="1890440"/>
            <a:ext cx="6414825" cy="1484705"/>
          </a:xfrm>
          <a:prstGeom prst="rect">
            <a:avLst/>
          </a:prstGeom>
          <a:solidFill>
            <a:schemeClr val="accent4">
              <a:lumMod val="20000"/>
              <a:lumOff val="80000"/>
            </a:schemeClr>
          </a:solidFill>
          <a:ln>
            <a:solidFill>
              <a:schemeClr val="accent4">
                <a:lumMod val="75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Целью этапа </a:t>
            </a:r>
          </a:p>
          <a:p>
            <a:r>
              <a:rPr lang="ru-RU" sz="1800" dirty="0" smtClean="0">
                <a:solidFill>
                  <a:schemeClr val="accent4">
                    <a:lumMod val="50000"/>
                  </a:schemeClr>
                </a:solidFill>
                <a:latin typeface="Arial" panose="020B0604020202020204" pitchFamily="34" charset="0"/>
                <a:cs typeface="Arial" panose="020B0604020202020204" pitchFamily="34" charset="0"/>
              </a:rPr>
              <a:t>Актуализации и пробного учебного действия является подготовка мышления учащихся и организация осознания ими внутренней потребности к построению нового способа действий</a:t>
            </a:r>
            <a:r>
              <a:rPr lang="ru-RU" sz="1800" dirty="0" smtClean="0">
                <a:solidFill>
                  <a:schemeClr val="accent4">
                    <a:lumMod val="50000"/>
                  </a:schemeClr>
                </a:solidFill>
              </a:rPr>
              <a:t>.</a:t>
            </a:r>
            <a:endParaRPr lang="ru-RU" sz="1800" dirty="0">
              <a:solidFill>
                <a:schemeClr val="accent4">
                  <a:lumMod val="50000"/>
                </a:schemeClr>
              </a:solidFill>
            </a:endParaRPr>
          </a:p>
        </p:txBody>
      </p:sp>
      <p:sp>
        <p:nvSpPr>
          <p:cNvPr id="5" name="Прямоугольник 4"/>
          <p:cNvSpPr/>
          <p:nvPr/>
        </p:nvSpPr>
        <p:spPr>
          <a:xfrm>
            <a:off x="266101" y="4266704"/>
            <a:ext cx="6346233" cy="5393467"/>
          </a:xfrm>
          <a:prstGeom prst="rect">
            <a:avLst/>
          </a:prstGeom>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этого необходимо</a:t>
            </a:r>
            <a:r>
              <a:rPr lang="ru-RU" sz="1800" b="1" dirty="0" smtClean="0">
                <a:solidFill>
                  <a:schemeClr val="accent4">
                    <a:lumMod val="50000"/>
                  </a:schemeClr>
                </a:solidFill>
                <a:latin typeface="Arial" panose="020B0604020202020204" pitchFamily="34" charset="0"/>
                <a:cs typeface="Arial" panose="020B0604020202020204" pitchFamily="34" charset="0"/>
              </a:rPr>
              <a:t>:</a:t>
            </a:r>
          </a:p>
          <a:p>
            <a:endParaRPr lang="ru-RU" sz="1800" b="1"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a:pPr>
            <a:r>
              <a:rPr lang="ru-RU" sz="1800" dirty="0" smtClean="0">
                <a:solidFill>
                  <a:schemeClr val="accent4">
                    <a:lumMod val="50000"/>
                  </a:schemeClr>
                </a:solidFill>
                <a:latin typeface="Arial" panose="020B0604020202020204" pitchFamily="34" charset="0"/>
                <a:cs typeface="Arial" panose="020B0604020202020204" pitchFamily="34" charset="0"/>
              </a:rPr>
              <a:t>организовать </a:t>
            </a:r>
            <a:r>
              <a:rPr lang="ru-RU" sz="1800" dirty="0">
                <a:solidFill>
                  <a:schemeClr val="accent4">
                    <a:lumMod val="50000"/>
                  </a:schemeClr>
                </a:solidFill>
                <a:latin typeface="Arial" panose="020B0604020202020204" pitchFamily="34" charset="0"/>
                <a:cs typeface="Arial" panose="020B0604020202020204" pitchFamily="34" charset="0"/>
              </a:rPr>
              <a:t>повторение и знаковую </a:t>
            </a:r>
            <a:r>
              <a:rPr lang="ru-RU" sz="1800" dirty="0" smtClean="0">
                <a:solidFill>
                  <a:schemeClr val="accent4">
                    <a:lumMod val="50000"/>
                  </a:schemeClr>
                </a:solidFill>
                <a:latin typeface="Arial" panose="020B0604020202020204" pitchFamily="34" charset="0"/>
                <a:cs typeface="Arial" panose="020B0604020202020204" pitchFamily="34" charset="0"/>
              </a:rPr>
              <a:t>фиксацию </a:t>
            </a:r>
          </a:p>
          <a:p>
            <a:r>
              <a:rPr lang="ru-RU" sz="1800" dirty="0" smtClean="0">
                <a:solidFill>
                  <a:schemeClr val="accent4">
                    <a:lumMod val="50000"/>
                  </a:schemeClr>
                </a:solidFill>
                <a:latin typeface="Arial" panose="020B0604020202020204" pitchFamily="34" charset="0"/>
                <a:cs typeface="Arial" panose="020B0604020202020204" pitchFamily="34" charset="0"/>
              </a:rPr>
              <a:t>способов </a:t>
            </a:r>
            <a:r>
              <a:rPr lang="ru-RU" sz="1800" dirty="0">
                <a:solidFill>
                  <a:schemeClr val="accent4">
                    <a:lumMod val="50000"/>
                  </a:schemeClr>
                </a:solidFill>
                <a:latin typeface="Arial" panose="020B0604020202020204" pitchFamily="34" charset="0"/>
                <a:cs typeface="Arial" panose="020B0604020202020204" pitchFamily="34" charset="0"/>
              </a:rPr>
              <a:t>действий, запланированных для рефлексивного анализа учащимися, - определений, алгоритмов, свойств и т.д</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2) активизировать соответствующие мыслительные операции и познавательные процессы (внимание, память и т.д</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3) организовать мотивирование («хочу» - «надо» - «могу») и выполнение учащимися самостоятельной работы № 1 на применение способов действий, запланированных для рефлексивного анализа</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4) организовать самопроверку учащимися своих работ по готовому образцу с фиксацией полученных результатов (без </a:t>
            </a:r>
            <a:r>
              <a:rPr lang="ru-RU" sz="1800" dirty="0" smtClean="0">
                <a:solidFill>
                  <a:schemeClr val="accent4">
                    <a:lumMod val="50000"/>
                  </a:schemeClr>
                </a:solidFill>
                <a:latin typeface="Arial" panose="020B0604020202020204" pitchFamily="34" charset="0"/>
                <a:cs typeface="Arial" panose="020B0604020202020204" pitchFamily="34" charset="0"/>
              </a:rPr>
              <a:t>исправления </a:t>
            </a:r>
            <a:r>
              <a:rPr lang="ru-RU" sz="1800" dirty="0">
                <a:solidFill>
                  <a:schemeClr val="accent4">
                    <a:lumMod val="50000"/>
                  </a:schemeClr>
                </a:solidFill>
                <a:latin typeface="Arial" panose="020B0604020202020204" pitchFamily="34" charset="0"/>
                <a:cs typeface="Arial" panose="020B0604020202020204" pitchFamily="34" charset="0"/>
              </a:rPr>
              <a:t>ошибок</a:t>
            </a:r>
            <a:r>
              <a:rPr lang="ru-RU" dirty="0">
                <a:solidFill>
                  <a:schemeClr val="accent4">
                    <a:lumMod val="50000"/>
                  </a:schemeClr>
                </a:solidFill>
                <a:latin typeface="Arial" panose="020B0604020202020204" pitchFamily="34" charset="0"/>
                <a:cs typeface="Arial" panose="020B0604020202020204" pitchFamily="34" charset="0"/>
              </a:rPr>
              <a:t>).</a:t>
            </a:r>
          </a:p>
        </p:txBody>
      </p:sp>
      <p:sp>
        <p:nvSpPr>
          <p:cNvPr id="6" name="Прямоугольник 5"/>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1863880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374" y="249145"/>
            <a:ext cx="7016272" cy="715263"/>
          </a:xfrm>
          <a:prstGeom prst="rect">
            <a:avLst/>
          </a:prstGeom>
        </p:spPr>
        <p:txBody>
          <a:bodyPr wrap="square" lIns="98745" tIns="49373" rIns="98745" bIns="49373">
            <a:spAutoFit/>
          </a:bodyPr>
          <a:lstStyle/>
          <a:p>
            <a:pPr algn="ctr"/>
            <a:r>
              <a:rPr lang="ru-RU" b="1" dirty="0">
                <a:solidFill>
                  <a:schemeClr val="accent4">
                    <a:lumMod val="50000"/>
                  </a:schemeClr>
                </a:solidFill>
                <a:latin typeface="Arial" panose="020B0604020202020204" pitchFamily="34" charset="0"/>
                <a:cs typeface="Arial" panose="020B0604020202020204" pitchFamily="34" charset="0"/>
              </a:rPr>
              <a:t>3 этап</a:t>
            </a:r>
          </a:p>
          <a:p>
            <a:pPr algn="ctr"/>
            <a:r>
              <a:rPr lang="ru-RU" b="1" dirty="0">
                <a:solidFill>
                  <a:schemeClr val="accent4">
                    <a:lumMod val="50000"/>
                  </a:schemeClr>
                </a:solidFill>
                <a:latin typeface="Arial" panose="020B0604020202020204" pitchFamily="34" charset="0"/>
                <a:cs typeface="Arial" panose="020B0604020202020204" pitchFamily="34" charset="0"/>
              </a:rPr>
              <a:t> </a:t>
            </a:r>
            <a:r>
              <a:rPr lang="ru-RU" b="1" u="sng" dirty="0">
                <a:solidFill>
                  <a:schemeClr val="accent4">
                    <a:lumMod val="50000"/>
                  </a:schemeClr>
                </a:solidFill>
                <a:latin typeface="Arial" panose="020B0604020202020204" pitchFamily="34" charset="0"/>
                <a:cs typeface="Arial" panose="020B0604020202020204" pitchFamily="34" charset="0"/>
              </a:rPr>
              <a:t>Локализации индивидуальных затруднений </a:t>
            </a:r>
          </a:p>
        </p:txBody>
      </p:sp>
      <p:sp>
        <p:nvSpPr>
          <p:cNvPr id="3" name="Прямоугольник 2"/>
          <p:cNvSpPr/>
          <p:nvPr/>
        </p:nvSpPr>
        <p:spPr>
          <a:xfrm>
            <a:off x="260431" y="1302465"/>
            <a:ext cx="6414063" cy="1207706"/>
          </a:xfrm>
          <a:prstGeom prst="rect">
            <a:avLst/>
          </a:prstGeom>
          <a:solidFill>
            <a:schemeClr val="accent4">
              <a:lumMod val="20000"/>
              <a:lumOff val="80000"/>
            </a:schemeClr>
          </a:solidFill>
          <a:ln>
            <a:solidFill>
              <a:schemeClr val="accent4">
                <a:lumMod val="75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Целью этапа </a:t>
            </a:r>
          </a:p>
          <a:p>
            <a:r>
              <a:rPr lang="ru-RU" sz="1800" dirty="0" smtClean="0">
                <a:solidFill>
                  <a:schemeClr val="accent4">
                    <a:lumMod val="50000"/>
                  </a:schemeClr>
                </a:solidFill>
                <a:latin typeface="Arial" panose="020B0604020202020204" pitchFamily="34" charset="0"/>
                <a:cs typeface="Arial" panose="020B0604020202020204" pitchFamily="34" charset="0"/>
              </a:rPr>
              <a:t>Выявления места и причины затруднения является осознание того, в чем именно состоит недостаточность их знаний, умений или способностей.</a:t>
            </a:r>
            <a:endParaRPr lang="ru-RU" sz="1800" dirty="0">
              <a:solidFill>
                <a:schemeClr val="accent4">
                  <a:lumMod val="50000"/>
                </a:schemeClr>
              </a:solidFill>
              <a:latin typeface="Arial" panose="020B0604020202020204" pitchFamily="34" charset="0"/>
              <a:cs typeface="Arial" panose="020B0604020202020204" pitchFamily="34" charset="0"/>
            </a:endParaRPr>
          </a:p>
        </p:txBody>
      </p:sp>
      <p:sp>
        <p:nvSpPr>
          <p:cNvPr id="5" name="Прямоугольник 4"/>
          <p:cNvSpPr/>
          <p:nvPr/>
        </p:nvSpPr>
        <p:spPr>
          <a:xfrm>
            <a:off x="169826" y="3115913"/>
            <a:ext cx="6856412" cy="3977695"/>
          </a:xfrm>
          <a:prstGeom prst="rect">
            <a:avLst/>
          </a:prstGeom>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этого необходимо, чтобы учащиеся</a:t>
            </a:r>
            <a:r>
              <a:rPr lang="ru-RU" sz="1800" b="1" dirty="0" smtClean="0">
                <a:solidFill>
                  <a:schemeClr val="accent4">
                    <a:lumMod val="50000"/>
                  </a:schemeClr>
                </a:solidFill>
                <a:latin typeface="Arial" panose="020B0604020202020204" pitchFamily="34" charset="0"/>
                <a:cs typeface="Arial" panose="020B0604020202020204" pitchFamily="34" charset="0"/>
              </a:rPr>
              <a:t>:</a:t>
            </a:r>
          </a:p>
          <a:p>
            <a:endParaRPr lang="ru-RU" sz="1800" b="1"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a:pPr>
            <a:r>
              <a:rPr lang="ru-RU" sz="1800" dirty="0" smtClean="0">
                <a:solidFill>
                  <a:schemeClr val="accent4">
                    <a:lumMod val="50000"/>
                  </a:schemeClr>
                </a:solidFill>
                <a:latin typeface="Arial" panose="020B0604020202020204" pitchFamily="34" charset="0"/>
                <a:cs typeface="Arial" panose="020B0604020202020204" pitchFamily="34" charset="0"/>
              </a:rPr>
              <a:t>уточнили </a:t>
            </a:r>
            <a:r>
              <a:rPr lang="ru-RU" sz="1800" dirty="0">
                <a:solidFill>
                  <a:schemeClr val="accent4">
                    <a:lumMod val="50000"/>
                  </a:schemeClr>
                </a:solidFill>
                <a:latin typeface="Arial" panose="020B0604020202020204" pitchFamily="34" charset="0"/>
                <a:cs typeface="Arial" panose="020B0604020202020204" pitchFamily="34" charset="0"/>
              </a:rPr>
              <a:t>алгоритм исправления ошибок, который </a:t>
            </a:r>
            <a:r>
              <a:rPr lang="ru-RU" sz="1800" dirty="0" smtClean="0">
                <a:solidFill>
                  <a:schemeClr val="accent4">
                    <a:lumMod val="50000"/>
                  </a:schemeClr>
                </a:solidFill>
                <a:latin typeface="Arial" panose="020B0604020202020204" pitchFamily="34" charset="0"/>
                <a:cs typeface="Arial" panose="020B0604020202020204" pitchFamily="34" charset="0"/>
              </a:rPr>
              <a:t>будет</a:t>
            </a:r>
          </a:p>
          <a:p>
            <a:r>
              <a:rPr lang="ru-RU" sz="1800" dirty="0" smtClean="0">
                <a:solidFill>
                  <a:schemeClr val="accent4">
                    <a:lumMod val="50000"/>
                  </a:schemeClr>
                </a:solidFill>
                <a:latin typeface="Arial" panose="020B0604020202020204" pitchFamily="34" charset="0"/>
                <a:cs typeface="Arial" panose="020B0604020202020204" pitchFamily="34" charset="0"/>
              </a:rPr>
              <a:t>использоваться </a:t>
            </a:r>
            <a:r>
              <a:rPr lang="ru-RU" sz="1800" dirty="0">
                <a:solidFill>
                  <a:schemeClr val="accent4">
                    <a:lumMod val="50000"/>
                  </a:schemeClr>
                </a:solidFill>
                <a:latin typeface="Arial" panose="020B0604020202020204" pitchFamily="34" charset="0"/>
                <a:cs typeface="Arial" panose="020B0604020202020204" pitchFamily="34" charset="0"/>
              </a:rPr>
              <a:t>на данном уроке</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i="1" u="sng" dirty="0">
                <a:solidFill>
                  <a:schemeClr val="accent4">
                    <a:lumMod val="50000"/>
                  </a:schemeClr>
                </a:solidFill>
                <a:latin typeface="Arial" panose="020B0604020202020204" pitchFamily="34" charset="0"/>
                <a:cs typeface="Arial" panose="020B0604020202020204" pitchFamily="34" charset="0"/>
              </a:rPr>
              <a:t>Далее учащиеся, которые допустили ошибки</a:t>
            </a:r>
            <a:r>
              <a:rPr lang="ru-RU" sz="1800" i="1" u="sng" dirty="0" smtClean="0">
                <a:solidFill>
                  <a:schemeClr val="accent4">
                    <a:lumMod val="50000"/>
                  </a:schemeClr>
                </a:solidFill>
                <a:latin typeface="Arial" panose="020B0604020202020204" pitchFamily="34" charset="0"/>
                <a:cs typeface="Arial" panose="020B0604020202020204" pitchFamily="34" charset="0"/>
              </a:rPr>
              <a:t>:</a:t>
            </a:r>
          </a:p>
          <a:p>
            <a:endParaRPr lang="ru-RU" sz="1800" i="1" u="sng" dirty="0" smtClean="0">
              <a:solidFill>
                <a:schemeClr val="accent4">
                  <a:lumMod val="50000"/>
                </a:schemeClr>
              </a:solidFill>
              <a:latin typeface="Arial" panose="020B0604020202020204" pitchFamily="34" charset="0"/>
              <a:cs typeface="Arial" panose="020B0604020202020204" pitchFamily="34" charset="0"/>
            </a:endParaRPr>
          </a:p>
          <a:p>
            <a:r>
              <a:rPr lang="ru-RU" sz="1800" dirty="0" smtClean="0">
                <a:solidFill>
                  <a:schemeClr val="accent4">
                    <a:lumMod val="50000"/>
                  </a:schemeClr>
                </a:solidFill>
                <a:latin typeface="Arial" panose="020B0604020202020204" pitchFamily="34" charset="0"/>
                <a:cs typeface="Arial" panose="020B0604020202020204" pitchFamily="34" charset="0"/>
              </a:rPr>
              <a:t>2</a:t>
            </a:r>
            <a:r>
              <a:rPr lang="ru-RU" sz="1800" dirty="0">
                <a:solidFill>
                  <a:schemeClr val="accent4">
                    <a:lumMod val="50000"/>
                  </a:schemeClr>
                </a:solidFill>
                <a:latin typeface="Arial" panose="020B0604020202020204" pitchFamily="34" charset="0"/>
                <a:cs typeface="Arial" panose="020B0604020202020204" pitchFamily="34" charset="0"/>
              </a:rPr>
              <a:t>) на основе алгоритма исправления ошибок анализируют свое решение и определяют место ошибок - место </a:t>
            </a:r>
            <a:r>
              <a:rPr lang="ru-RU" sz="1800" dirty="0" smtClean="0">
                <a:solidFill>
                  <a:schemeClr val="accent4">
                    <a:lumMod val="50000"/>
                  </a:schemeClr>
                </a:solidFill>
                <a:latin typeface="Arial" panose="020B0604020202020204" pitchFamily="34" charset="0"/>
                <a:cs typeface="Arial" panose="020B0604020202020204" pitchFamily="34" charset="0"/>
              </a:rPr>
              <a:t>затруднение</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3) выявляют и фиксируют способы действий (алгоритмы, формулы, правила и т.д.), в которых допущены ошибки, - причину затруднений</a:t>
            </a:r>
            <a:r>
              <a:rPr lang="ru-RU" sz="1800" dirty="0"/>
              <a:t>.</a:t>
            </a:r>
          </a:p>
        </p:txBody>
      </p:sp>
      <p:sp>
        <p:nvSpPr>
          <p:cNvPr id="6" name="Прямоугольник 5"/>
          <p:cNvSpPr/>
          <p:nvPr/>
        </p:nvSpPr>
        <p:spPr>
          <a:xfrm>
            <a:off x="260431" y="7260639"/>
            <a:ext cx="6414063" cy="2623478"/>
          </a:xfrm>
          <a:prstGeom prst="rect">
            <a:avLst/>
          </a:prstGeom>
          <a:ln>
            <a:solidFill>
              <a:schemeClr val="accent1"/>
            </a:solidFill>
          </a:ln>
        </p:spPr>
        <p:txBody>
          <a:bodyPr wrap="square" lIns="98745" tIns="49373" rIns="98745" bIns="49373">
            <a:spAutoFit/>
          </a:bodyPr>
          <a:lstStyle/>
          <a:p>
            <a:r>
              <a:rPr lang="ru-RU" sz="1800" i="1" dirty="0">
                <a:solidFill>
                  <a:schemeClr val="accent4">
                    <a:lumMod val="50000"/>
                  </a:schemeClr>
                </a:solidFill>
                <a:latin typeface="Arial" panose="020B0604020202020204" pitchFamily="34" charset="0"/>
                <a:cs typeface="Arial" panose="020B0604020202020204" pitchFamily="34" charset="0"/>
              </a:rPr>
              <a:t>В это время </a:t>
            </a:r>
            <a:r>
              <a:rPr lang="ru-RU" sz="1800" i="1" u="sng" dirty="0">
                <a:solidFill>
                  <a:schemeClr val="accent4">
                    <a:lumMod val="50000"/>
                  </a:schemeClr>
                </a:solidFill>
                <a:latin typeface="Arial" panose="020B0604020202020204" pitchFamily="34" charset="0"/>
                <a:cs typeface="Arial" panose="020B0604020202020204" pitchFamily="34" charset="0"/>
              </a:rPr>
              <a:t>учащиеся, которые не выявили ошибок</a:t>
            </a:r>
            <a:r>
              <a:rPr lang="ru-RU" sz="1800" i="1" dirty="0">
                <a:solidFill>
                  <a:schemeClr val="accent4">
                    <a:lumMod val="50000"/>
                  </a:schemeClr>
                </a:solidFill>
                <a:latin typeface="Arial" panose="020B0604020202020204" pitchFamily="34" charset="0"/>
                <a:cs typeface="Arial" panose="020B0604020202020204" pitchFamily="34" charset="0"/>
              </a:rPr>
              <a:t>, также </a:t>
            </a:r>
            <a:r>
              <a:rPr lang="ru-RU" sz="1800" i="1" dirty="0" smtClean="0">
                <a:solidFill>
                  <a:schemeClr val="accent4">
                    <a:lumMod val="50000"/>
                  </a:schemeClr>
                </a:solidFill>
                <a:latin typeface="Arial" panose="020B0604020202020204" pitchFamily="34" charset="0"/>
                <a:cs typeface="Arial" panose="020B0604020202020204" pitchFamily="34" charset="0"/>
              </a:rPr>
              <a:t>выполняют </a:t>
            </a:r>
            <a:r>
              <a:rPr lang="ru-RU" sz="1800" i="1" dirty="0">
                <a:solidFill>
                  <a:schemeClr val="accent4">
                    <a:lumMod val="50000"/>
                  </a:schemeClr>
                </a:solidFill>
                <a:latin typeface="Arial" panose="020B0604020202020204" pitchFamily="34" charset="0"/>
                <a:cs typeface="Arial" panose="020B0604020202020204" pitchFamily="34" charset="0"/>
              </a:rPr>
              <a:t>пошаговую проверку своих решений по алгоритму исправления ошибок для исключения ситуации, когда ответ случайно верный, а решение - нет. Если при проверке они находят ошибку, то дальше присоединяются к первой группе - выявляют место и причину затруднения, а если ошибок нет - получают дополнительное задание творческого уровня и далее работают самостоятельно до этапа самопроверки</a:t>
            </a:r>
            <a:r>
              <a:rPr lang="ru-RU" i="1" dirty="0">
                <a:solidFill>
                  <a:schemeClr val="accent4">
                    <a:lumMod val="50000"/>
                  </a:schemeClr>
                </a:solidFill>
                <a:latin typeface="Arial" panose="020B0604020202020204" pitchFamily="34" charset="0"/>
                <a:cs typeface="Arial" panose="020B0604020202020204" pitchFamily="34" charset="0"/>
              </a:rPr>
              <a:t>.</a:t>
            </a:r>
          </a:p>
        </p:txBody>
      </p:sp>
      <p:sp>
        <p:nvSpPr>
          <p:cNvPr id="7" name="Прямоугольник 6"/>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1863880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787" y="517271"/>
            <a:ext cx="7021513" cy="1023040"/>
          </a:xfrm>
          <a:prstGeom prst="rect">
            <a:avLst/>
          </a:prstGeom>
        </p:spPr>
        <p:txBody>
          <a:bodyPr wrap="square" lIns="98745" tIns="49373" rIns="98745" bIns="49373">
            <a:spAutoFit/>
          </a:bodyPr>
          <a:lstStyle/>
          <a:p>
            <a:pPr algn="ctr"/>
            <a:r>
              <a:rPr lang="ru-RU" b="1" dirty="0">
                <a:solidFill>
                  <a:schemeClr val="accent4">
                    <a:lumMod val="50000"/>
                  </a:schemeClr>
                </a:solidFill>
                <a:latin typeface="Arial" panose="020B0604020202020204" pitchFamily="34" charset="0"/>
                <a:cs typeface="Arial" panose="020B0604020202020204" pitchFamily="34" charset="0"/>
              </a:rPr>
              <a:t>4 этап</a:t>
            </a:r>
          </a:p>
          <a:p>
            <a:pPr algn="ctr"/>
            <a:r>
              <a:rPr lang="ru-RU" b="1" dirty="0">
                <a:solidFill>
                  <a:schemeClr val="accent4">
                    <a:lumMod val="50000"/>
                  </a:schemeClr>
                </a:solidFill>
                <a:latin typeface="Arial" panose="020B0604020202020204" pitchFamily="34" charset="0"/>
                <a:cs typeface="Arial" panose="020B0604020202020204" pitchFamily="34" charset="0"/>
              </a:rPr>
              <a:t> </a:t>
            </a:r>
            <a:r>
              <a:rPr lang="ru-RU" b="1" u="sng" dirty="0">
                <a:solidFill>
                  <a:schemeClr val="accent4">
                    <a:lumMod val="50000"/>
                  </a:schemeClr>
                </a:solidFill>
                <a:latin typeface="Arial" panose="020B0604020202020204" pitchFamily="34" charset="0"/>
                <a:cs typeface="Arial" panose="020B0604020202020204" pitchFamily="34" charset="0"/>
              </a:rPr>
              <a:t>Построения проекта коррекции</a:t>
            </a:r>
          </a:p>
          <a:p>
            <a:pPr algn="ctr"/>
            <a:r>
              <a:rPr lang="ru-RU" b="1" u="sng" dirty="0">
                <a:solidFill>
                  <a:schemeClr val="accent4">
                    <a:lumMod val="50000"/>
                  </a:schemeClr>
                </a:solidFill>
                <a:latin typeface="Arial" panose="020B0604020202020204" pitchFamily="34" charset="0"/>
                <a:cs typeface="Arial" panose="020B0604020202020204" pitchFamily="34" charset="0"/>
              </a:rPr>
              <a:t> выявленных затруднений </a:t>
            </a:r>
          </a:p>
        </p:txBody>
      </p:sp>
      <p:sp>
        <p:nvSpPr>
          <p:cNvPr id="3" name="Прямоугольник 2"/>
          <p:cNvSpPr/>
          <p:nvPr/>
        </p:nvSpPr>
        <p:spPr>
          <a:xfrm>
            <a:off x="303724" y="2394496"/>
            <a:ext cx="6414063" cy="1207706"/>
          </a:xfrm>
          <a:prstGeom prst="rect">
            <a:avLst/>
          </a:prstGeom>
          <a:solidFill>
            <a:schemeClr val="accent4">
              <a:lumMod val="20000"/>
              <a:lumOff val="80000"/>
            </a:schemeClr>
          </a:solidFill>
          <a:ln>
            <a:solidFill>
              <a:schemeClr val="accent4">
                <a:lumMod val="75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Целью этапа</a:t>
            </a:r>
          </a:p>
          <a:p>
            <a:r>
              <a:rPr lang="ru-RU" sz="1800" b="1" dirty="0" smtClean="0">
                <a:solidFill>
                  <a:schemeClr val="accent4">
                    <a:lumMod val="50000"/>
                  </a:schemeClr>
                </a:solidFill>
                <a:latin typeface="Arial" panose="020B0604020202020204" pitchFamily="34" charset="0"/>
                <a:cs typeface="Arial" panose="020B0604020202020204" pitchFamily="34" charset="0"/>
              </a:rPr>
              <a:t> </a:t>
            </a:r>
            <a:r>
              <a:rPr lang="ru-RU" sz="1800" dirty="0" smtClean="0">
                <a:solidFill>
                  <a:schemeClr val="accent4">
                    <a:lumMod val="50000"/>
                  </a:schemeClr>
                </a:solidFill>
                <a:latin typeface="Arial" panose="020B0604020202020204" pitchFamily="34" charset="0"/>
                <a:cs typeface="Arial" panose="020B0604020202020204" pitchFamily="34" charset="0"/>
              </a:rPr>
              <a:t>Построения проекта выхода из затруднения является постановка целей учебной деятельности и на этой основе - выбор способа и средств их реализации.</a:t>
            </a:r>
            <a:endParaRPr lang="ru-RU" sz="1800" dirty="0">
              <a:solidFill>
                <a:schemeClr val="accent4">
                  <a:lumMod val="50000"/>
                </a:schemeClr>
              </a:solidFill>
              <a:latin typeface="Arial" panose="020B0604020202020204" pitchFamily="34" charset="0"/>
              <a:cs typeface="Arial" panose="020B0604020202020204" pitchFamily="34" charset="0"/>
            </a:endParaRPr>
          </a:p>
        </p:txBody>
      </p:sp>
      <p:sp>
        <p:nvSpPr>
          <p:cNvPr id="5" name="Прямоугольник 4"/>
          <p:cNvSpPr/>
          <p:nvPr/>
        </p:nvSpPr>
        <p:spPr>
          <a:xfrm>
            <a:off x="303723" y="5058792"/>
            <a:ext cx="6414063" cy="3977695"/>
          </a:xfrm>
          <a:prstGeom prst="rect">
            <a:avLst/>
          </a:prstGeom>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этого необходимо, чтобы учащиеся</a:t>
            </a:r>
            <a:r>
              <a:rPr lang="ru-RU" sz="1800" b="1" dirty="0" smtClean="0">
                <a:solidFill>
                  <a:schemeClr val="accent4">
                    <a:lumMod val="50000"/>
                  </a:schemeClr>
                </a:solidFill>
                <a:latin typeface="Arial" panose="020B0604020202020204" pitchFamily="34" charset="0"/>
                <a:cs typeface="Arial" panose="020B0604020202020204" pitchFamily="34" charset="0"/>
              </a:rPr>
              <a:t>:</a:t>
            </a:r>
          </a:p>
          <a:p>
            <a:endParaRPr lang="ru-RU" sz="1800" b="1"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a:pPr>
            <a:r>
              <a:rPr lang="ru-RU" sz="1800" dirty="0" smtClean="0">
                <a:solidFill>
                  <a:schemeClr val="accent4">
                    <a:lumMod val="50000"/>
                  </a:schemeClr>
                </a:solidFill>
                <a:latin typeface="Arial" panose="020B0604020202020204" pitchFamily="34" charset="0"/>
                <a:cs typeface="Arial" panose="020B0604020202020204" pitchFamily="34" charset="0"/>
              </a:rPr>
              <a:t>сформулировали </a:t>
            </a:r>
            <a:r>
              <a:rPr lang="ru-RU" sz="1800" dirty="0">
                <a:solidFill>
                  <a:schemeClr val="accent4">
                    <a:lumMod val="50000"/>
                  </a:schemeClr>
                </a:solidFill>
                <a:latin typeface="Arial" panose="020B0604020202020204" pitchFamily="34" charset="0"/>
                <a:cs typeface="Arial" panose="020B0604020202020204" pitchFamily="34" charset="0"/>
              </a:rPr>
              <a:t>индивидуальную цель </a:t>
            </a:r>
            <a:r>
              <a:rPr lang="ru-RU" sz="1800" dirty="0" smtClean="0">
                <a:solidFill>
                  <a:schemeClr val="accent4">
                    <a:lumMod val="50000"/>
                  </a:schemeClr>
                </a:solidFill>
                <a:latin typeface="Arial" panose="020B0604020202020204" pitchFamily="34" charset="0"/>
                <a:cs typeface="Arial" panose="020B0604020202020204" pitchFamily="34" charset="0"/>
              </a:rPr>
              <a:t>своих</a:t>
            </a:r>
          </a:p>
          <a:p>
            <a:r>
              <a:rPr lang="ru-RU" sz="1800" dirty="0">
                <a:solidFill>
                  <a:schemeClr val="accent4">
                    <a:lumMod val="50000"/>
                  </a:schemeClr>
                </a:solidFill>
                <a:latin typeface="Arial" panose="020B0604020202020204" pitchFamily="34" charset="0"/>
                <a:cs typeface="Arial" panose="020B0604020202020204" pitchFamily="34" charset="0"/>
              </a:rPr>
              <a:t>б</a:t>
            </a:r>
            <a:r>
              <a:rPr lang="ru-RU" sz="1800" dirty="0" smtClean="0">
                <a:solidFill>
                  <a:schemeClr val="accent4">
                    <a:lumMod val="50000"/>
                  </a:schemeClr>
                </a:solidFill>
                <a:latin typeface="Arial" panose="020B0604020202020204" pitchFamily="34" charset="0"/>
                <a:cs typeface="Arial" panose="020B0604020202020204" pitchFamily="34" charset="0"/>
              </a:rPr>
              <a:t>удущих коррекционных </a:t>
            </a:r>
            <a:r>
              <a:rPr lang="ru-RU" sz="1800" dirty="0">
                <a:solidFill>
                  <a:schemeClr val="accent4">
                    <a:lumMod val="50000"/>
                  </a:schemeClr>
                </a:solidFill>
                <a:latin typeface="Arial" panose="020B0604020202020204" pitchFamily="34" charset="0"/>
                <a:cs typeface="Arial" panose="020B0604020202020204" pitchFamily="34" charset="0"/>
              </a:rPr>
              <a:t>действий (то есть сформулировали, какие понятия и способы действий им нужно уточнить и научиться правильно применять</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2) выбрали способ [как?) и средства (с </a:t>
            </a:r>
            <a:r>
              <a:rPr lang="ru-RU" sz="1800" dirty="0" smtClean="0">
                <a:solidFill>
                  <a:schemeClr val="accent4">
                    <a:lumMod val="50000"/>
                  </a:schemeClr>
                </a:solidFill>
                <a:latin typeface="Arial" panose="020B0604020202020204" pitchFamily="34" charset="0"/>
                <a:cs typeface="Arial" panose="020B0604020202020204" pitchFamily="34" charset="0"/>
              </a:rPr>
              <a:t>помощью </a:t>
            </a:r>
            <a:r>
              <a:rPr lang="ru-RU" sz="1800" dirty="0">
                <a:solidFill>
                  <a:schemeClr val="accent4">
                    <a:lumMod val="50000"/>
                  </a:schemeClr>
                </a:solidFill>
                <a:latin typeface="Arial" panose="020B0604020202020204" pitchFamily="34" charset="0"/>
                <a:cs typeface="Arial" panose="020B0604020202020204" pitchFamily="34" charset="0"/>
              </a:rPr>
              <a:t>чего?) коррекции, то есть установили, какие конкретно изученные понятия, алгоритмы, модели, формулы, способы записи и т.д. им нужно еще раз осмыслить и понять и каким образом они будут это делать (используя эталоны, учебник, анализируя выполнение аналогичных заданий на предыдущих уроках и др.).</a:t>
            </a:r>
          </a:p>
        </p:txBody>
      </p:sp>
      <p:sp>
        <p:nvSpPr>
          <p:cNvPr id="6" name="Прямоугольник 5"/>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1863880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08740"/>
            <a:ext cx="7021513" cy="715263"/>
          </a:xfrm>
          <a:prstGeom prst="rect">
            <a:avLst/>
          </a:prstGeom>
        </p:spPr>
        <p:txBody>
          <a:bodyPr wrap="square" lIns="98745" tIns="49373" rIns="98745" bIns="49373">
            <a:spAutoFit/>
          </a:bodyPr>
          <a:lstStyle/>
          <a:p>
            <a:pPr algn="ctr"/>
            <a:r>
              <a:rPr lang="ru-RU" b="1" dirty="0">
                <a:solidFill>
                  <a:schemeClr val="accent4">
                    <a:lumMod val="50000"/>
                  </a:schemeClr>
                </a:solidFill>
                <a:latin typeface="Arial" panose="020B0604020202020204" pitchFamily="34" charset="0"/>
                <a:cs typeface="Arial" panose="020B0604020202020204" pitchFamily="34" charset="0"/>
              </a:rPr>
              <a:t>5 этап</a:t>
            </a:r>
          </a:p>
          <a:p>
            <a:pPr algn="ctr"/>
            <a:r>
              <a:rPr lang="ru-RU" b="1" u="sng" dirty="0">
                <a:solidFill>
                  <a:schemeClr val="accent4">
                    <a:lumMod val="50000"/>
                  </a:schemeClr>
                </a:solidFill>
                <a:latin typeface="Arial" panose="020B0604020202020204" pitchFamily="34" charset="0"/>
                <a:cs typeface="Arial" panose="020B0604020202020204" pitchFamily="34" charset="0"/>
              </a:rPr>
              <a:t> Реализации построенного проекта </a:t>
            </a:r>
          </a:p>
        </p:txBody>
      </p:sp>
      <p:sp>
        <p:nvSpPr>
          <p:cNvPr id="5" name="Прямоугольник 4"/>
          <p:cNvSpPr/>
          <p:nvPr/>
        </p:nvSpPr>
        <p:spPr>
          <a:xfrm>
            <a:off x="342403" y="1458392"/>
            <a:ext cx="6509481" cy="1484705"/>
          </a:xfrm>
          <a:prstGeom prst="rect">
            <a:avLst/>
          </a:prstGeom>
          <a:solidFill>
            <a:schemeClr val="accent4">
              <a:lumMod val="20000"/>
              <a:lumOff val="80000"/>
            </a:schemeClr>
          </a:solidFill>
          <a:ln>
            <a:solidFill>
              <a:schemeClr val="accent4">
                <a:lumMod val="50000"/>
              </a:schemeClr>
            </a:solidFill>
          </a:ln>
        </p:spPr>
        <p:txBody>
          <a:bodyPr wrap="square" lIns="98745" tIns="49373" rIns="98745" bIns="49373">
            <a:spAutoFit/>
          </a:bodyPr>
          <a:lstStyle/>
          <a:p>
            <a:r>
              <a:rPr lang="ru-RU" sz="1800" b="1" dirty="0" smtClean="0">
                <a:solidFill>
                  <a:schemeClr val="accent4">
                    <a:lumMod val="50000"/>
                  </a:schemeClr>
                </a:solidFill>
                <a:latin typeface="Arial" panose="020B0604020202020204" pitchFamily="34" charset="0"/>
                <a:cs typeface="Arial" panose="020B0604020202020204" pitchFamily="34" charset="0"/>
              </a:rPr>
              <a:t>Целью этапа </a:t>
            </a:r>
          </a:p>
          <a:p>
            <a:r>
              <a:rPr lang="ru-RU" sz="1800" dirty="0" smtClean="0">
                <a:solidFill>
                  <a:schemeClr val="accent4">
                    <a:lumMod val="50000"/>
                  </a:schemeClr>
                </a:solidFill>
                <a:latin typeface="Arial" panose="020B0604020202020204" pitchFamily="34" charset="0"/>
                <a:cs typeface="Arial" panose="020B0604020202020204" pitchFamily="34" charset="0"/>
              </a:rPr>
              <a:t>Является осмысленная коррекция учащимися своих ошибок в самостоятельной работе и формирование умения правильно применять соответствующие способы действий.</a:t>
            </a:r>
            <a:endParaRPr lang="ru-RU" sz="1800" dirty="0">
              <a:solidFill>
                <a:schemeClr val="accent4">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342403" y="3474616"/>
            <a:ext cx="6539818" cy="6470685"/>
          </a:xfrm>
          <a:prstGeom prst="rect">
            <a:avLst/>
          </a:prstGeom>
        </p:spPr>
        <p:txBody>
          <a:bodyPr wrap="square" lIns="98745" tIns="49373" rIns="98745" bIns="49373">
            <a:spAutoFit/>
          </a:bodyPr>
          <a:lstStyle/>
          <a:p>
            <a:r>
              <a:rPr lang="ru-RU" sz="1800" b="1" dirty="0">
                <a:solidFill>
                  <a:schemeClr val="accent4">
                    <a:lumMod val="50000"/>
                  </a:schemeClr>
                </a:solidFill>
                <a:latin typeface="Arial" panose="020B0604020202020204" pitchFamily="34" charset="0"/>
                <a:cs typeface="Arial" panose="020B0604020202020204" pitchFamily="34" charset="0"/>
              </a:rPr>
              <a:t>Для реализации этой цели каждый учащийся, у которого были затруднения в самостоятельной работе, должен</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pPr marL="370292" indent="-370292">
              <a:buAutoNum type="arabicParenR"/>
            </a:pPr>
            <a:r>
              <a:rPr lang="ru-RU" sz="1800" dirty="0" smtClean="0">
                <a:solidFill>
                  <a:schemeClr val="accent4">
                    <a:lumMod val="50000"/>
                  </a:schemeClr>
                </a:solidFill>
                <a:latin typeface="Arial" panose="020B0604020202020204" pitchFamily="34" charset="0"/>
                <a:cs typeface="Arial" panose="020B0604020202020204" pitchFamily="34" charset="0"/>
              </a:rPr>
              <a:t>самостоятельно </a:t>
            </a:r>
            <a:r>
              <a:rPr lang="ru-RU" sz="1800" dirty="0">
                <a:solidFill>
                  <a:schemeClr val="accent4">
                    <a:lumMod val="50000"/>
                  </a:schemeClr>
                </a:solidFill>
                <a:latin typeface="Arial" panose="020B0604020202020204" pitchFamily="34" charset="0"/>
                <a:cs typeface="Arial" panose="020B0604020202020204" pitchFamily="34" charset="0"/>
              </a:rPr>
              <a:t>(случай 1) исправить свои </a:t>
            </a:r>
            <a:r>
              <a:rPr lang="ru-RU" sz="1800" dirty="0" smtClean="0">
                <a:solidFill>
                  <a:schemeClr val="accent4">
                    <a:lumMod val="50000"/>
                  </a:schemeClr>
                </a:solidFill>
                <a:latin typeface="Arial" panose="020B0604020202020204" pitchFamily="34" charset="0"/>
                <a:cs typeface="Arial" panose="020B0604020202020204" pitchFamily="34" charset="0"/>
              </a:rPr>
              <a:t>ошибки</a:t>
            </a:r>
          </a:p>
          <a:p>
            <a:r>
              <a:rPr lang="ru-RU" sz="1800" dirty="0" smtClean="0">
                <a:solidFill>
                  <a:schemeClr val="accent4">
                    <a:lumMod val="50000"/>
                  </a:schemeClr>
                </a:solidFill>
                <a:latin typeface="Arial" panose="020B0604020202020204" pitchFamily="34" charset="0"/>
                <a:cs typeface="Arial" panose="020B0604020202020204" pitchFamily="34" charset="0"/>
              </a:rPr>
              <a:t>выбранным </a:t>
            </a:r>
            <a:r>
              <a:rPr lang="ru-RU" sz="1800" dirty="0">
                <a:solidFill>
                  <a:schemeClr val="accent4">
                    <a:lumMod val="50000"/>
                  </a:schemeClr>
                </a:solidFill>
                <a:latin typeface="Arial" panose="020B0604020202020204" pitchFamily="34" charset="0"/>
                <a:cs typeface="Arial" panose="020B0604020202020204" pitchFamily="34" charset="0"/>
              </a:rPr>
              <a:t>методом на основе применения выбранных средств, а в случае затруднения (случай 2) - с помощью предложенного эталона для самопроверки</a:t>
            </a:r>
            <a:r>
              <a:rPr lang="ru-RU" sz="1800" dirty="0" smtClean="0">
                <a:solidFill>
                  <a:schemeClr val="accent4">
                    <a:lumMod val="50000"/>
                  </a:schemeClr>
                </a:solidFill>
                <a:latin typeface="Arial" panose="020B0604020202020204" pitchFamily="34" charset="0"/>
                <a:cs typeface="Arial" panose="020B0604020202020204" pitchFamily="34" charset="0"/>
              </a:rPr>
              <a:t>;</a:t>
            </a:r>
          </a:p>
          <a:p>
            <a:pPr marL="370292" indent="-370292">
              <a:buAutoNum type="arabicParenR"/>
            </a:pPr>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2) в первом случае - соотнести свои результаты исправления ошибок с эталоном для самопроверки</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3) далее в обоих случаях выбрать из предложенных или придумать самому задания на те способы действий (правила, алгоритмы и т.д.), в которых были допущены ошибки</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dirty="0">
                <a:solidFill>
                  <a:schemeClr val="accent4">
                    <a:lumMod val="50000"/>
                  </a:schemeClr>
                </a:solidFill>
                <a:latin typeface="Arial" panose="020B0604020202020204" pitchFamily="34" charset="0"/>
                <a:cs typeface="Arial" panose="020B0604020202020204" pitchFamily="34" charset="0"/>
              </a:rPr>
              <a:t>4) решить эти задания (часть из них может войти в домашнюю работу</a:t>
            </a:r>
            <a:r>
              <a:rPr lang="ru-RU" sz="1800" dirty="0" smtClean="0">
                <a:solidFill>
                  <a:schemeClr val="accent4">
                    <a:lumMod val="50000"/>
                  </a:schemeClr>
                </a:solidFill>
                <a:latin typeface="Arial" panose="020B0604020202020204" pitchFamily="34" charset="0"/>
                <a:cs typeface="Arial" panose="020B0604020202020204" pitchFamily="34" charset="0"/>
              </a:rPr>
              <a:t>).</a:t>
            </a:r>
          </a:p>
          <a:p>
            <a:endParaRPr lang="ru-RU" sz="1800" dirty="0">
              <a:solidFill>
                <a:schemeClr val="accent4">
                  <a:lumMod val="50000"/>
                </a:schemeClr>
              </a:solidFill>
              <a:latin typeface="Arial" panose="020B0604020202020204" pitchFamily="34" charset="0"/>
              <a:cs typeface="Arial" panose="020B0604020202020204" pitchFamily="34" charset="0"/>
            </a:endParaRPr>
          </a:p>
          <a:p>
            <a:r>
              <a:rPr lang="ru-RU" sz="1800" i="1" dirty="0">
                <a:solidFill>
                  <a:schemeClr val="accent4">
                    <a:lumMod val="50000"/>
                  </a:schemeClr>
                </a:solidFill>
                <a:latin typeface="Arial" panose="020B0604020202020204" pitchFamily="34" charset="0"/>
                <a:cs typeface="Arial" panose="020B0604020202020204" pitchFamily="34" charset="0"/>
              </a:rPr>
              <a:t>Учащиеся, не допустившие ошибок в </a:t>
            </a:r>
            <a:r>
              <a:rPr lang="ru-RU" sz="1800" i="1" dirty="0" smtClean="0">
                <a:solidFill>
                  <a:schemeClr val="accent4">
                    <a:lumMod val="50000"/>
                  </a:schemeClr>
                </a:solidFill>
                <a:latin typeface="Arial" panose="020B0604020202020204" pitchFamily="34" charset="0"/>
                <a:cs typeface="Arial" panose="020B0604020202020204" pitchFamily="34" charset="0"/>
              </a:rPr>
              <a:t>самостоятельной работе</a:t>
            </a:r>
            <a:r>
              <a:rPr lang="ru-RU" sz="1800" i="1" dirty="0">
                <a:solidFill>
                  <a:schemeClr val="accent4">
                    <a:lumMod val="50000"/>
                  </a:schemeClr>
                </a:solidFill>
                <a:latin typeface="Arial" panose="020B0604020202020204" pitchFamily="34" charset="0"/>
                <a:cs typeface="Arial" panose="020B0604020202020204" pitchFamily="34" charset="0"/>
              </a:rPr>
              <a:t>, продолжают решать задания творческого уровня или </a:t>
            </a:r>
            <a:r>
              <a:rPr lang="ru-RU" sz="1800" i="1" dirty="0" smtClean="0">
                <a:solidFill>
                  <a:schemeClr val="accent4">
                    <a:lumMod val="50000"/>
                  </a:schemeClr>
                </a:solidFill>
                <a:latin typeface="Arial" panose="020B0604020202020204" pitchFamily="34" charset="0"/>
                <a:cs typeface="Arial" panose="020B0604020202020204" pitchFamily="34" charset="0"/>
              </a:rPr>
              <a:t>выступают </a:t>
            </a:r>
            <a:r>
              <a:rPr lang="ru-RU" sz="1800" i="1" dirty="0">
                <a:solidFill>
                  <a:schemeClr val="accent4">
                    <a:lumMod val="50000"/>
                  </a:schemeClr>
                </a:solidFill>
                <a:latin typeface="Arial" panose="020B0604020202020204" pitchFamily="34" charset="0"/>
                <a:cs typeface="Arial" panose="020B0604020202020204" pitchFamily="34" charset="0"/>
              </a:rPr>
              <a:t>в качестве консультантов</a:t>
            </a:r>
            <a:r>
              <a:rPr lang="ru-RU" sz="1800" i="1" dirty="0">
                <a:latin typeface="Arial" panose="020B0604020202020204" pitchFamily="34" charset="0"/>
                <a:cs typeface="Arial" panose="020B0604020202020204" pitchFamily="34" charset="0"/>
              </a:rPr>
              <a:t>.</a:t>
            </a:r>
          </a:p>
        </p:txBody>
      </p:sp>
      <p:sp>
        <p:nvSpPr>
          <p:cNvPr id="7" name="Прямоугольник 6"/>
          <p:cNvSpPr/>
          <p:nvPr/>
        </p:nvSpPr>
        <p:spPr>
          <a:xfrm>
            <a:off x="4911529" y="-9770"/>
            <a:ext cx="2109984" cy="330543"/>
          </a:xfrm>
          <a:prstGeom prst="rect">
            <a:avLst/>
          </a:prstGeom>
          <a:solidFill>
            <a:schemeClr val="accent4">
              <a:lumMod val="20000"/>
              <a:lumOff val="80000"/>
            </a:schemeClr>
          </a:solidFill>
          <a:ln>
            <a:solidFill>
              <a:schemeClr val="accent4">
                <a:lumMod val="50000"/>
              </a:schemeClr>
            </a:solidFill>
          </a:ln>
          <a:scene3d>
            <a:camera prst="orthographicFront"/>
            <a:lightRig rig="threePt" dir="t"/>
          </a:scene3d>
          <a:sp3d>
            <a:bevelT/>
          </a:sp3d>
        </p:spPr>
        <p:txBody>
          <a:bodyPr wrap="square" lIns="98745" tIns="49373" rIns="98745" bIns="49373">
            <a:spAutoFit/>
          </a:bodyPr>
          <a:lstStyle/>
          <a:p>
            <a:pPr algn="ctr"/>
            <a:r>
              <a:rPr lang="ru-RU" sz="1500" dirty="0">
                <a:solidFill>
                  <a:schemeClr val="accent4">
                    <a:lumMod val="50000"/>
                  </a:schemeClr>
                </a:solidFill>
                <a:latin typeface="Arial" panose="020B0604020202020204" pitchFamily="34" charset="0"/>
                <a:cs typeface="Arial" panose="020B0604020202020204" pitchFamily="34" charset="0"/>
              </a:rPr>
              <a:t>Урок  рефлексии</a:t>
            </a:r>
          </a:p>
        </p:txBody>
      </p:sp>
    </p:spTree>
    <p:extLst>
      <p:ext uri="{BB962C8B-B14F-4D97-AF65-F5344CB8AC3E}">
        <p14:creationId xmlns:p14="http://schemas.microsoft.com/office/powerpoint/2010/main" val="1863880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1220</TotalTime>
  <Words>1429</Words>
  <Application>Microsoft Office PowerPoint</Application>
  <PresentationFormat>Произвольный</PresentationFormat>
  <Paragraphs>176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453</dc:creator>
  <cp:lastModifiedBy>453</cp:lastModifiedBy>
  <cp:revision>286</cp:revision>
  <cp:lastPrinted>2015-02-06T11:36:47Z</cp:lastPrinted>
  <dcterms:created xsi:type="dcterms:W3CDTF">2015-01-30T10:33:01Z</dcterms:created>
  <dcterms:modified xsi:type="dcterms:W3CDTF">2015-03-02T12:38:25Z</dcterms:modified>
</cp:coreProperties>
</file>